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510" r:id="rId2"/>
    <p:sldId id="355" r:id="rId3"/>
    <p:sldId id="453" r:id="rId4"/>
    <p:sldId id="563" r:id="rId5"/>
    <p:sldId id="568" r:id="rId6"/>
    <p:sldId id="569" r:id="rId7"/>
    <p:sldId id="573" r:id="rId8"/>
    <p:sldId id="548" r:id="rId9"/>
    <p:sldId id="564" r:id="rId10"/>
    <p:sldId id="5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63"/>
    <p:restoredTop sz="69739"/>
  </p:normalViewPr>
  <p:slideViewPr>
    <p:cSldViewPr snapToGrid="0" snapToObjects="1">
      <p:cViewPr varScale="1">
        <p:scale>
          <a:sx n="76" d="100"/>
          <a:sy n="76" d="100"/>
        </p:scale>
        <p:origin x="10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52EA3-A775-444B-A3BF-FDEE4DB05C73}" type="datetimeFigureOut">
              <a:rPr lang="en-US" smtClean="0"/>
              <a:t>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0DA5E-035F-834F-9A0C-945DAA3DE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5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DA5E-035F-834F-9A0C-945DAA3DED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Sgr A*</a:t>
                </a:r>
              </a:p>
              <a:p>
                <a:pPr lvl="2"/>
                <a:r>
                  <a:rPr lang="en-US" dirty="0"/>
                  <a:t>230 GHz synthetic intensity maps on the scale of tens of gravitational radii appear: </a:t>
                </a:r>
              </a:p>
              <a:p>
                <a:pPr lvl="3"/>
                <a:r>
                  <a:rPr lang="en-US" dirty="0"/>
                  <a:t>Mostly uniform coronal projections + photon rings for electron temperature models; vary greatly in equipartition-inspired (beta and bias) models</a:t>
                </a:r>
              </a:p>
              <a:p>
                <a:pPr lvl="3"/>
                <a:r>
                  <a:rPr lang="en-US" dirty="0"/>
                  <a:t>Emitting region most compact for low </a:t>
                </a:r>
                <a:r>
                  <a:rPr lang="en-US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dirty="0"/>
                  <a:t> and high (</a:t>
                </a:r>
                <a:r>
                  <a:rPr lang="en-US" i="0">
                    <a:latin typeface="Cambria Math" charset="0"/>
                  </a:rPr>
                  <a:t>𝑓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𝑒</a:t>
                </a:r>
                <a:r>
                  <a:rPr lang="en-US" dirty="0"/>
                  <a:t> , </a:t>
                </a:r>
                <a:r>
                  <a:rPr lang="en-US" i="0">
                    <a:latin typeface="Cambria Math" charset="0"/>
                  </a:rPr>
                  <a:t>𝛽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𝑐</a:t>
                </a:r>
                <a:r>
                  <a:rPr lang="en-US" dirty="0"/>
                  <a:t>); more asymmetric for decreasing </a:t>
                </a:r>
                <a:r>
                  <a:rPr lang="en-US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i="0">
                    <a:latin typeface="Cambria Math" charset="0"/>
                  </a:rPr>
                  <a:t> </a:t>
                </a:r>
                <a:r>
                  <a:rPr lang="en-US" dirty="0"/>
                  <a:t>and decreasing </a:t>
                </a:r>
                <a:r>
                  <a:rPr lang="en-US" i="0">
                    <a:latin typeface="Cambria Math" charset="0"/>
                  </a:rPr>
                  <a:t>𝑁</a:t>
                </a:r>
                <a:endParaRPr lang="en-US" dirty="0"/>
              </a:p>
              <a:p>
                <a:pPr lvl="2"/>
                <a:r>
                  <a:rPr lang="en-US" dirty="0"/>
                  <a:t>Synthetic spectra are:</a:t>
                </a:r>
              </a:p>
              <a:p>
                <a:pPr lvl="3"/>
                <a:r>
                  <a:rPr lang="en-US" dirty="0"/>
                  <a:t>Flatter spectra in beta and bias models than electron temperature models (best fit (</a:t>
                </a:r>
                <a:r>
                  <a:rPr lang="en-US" i="0">
                    <a:latin typeface="Cambria Math" charset="0"/>
                  </a:rPr>
                  <a:t>𝑓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𝑒</a:t>
                </a:r>
                <a:r>
                  <a:rPr lang="en-US" dirty="0"/>
                  <a:t> , </a:t>
                </a:r>
                <a:r>
                  <a:rPr lang="en-US" i="0">
                    <a:latin typeface="Cambria Math" charset="0"/>
                  </a:rPr>
                  <a:t>𝛽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𝑐</a:t>
                </a:r>
                <a:r>
                  <a:rPr lang="en-US" dirty="0"/>
                  <a:t>)=(0.5,1); flatter for decreasing </a:t>
                </a:r>
                <a:r>
                  <a:rPr lang="en-US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i="0">
                    <a:latin typeface="Cambria Math" charset="0"/>
                  </a:rPr>
                  <a:t> </a:t>
                </a:r>
                <a:r>
                  <a:rPr lang="en-US" dirty="0"/>
                  <a:t>and decreasing </a:t>
                </a:r>
                <a:r>
                  <a:rPr lang="en-US" i="0">
                    <a:latin typeface="Cambria Math" charset="0"/>
                  </a:rPr>
                  <a:t>𝑁</a:t>
                </a:r>
                <a:endParaRPr lang="en-US" dirty="0"/>
              </a:p>
              <a:p>
                <a:pPr lvl="1"/>
                <a:r>
                  <a:rPr lang="en-US" dirty="0"/>
                  <a:t>M87</a:t>
                </a:r>
              </a:p>
              <a:p>
                <a:pPr lvl="2"/>
                <a:r>
                  <a:rPr lang="en-US" dirty="0"/>
                  <a:t>Self-consistent GRMHD simulations can be used to replicate observational signatures of AGN jets including helical substructure and collimation </a:t>
                </a:r>
              </a:p>
              <a:p>
                <a:pPr lvl="1"/>
                <a:r>
                  <a:rPr lang="en-US" dirty="0"/>
                  <a:t>Semi-analytic modeling</a:t>
                </a:r>
              </a:p>
              <a:p>
                <a:pPr lvl="2"/>
                <a:r>
                  <a:rPr lang="en-US" dirty="0"/>
                  <a:t>General </a:t>
                </a:r>
                <a:r>
                  <a:rPr lang="en-US" dirty="0" err="1"/>
                  <a:t>e-e+p</a:t>
                </a:r>
                <a:r>
                  <a:rPr lang="en-US" dirty="0"/>
                  <a:t> plasma and ion-reduced beta model may enable discrimination of plasma content for strongly polarized sources such as M87 and 3C 279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DA5E-035F-834F-9A0C-945DAA3DED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76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7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Now to present the emission models: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Our electron temperature model depends on the fraction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US" sz="1200" kern="1200" baseline="-250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of heat going to electrons in the simulation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plasma beta, or electron gas pressure over magnetic pressure, in a way that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Tp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constant at small beta and exponentially suppressed at large beta.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GRMHD simulations predict this model is hottest near the disk-jet corona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beta model sets plasma beta equal to a constant, so the electron gas energy density scales as the magnetic pressure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Equipartition holds for beta close to 1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bias model generalizes the beta model by scaling electron gas energy density to powers N of the magnetic field strength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Other models scale the emissivity and partial pressure ~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of electrons emitting at the observed frequency to dissipation via: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 Momentum transport parameterized by </a:t>
                </a:r>
                <a:r>
                  <a:rPr lang="el-GR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Velocity shear and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Current density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----------------------------------------------------------------------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relating the dissipation to linear momentum transport in an analogous way to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Shakura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Sunyaev’s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disk alpha model for angular momentum transport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accelerating particles in regions of high velocity shear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In the current density model shown at left, the dissipation is due to the regions of high current density—roughly the z-component of the curl of the magnetic field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relating the dissipation to linear momentum transport in an analogous way to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Shakura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Sunyaev’s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disk alpha model for angular momentum transport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accelerating particles in regions of high velocity shear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In the current density model shown at left, the dissipation is due to the regions of high current density—roughly the z-component of the curl of the magnetic field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--------------------------------------------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postprocessing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•Intensity maps were computed using IBOTHROS (Noble et al. 2007) for radiative transfer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•Spectra were computed using GRMONTY (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Dolence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et al. 2009) Monte Carlo ray tracing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Here are synthetic 230 GHz intensity maps over a scan of model parameter space from our fiducial semi-mad simulation (with values  f=0.1,0.5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=0.01,0.1,1;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=0.01,0.1,1; n=0,2)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Critical Beta Electron Temperature model images appear to be a uniform projection of the coronal disk-jet region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synthetic emitting regions are asymmetric and more compact for higher values of f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Bias models have drastic variation of image morphology for the parameters considered: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 Decreasing N leads to emission at larger radii in the outflow and more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asymmmetry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 Decreasing the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makes the emission region more compact and asymmetric—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       Note this is similar to the behavior of the electron temperature model in the high  (f,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limit</a:t>
                </a:r>
              </a:p>
              <a:p>
                <a:b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emitting regions in synthetic observations are defined so the intensity is at least 20% of the max intensity of the synthetic intensity map, and characteristic size D is the diameter of a circle equal in area to the emitting region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(Note for an EHT dynamic range of 2 decades of magnitude, 10% would be the geometric mean of min and max intensity)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Observations favor compact, asymmetric emitting regions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Sgr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A* EHT size constraint (expressed in gravitational radii M) is satisfied for the lowest-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Model and the highest (f,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Electron Temperature Model and the n=0 Bias Model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</a:br>
                <a:r>
                  <a:rPr lang="en-US" dirty="0"/>
                  <a:t>----------------------------------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Even before the M87 April image came out, the preferred model had similar morphology to the observation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increases: more optically thick (while normalizing to same flux)  -&gt; (</a:t>
                </a:r>
                <a:r>
                  <a:rPr lang="en-US" dirty="0" err="1"/>
                  <a:t>L_nu</a:t>
                </a:r>
                <a:r>
                  <a:rPr lang="en-US" dirty="0"/>
                  <a:t> -&gt; r^2 </a:t>
                </a:r>
                <a:r>
                  <a:rPr lang="en-US" dirty="0" err="1"/>
                  <a:t>F_nu</a:t>
                </a:r>
                <a:r>
                  <a:rPr lang="en-US" dirty="0"/>
                  <a:t> </a:t>
                </a:r>
                <a:r>
                  <a:rPr lang="en-US" dirty="0" err="1"/>
                  <a:t>B_nu</a:t>
                </a:r>
                <a:r>
                  <a:rPr lang="en-US" dirty="0"/>
                  <a:t>), B_nu~nu^2 ~T (as </a:t>
                </a:r>
                <a:r>
                  <a:rPr lang="en-US" dirty="0" err="1"/>
                  <a:t>M_dot</a:t>
                </a:r>
                <a:r>
                  <a:rPr lang="en-US" dirty="0"/>
                  <a:t> goes up, T goes down, r increases (peak is to right of 230 GHz) )</a:t>
                </a:r>
              </a:p>
              <a:p>
                <a:endParaRPr lang="en-US" dirty="0"/>
              </a:p>
              <a:p>
                <a:r>
                  <a:rPr lang="en-US" dirty="0"/>
                  <a:t>-Do linear Mass accretion rate sequence</a:t>
                </a:r>
              </a:p>
              <a:p>
                <a:endParaRPr lang="en-US" dirty="0"/>
              </a:p>
              <a:p>
                <a:r>
                  <a:rPr lang="en-US" dirty="0"/>
                  <a:t>-Do emitting region size sequence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goes down at a fixed tune of 230GHz: High temp-&gt; high synch peak, Gamma^2&amp;Theta^2 large inverse Compton scattering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changes, the the peak of sync emission relative to 230 GHz changes</a:t>
                </a:r>
              </a:p>
              <a:p>
                <a:endParaRPr lang="en-US" dirty="0"/>
              </a:p>
              <a:p>
                <a:r>
                  <a:rPr lang="en-US" dirty="0"/>
                  <a:t>Higher f (higher electron temp)=&gt; synchrotron peak is wider (more temperatures), optical </a:t>
                </a:r>
              </a:p>
              <a:p>
                <a:endParaRPr lang="en-US" dirty="0"/>
              </a:p>
              <a:p>
                <a:r>
                  <a:rPr lang="en-US" dirty="0"/>
                  <a:t>Does self-absorption or broad range of T in different models produce differences in synchrotron spectra? Peak frequency vs. synchrotron frequency. </a:t>
                </a:r>
              </a:p>
              <a:p>
                <a:endParaRPr lang="en-US" dirty="0"/>
              </a:p>
              <a:p>
                <a:r>
                  <a:rPr lang="en-US" dirty="0" err="1"/>
                  <a:t>P_e</a:t>
                </a:r>
                <a:r>
                  <a:rPr lang="en-US" dirty="0"/>
                  <a:t>&gt;</a:t>
                </a:r>
                <a:r>
                  <a:rPr lang="en-US" dirty="0" err="1"/>
                  <a:t>P_g</a:t>
                </a:r>
                <a:r>
                  <a:rPr lang="en-US" dirty="0"/>
                  <a:t> in some bias model regions where we don’t trust gas. Distribution of T at high temp end in regions with emitting plasma</a:t>
                </a:r>
              </a:p>
              <a:p>
                <a:endParaRPr lang="en-US" dirty="0"/>
              </a:p>
              <a:p>
                <a:r>
                  <a:rPr lang="en-US" dirty="0"/>
                  <a:t>Image and spectra of (</a:t>
                </a:r>
                <a:r>
                  <a:rPr lang="en-US" dirty="0" err="1"/>
                  <a:t>f,beta_c</a:t>
                </a:r>
                <a:r>
                  <a:rPr lang="en-US" dirty="0"/>
                  <a:t>)=(10,1) with </a:t>
                </a:r>
                <a:r>
                  <a:rPr lang="en-US" dirty="0" err="1"/>
                  <a:t>M_dot</a:t>
                </a:r>
                <a:r>
                  <a:rPr lang="en-US" dirty="0"/>
                  <a:t> as low as beta=1 model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ARQ18 MNRAS Fig 12: Long tails ~nu^1/3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At what frequency does the </a:t>
                </a:r>
                <a:r>
                  <a:rPr lang="en-US" dirty="0" err="1"/>
                  <a:t>synchroton</a:t>
                </a:r>
                <a:r>
                  <a:rPr lang="en-US" dirty="0"/>
                  <a:t> emission become optically thick?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Model: Sphere of radius R, density, temp and B-field; thermal self-absorption synchrotron, </a:t>
                </a:r>
                <a:r>
                  <a:rPr lang="en-US" baseline="0" dirty="0" err="1"/>
                  <a:t>nu_peak</a:t>
                </a:r>
                <a:r>
                  <a:rPr lang="en-US" baseline="0" dirty="0"/>
                  <a:t> ~theta^2 </a:t>
                </a:r>
                <a:r>
                  <a:rPr lang="en-US" baseline="0" dirty="0" err="1"/>
                  <a:t>nu_B</a:t>
                </a:r>
                <a:endParaRPr lang="en-US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Let n change in the sphere, fix the flux at some frequency, vary beta, see what the sequence of spectra look like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Here are synthetic 230 GHz intensity maps over a scan of model parameter space from our fiducial semi-mad simulation (with values  f=0.1,0.5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beta_c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=0.01,0.1,1;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beta_e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=0.01,0.1,1; n=0,4)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electron temperature model images appear to be a uniform projection of the coronal disk-jet region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synthetic emitting regions are asymmetric and more compact for higher values of f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beta_c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Constant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𝛽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 and Bias models have drastic variation of image morphology for the parameters considered: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Decreasing N leads to emission at larger radii in the outflow and more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asymmmetry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Decreasing the constant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𝛽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 makes the emission region more compact and asymmetric—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Note this is similar to the behavior of the electron temperature model in the high  (f,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𝛽</a:t>
                </a:r>
                <a:r>
                  <a:rPr lang="en-US" sz="1200" b="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) limit</a:t>
                </a:r>
              </a:p>
              <a:p>
                <a:endParaRPr lang="en-US" dirty="0"/>
              </a:p>
              <a:p>
                <a:r>
                  <a:rPr lang="en-US" dirty="0"/>
                  <a:t>----------------------------------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increases: more optically thick (while normalizing to same flux)  -&gt; (</a:t>
                </a:r>
                <a:r>
                  <a:rPr lang="en-US" dirty="0" err="1"/>
                  <a:t>L_nu</a:t>
                </a:r>
                <a:r>
                  <a:rPr lang="en-US" dirty="0"/>
                  <a:t> -&gt; r^2 </a:t>
                </a:r>
                <a:r>
                  <a:rPr lang="en-US" dirty="0" err="1"/>
                  <a:t>F_nu</a:t>
                </a:r>
                <a:r>
                  <a:rPr lang="en-US" dirty="0"/>
                  <a:t> </a:t>
                </a:r>
                <a:r>
                  <a:rPr lang="en-US" dirty="0" err="1"/>
                  <a:t>B_nu</a:t>
                </a:r>
                <a:r>
                  <a:rPr lang="en-US" dirty="0"/>
                  <a:t>), B_nu~nu^2 ~T (as </a:t>
                </a:r>
                <a:r>
                  <a:rPr lang="en-US" dirty="0" err="1"/>
                  <a:t>M_dot</a:t>
                </a:r>
                <a:r>
                  <a:rPr lang="en-US" dirty="0"/>
                  <a:t> goes up, T goes down, r increases (peak is to right of 230 GHz) )</a:t>
                </a:r>
              </a:p>
              <a:p>
                <a:endParaRPr lang="en-US" dirty="0"/>
              </a:p>
              <a:p>
                <a:r>
                  <a:rPr lang="en-US" dirty="0"/>
                  <a:t>-Do linear Mass accretion rate sequence</a:t>
                </a:r>
              </a:p>
              <a:p>
                <a:endParaRPr lang="en-US" dirty="0"/>
              </a:p>
              <a:p>
                <a:r>
                  <a:rPr lang="en-US" dirty="0"/>
                  <a:t>-Do emitting region size sequence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goes down at a fixed tune of 230GHz: High temp-&gt; high synch peak, Gamma^2&amp;Theta^2 large inverse Compton scattering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changes, the the peak of sync emission relative to 230 GHz changes</a:t>
                </a:r>
              </a:p>
              <a:p>
                <a:endParaRPr lang="en-US" dirty="0"/>
              </a:p>
              <a:p>
                <a:r>
                  <a:rPr lang="en-US" dirty="0"/>
                  <a:t>Higher f (higher electron temp)=&gt; synchrotron peak is wider (more temperatures), optical </a:t>
                </a:r>
              </a:p>
              <a:p>
                <a:endParaRPr lang="en-US" dirty="0"/>
              </a:p>
              <a:p>
                <a:r>
                  <a:rPr lang="en-US" dirty="0"/>
                  <a:t>Does self-absorption or broad range of T in different models produce differences in synchrotron spectra? Peak frequency vs. synchrotron frequency. </a:t>
                </a:r>
              </a:p>
              <a:p>
                <a:endParaRPr lang="en-US" dirty="0"/>
              </a:p>
              <a:p>
                <a:r>
                  <a:rPr lang="en-US" dirty="0" err="1"/>
                  <a:t>P_e</a:t>
                </a:r>
                <a:r>
                  <a:rPr lang="en-US" dirty="0"/>
                  <a:t>&gt;</a:t>
                </a:r>
                <a:r>
                  <a:rPr lang="en-US" dirty="0" err="1"/>
                  <a:t>P_g</a:t>
                </a:r>
                <a:r>
                  <a:rPr lang="en-US" dirty="0"/>
                  <a:t> in some bias model regions where we don’t trust gas. Distribution of T at high temp end in regions with emitting plasma</a:t>
                </a:r>
              </a:p>
              <a:p>
                <a:endParaRPr lang="en-US" dirty="0"/>
              </a:p>
              <a:p>
                <a:r>
                  <a:rPr lang="en-US" dirty="0"/>
                  <a:t>Image and spectra of (</a:t>
                </a:r>
                <a:r>
                  <a:rPr lang="en-US" dirty="0" err="1"/>
                  <a:t>f,beta_c</a:t>
                </a:r>
                <a:r>
                  <a:rPr lang="en-US" dirty="0"/>
                  <a:t>)=(10,1) with </a:t>
                </a:r>
                <a:r>
                  <a:rPr lang="en-US" dirty="0" err="1"/>
                  <a:t>M_dot</a:t>
                </a:r>
                <a:r>
                  <a:rPr lang="en-US" dirty="0"/>
                  <a:t> as low as beta=1 model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ARQ18 MNRAS Fig 12: Long tails ~nu^1/3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At what frequency does the </a:t>
                </a:r>
                <a:r>
                  <a:rPr lang="en-US" dirty="0" err="1"/>
                  <a:t>synchroton</a:t>
                </a:r>
                <a:r>
                  <a:rPr lang="en-US" dirty="0"/>
                  <a:t> emission become optically thick?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Model: Sphere of radius R, density, temp and B-field; thermal self-absorption synchrotron, </a:t>
                </a:r>
                <a:r>
                  <a:rPr lang="en-US" baseline="0" dirty="0" err="1"/>
                  <a:t>nu_peak</a:t>
                </a:r>
                <a:r>
                  <a:rPr lang="en-US" baseline="0" dirty="0"/>
                  <a:t> ~theta^2 </a:t>
                </a:r>
                <a:r>
                  <a:rPr lang="en-US" baseline="0" dirty="0" err="1"/>
                  <a:t>nu_B</a:t>
                </a:r>
                <a:endParaRPr lang="en-US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Let n change in the sphere, fix the flux at some frequency, vary beta, see what the sequence of spectra look like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D298-5575-1B4D-8F74-34B578528A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8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2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9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DA5E-035F-834F-9A0C-945DAA3DED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8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DA5E-035F-834F-9A0C-945DAA3DED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DA5E-035F-834F-9A0C-945DAA3DED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7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18" Type="http://schemas.openxmlformats.org/officeDocument/2006/relationships/image" Target="../media/image350.png"/><Relationship Id="rId26" Type="http://schemas.openxmlformats.org/officeDocument/2006/relationships/image" Target="../media/image30.png"/><Relationship Id="rId3" Type="http://schemas.openxmlformats.org/officeDocument/2006/relationships/image" Target="../media/image11.tiff"/><Relationship Id="rId21" Type="http://schemas.openxmlformats.org/officeDocument/2006/relationships/image" Target="../media/image380.png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17" Type="http://schemas.openxmlformats.org/officeDocument/2006/relationships/image" Target="../media/image340.png"/><Relationship Id="rId25" Type="http://schemas.openxmlformats.org/officeDocument/2006/relationships/image" Target="../media/image10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0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24" Type="http://schemas.openxmlformats.org/officeDocument/2006/relationships/image" Target="../media/image410.png"/><Relationship Id="rId5" Type="http://schemas.openxmlformats.org/officeDocument/2006/relationships/image" Target="../media/image13.tiff"/><Relationship Id="rId15" Type="http://schemas.openxmlformats.org/officeDocument/2006/relationships/image" Target="../media/image320.png"/><Relationship Id="rId10" Type="http://schemas.openxmlformats.org/officeDocument/2006/relationships/image" Target="../media/image18.tiff"/><Relationship Id="rId19" Type="http://schemas.openxmlformats.org/officeDocument/2006/relationships/image" Target="../media/image240.png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30.png"/><Relationship Id="rId22" Type="http://schemas.openxmlformats.org/officeDocument/2006/relationships/image" Target="../media/image390.png"/><Relationship Id="rId27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3.png"/><Relationship Id="rId5" Type="http://schemas.microsoft.com/office/2007/relationships/media" Target="../media/media3.mp4"/><Relationship Id="rId10" Type="http://schemas.openxmlformats.org/officeDocument/2006/relationships/notesSlide" Target="../notesSlides/notesSlide5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3.png"/><Relationship Id="rId18" Type="http://schemas.openxmlformats.org/officeDocument/2006/relationships/image" Target="../media/image85.png"/><Relationship Id="rId3" Type="http://schemas.openxmlformats.org/officeDocument/2006/relationships/image" Target="../media/image27.tiff"/><Relationship Id="rId7" Type="http://schemas.openxmlformats.org/officeDocument/2006/relationships/image" Target="../media/image31.png"/><Relationship Id="rId12" Type="http://schemas.openxmlformats.org/officeDocument/2006/relationships/image" Target="../media/image72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11" Type="http://schemas.openxmlformats.org/officeDocument/2006/relationships/image" Target="../media/image71.png"/><Relationship Id="rId5" Type="http://schemas.openxmlformats.org/officeDocument/2006/relationships/image" Target="../media/image29.tiff"/><Relationship Id="rId15" Type="http://schemas.openxmlformats.org/officeDocument/2006/relationships/image" Target="../media/image82.png"/><Relationship Id="rId10" Type="http://schemas.openxmlformats.org/officeDocument/2006/relationships/image" Target="../media/image34.png"/><Relationship Id="rId4" Type="http://schemas.openxmlformats.org/officeDocument/2006/relationships/image" Target="../media/image28.tiff"/><Relationship Id="rId9" Type="http://schemas.openxmlformats.org/officeDocument/2006/relationships/image" Target="../media/image33.png"/><Relationship Id="rId1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3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0.tiff"/><Relationship Id="rId1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42.tiff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187.png"/><Relationship Id="rId10" Type="http://schemas.openxmlformats.org/officeDocument/2006/relationships/image" Target="../media/image45.tiff"/><Relationship Id="rId4" Type="http://schemas.openxmlformats.org/officeDocument/2006/relationships/image" Target="../media/image59.png"/><Relationship Id="rId9" Type="http://schemas.openxmlformats.org/officeDocument/2006/relationships/image" Target="../media/image44.tiff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FB05-3359-F848-B351-2D00DCCC1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264" y="1418249"/>
            <a:ext cx="11143726" cy="2084070"/>
          </a:xfrm>
        </p:spPr>
        <p:txBody>
          <a:bodyPr/>
          <a:lstStyle/>
          <a:p>
            <a:r>
              <a:rPr lang="en-US" sz="3600" b="1" dirty="0"/>
              <a:t>Beyond Imaging: </a:t>
            </a:r>
            <a:br>
              <a:rPr lang="en-US" sz="3600" b="1" dirty="0"/>
            </a:br>
            <a:r>
              <a:rPr lang="en-US" sz="3600" b="1" dirty="0"/>
              <a:t>Near-Horizon Physics from Movies and Polarization Maps Based on GRMHD Simulations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DC93A-B228-0245-9270-E0A69F76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C8848-3FBA-9146-A5D9-32C3E6D58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50" y="3751644"/>
            <a:ext cx="3859603" cy="720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D064B-29C0-3147-9A4B-61A9F3F8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037" y="3631319"/>
            <a:ext cx="3859603" cy="89097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485BB60-39FE-754F-8A71-2BA8B7A8E860}"/>
              </a:ext>
            </a:extLst>
          </p:cNvPr>
          <p:cNvSpPr txBox="1">
            <a:spLocks/>
          </p:cNvSpPr>
          <p:nvPr/>
        </p:nvSpPr>
        <p:spPr>
          <a:xfrm>
            <a:off x="905994" y="4566416"/>
            <a:ext cx="10065895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Richard </a:t>
            </a:r>
            <a:r>
              <a:rPr lang="en-US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Anantua</a:t>
            </a:r>
            <a:r>
              <a:rPr lang="en-US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(</a:t>
            </a:r>
            <a:r>
              <a:rPr lang="en-US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CfA</a:t>
            </a:r>
            <a:r>
              <a:rPr lang="en-US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/BHI)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1-8-2020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7DE60B4C-89AD-F744-A2D2-910DC50B6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5271" y="5425341"/>
            <a:ext cx="7176671" cy="86142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Collaborators: 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SEan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Ressler and Eliot 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Quataert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(Berkeley); Roger Blandford (Stanford); Alexander 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Tchekhovskoy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(Northwestern); 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Avi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Loeb (CFA/BHI), 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RaZieH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Emami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 (</a:t>
            </a:r>
            <a:r>
              <a:rPr lang="en-US" sz="1100" b="1" dirty="0" err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CfA</a:t>
            </a: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1100" b="1" dirty="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rPr>
              <a:t>Presentation at AAS 235 Honolulu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7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20A0-3CCB-AA4C-858B-E253E989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C6AE5-0F65-8446-8A7C-A1BC889B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F2121EC-CA22-B34D-B1FD-E422A8B75E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1" y="1627632"/>
                <a:ext cx="10753409" cy="504748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Sgr A*</a:t>
                </a:r>
              </a:p>
              <a:p>
                <a:pPr lvl="2"/>
                <a:r>
                  <a:rPr lang="en-US" dirty="0"/>
                  <a:t>230 GHz synthetic intensity maps on the scale of tens of gravitational radii appear: </a:t>
                </a:r>
              </a:p>
              <a:p>
                <a:pPr lvl="3"/>
                <a:r>
                  <a:rPr lang="en-US" dirty="0"/>
                  <a:t>Mostly uniform coronal projections + photon rings for electron temperature models; vary greatly in equipartition-inspired (beta and bias) models</a:t>
                </a:r>
              </a:p>
              <a:p>
                <a:pPr lvl="3"/>
                <a:r>
                  <a:rPr lang="en-US" dirty="0"/>
                  <a:t>Emitting region most compact for 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and high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); more asymmetric for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Synthetic spectra are:</a:t>
                </a:r>
              </a:p>
              <a:p>
                <a:pPr lvl="3"/>
                <a:r>
                  <a:rPr lang="en-US" dirty="0"/>
                  <a:t>Flatter spectra in beta and bias models than electron temperature models (best fit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)=(0.5,1); flatter for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M87</a:t>
                </a:r>
              </a:p>
              <a:p>
                <a:pPr lvl="2"/>
                <a:r>
                  <a:rPr lang="en-US" dirty="0"/>
                  <a:t>Self-consistent GRMHD simulations can be used to replicate observational signatures of AGN jets including helical substructure and collimation </a:t>
                </a:r>
              </a:p>
              <a:p>
                <a:pPr lvl="1"/>
                <a:r>
                  <a:rPr lang="en-US" dirty="0"/>
                  <a:t>Semi-analytic modeling</a:t>
                </a:r>
              </a:p>
              <a:p>
                <a:pPr lvl="2"/>
                <a:r>
                  <a:rPr lang="en-US" dirty="0"/>
                  <a:t>General </a:t>
                </a:r>
                <a:r>
                  <a:rPr lang="en-US" dirty="0" err="1"/>
                  <a:t>e-e+p</a:t>
                </a:r>
                <a:r>
                  <a:rPr lang="en-US" dirty="0"/>
                  <a:t> plasma and ion-reduced beta model may enable discrimination of plasma content for strongly polarized sources such as M87 and 3C 279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F2121EC-CA22-B34D-B1FD-E422A8B75E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1" y="1627632"/>
                <a:ext cx="10753409" cy="5047488"/>
              </a:xfrm>
              <a:blipFill>
                <a:blip r:embed="rId3"/>
                <a:stretch>
                  <a:fillRect t="-251" r="-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778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4DD72-997D-0242-98B6-2F6095EE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85" y="2051128"/>
            <a:ext cx="11506200" cy="40241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Start with general relativistic magnetohydrodynamic (GRMHD) simulation or semi-analytic model of jet (or outflow)/accretion flow/black hole (JAB)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Convert GRMHD variables to radiation prescriptions for emission, absorption, polarization, particle acceleration and/or dissipation to emulate 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“observer” viewing sources, e.g., Event Horizon Telescope (EHT) targets:</a:t>
            </a:r>
          </a:p>
          <a:p>
            <a:pPr lvl="1"/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 err="1"/>
              <a:t>Sgr</a:t>
            </a:r>
            <a:r>
              <a:rPr lang="en-US" dirty="0"/>
              <a:t> A* 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M87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</p:txBody>
      </p:sp>
      <p:pic>
        <p:nvPicPr>
          <p:cNvPr id="8" name="Picture 2" descr="elated image">
            <a:extLst>
              <a:ext uri="{FF2B5EF4-FFF2-40B4-BE49-F238E27FC236}">
                <a16:creationId xmlns:a16="http://schemas.microsoft.com/office/drawing/2014/main" id="{5A323CDB-E038-DF4F-B6E0-82178C5D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16" y="4009380"/>
            <a:ext cx="1966336" cy="14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9913F-B852-A243-9C01-604D1153C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458" b="15360"/>
          <a:stretch/>
        </p:blipFill>
        <p:spPr>
          <a:xfrm>
            <a:off x="3936644" y="4909094"/>
            <a:ext cx="1656944" cy="149618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00E5D1-03F0-A840-A14A-98FA91B3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“Observing” JAB Systems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958FE-A6DF-6040-8C21-9EA999B4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2FB93-FAEB-A746-A051-E93797C46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133" y="5107722"/>
            <a:ext cx="647587" cy="3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and Emission Models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37854"/>
                <a:ext cx="11167533" cy="49544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Assumptions (Ressler et al., 2015, 2017)</a:t>
                </a:r>
              </a:p>
              <a:p>
                <a:pPr lvl="1"/>
                <a:r>
                  <a:rPr lang="en-US" dirty="0"/>
                  <a:t>Between standard and normal evolution &amp; magnetically-arrested disk (semi-MAD) flux</a:t>
                </a:r>
              </a:p>
              <a:p>
                <a:pPr lvl="1"/>
                <a:r>
                  <a:rPr lang="en-US" dirty="0"/>
                  <a:t>Accretion dynamical time shorter than timescale of Coulomb collisions between leptonic (</a:t>
                </a:r>
                <a:r>
                  <a:rPr lang="en-US" dirty="0" err="1"/>
                  <a:t>e+e</a:t>
                </a:r>
                <a:r>
                  <a:rPr lang="en-US" dirty="0"/>
                  <a:t>-) and hadronic plasmas (</a:t>
                </a:r>
                <a:r>
                  <a:rPr lang="en-US" dirty="0" err="1"/>
                  <a:t>p,ions</a:t>
                </a:r>
                <a:r>
                  <a:rPr lang="en-US" dirty="0"/>
                  <a:t>) =&gt; Two-temperature model</a:t>
                </a:r>
              </a:p>
              <a:p>
                <a:pPr lvl="1"/>
                <a:r>
                  <a:rPr lang="en-US" dirty="0"/>
                  <a:t>GRMHD mass conservation and energy-momentum equations with viscosity and heating</a:t>
                </a:r>
              </a:p>
              <a:p>
                <a:endParaRPr lang="en-US" dirty="0"/>
              </a:p>
              <a:p>
                <a:r>
                  <a:rPr lang="en-US" dirty="0"/>
                  <a:t>Critical Beta Electron Temperature Model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Constant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/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p</a:t>
                </a:r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&lt;&lt;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T</a:t>
                </a:r>
                <a:r>
                  <a:rPr lang="en-US" baseline="-25000" dirty="0"/>
                  <a:t>e</a:t>
                </a:r>
                <a:r>
                  <a:rPr lang="en-US" dirty="0"/>
                  <a:t> suppressed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&gt;&gt;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Model</a:t>
                </a:r>
              </a:p>
              <a:p>
                <a:endParaRPr lang="en-US" dirty="0"/>
              </a:p>
              <a:p>
                <a:endParaRPr lang="en-US" sz="1000" dirty="0"/>
              </a:p>
              <a:p>
                <a:r>
                  <a:rPr lang="en-US" dirty="0"/>
                  <a:t>Magnetic Bias Model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37854"/>
                <a:ext cx="11167533" cy="4954478"/>
              </a:xfrm>
              <a:blipFill>
                <a:blip r:embed="rId3"/>
                <a:stretch>
                  <a:fillRect l="-227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679046" y="4151288"/>
                <a:ext cx="4017403" cy="63902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Exp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046" y="4151288"/>
                <a:ext cx="4017403" cy="639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74329" y="5978326"/>
                <a:ext cx="4790470" cy="79538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  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〈"/>
                              <m:endChr m:val="〉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329" y="5978326"/>
                <a:ext cx="4790470" cy="7953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261234" y="5226008"/>
            <a:ext cx="2150526" cy="59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Equipartition for </a:t>
            </a: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 err="1"/>
              <a:t>~P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03A30F-CA3E-D147-9350-32931260080C}"/>
                  </a:ext>
                </a:extLst>
              </p:cNvPr>
              <p:cNvSpPr/>
              <p:nvPr/>
            </p:nvSpPr>
            <p:spPr>
              <a:xfrm>
                <a:off x="8965876" y="4252982"/>
                <a:ext cx="1656104" cy="50654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03A30F-CA3E-D147-9350-329312600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5876" y="4252982"/>
                <a:ext cx="1656104" cy="506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D49405-9827-E242-A532-54704ACDB013}"/>
                  </a:ext>
                </a:extLst>
              </p:cNvPr>
              <p:cNvSpPr/>
              <p:nvPr/>
            </p:nvSpPr>
            <p:spPr>
              <a:xfrm>
                <a:off x="3573253" y="5077403"/>
                <a:ext cx="5392623" cy="781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−1)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/2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⟹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−1)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D49405-9827-E242-A532-54704ACDB0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253" y="5077403"/>
                <a:ext cx="5392623" cy="7815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14F892-772C-494B-853F-A1B8751789AB}"/>
                  </a:ext>
                </a:extLst>
              </p:cNvPr>
              <p:cNvSpPr/>
              <p:nvPr/>
            </p:nvSpPr>
            <p:spPr>
              <a:xfrm>
                <a:off x="3315527" y="3242201"/>
                <a:ext cx="1612901" cy="3292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𝜌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14F892-772C-494B-853F-A1B8751789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527" y="3242201"/>
                <a:ext cx="1612901" cy="3292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7EE0E9-24BF-9940-927D-DDDF35D4D25D}"/>
                  </a:ext>
                </a:extLst>
              </p:cNvPr>
              <p:cNvSpPr/>
              <p:nvPr/>
            </p:nvSpPr>
            <p:spPr>
              <a:xfrm>
                <a:off x="5224392" y="3264353"/>
                <a:ext cx="3627967" cy="3241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𝐸𝑀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7EE0E9-24BF-9940-927D-DDDF35D4D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392" y="3264353"/>
                <a:ext cx="3627967" cy="3241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E15757-CE5D-B643-9A42-D5FBA2ED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3063E2A-07DC-CA44-9D81-B0F38F2D8588}"/>
                  </a:ext>
                </a:extLst>
              </p:cNvPr>
              <p:cNvSpPr/>
              <p:nvPr/>
            </p:nvSpPr>
            <p:spPr>
              <a:xfrm>
                <a:off x="9214851" y="6034391"/>
                <a:ext cx="2150526" cy="5909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</a:t>
                </a:r>
                <a:r>
                  <a:rPr lang="en-US" baseline="-25000" dirty="0"/>
                  <a:t>e</a:t>
                </a:r>
                <a:r>
                  <a:rPr lang="en-US" dirty="0"/>
                  <a:t>~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aseline="-25000" dirty="0"/>
                          <m:t>b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dirty="0"/>
                  <a:t>,  n=N/2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3063E2A-07DC-CA44-9D81-B0F38F2D8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851" y="6034391"/>
                <a:ext cx="2150526" cy="5909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7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91A5-F91A-C04B-A055-5981909A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55" y="414302"/>
            <a:ext cx="11334755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Near-Horizon Images in Parameter Space</a:t>
            </a:r>
            <a:br>
              <a:rPr lang="en-US" dirty="0"/>
            </a:b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09BA53D-3EB5-A443-96CE-25A9A203807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85800" y="2057401"/>
            <a:ext cx="1200216" cy="137159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696127-C065-9246-8064-0ABDBAD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458" y="3405492"/>
            <a:ext cx="1877865" cy="15657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725F6D-E109-9945-B7FD-8BF5ECA54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10" y="5152212"/>
            <a:ext cx="1923927" cy="15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EC3CFF-00EB-ED48-A698-8FB20AEF9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341" y="3401024"/>
            <a:ext cx="1931894" cy="15709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E79A28-2C3A-5D48-A927-BC1275116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458" y="1664464"/>
            <a:ext cx="1900261" cy="15709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9D0068-AD87-3E4F-B67E-367B18CB9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381" y="3395279"/>
            <a:ext cx="1932231" cy="15759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5A7305-0E8B-1F4F-805D-7FC72DB4D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309" y="4748238"/>
            <a:ext cx="1899017" cy="15734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AD463-5B41-724B-977F-733D17D83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916" y="4756082"/>
            <a:ext cx="1952101" cy="15770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1835C2-3E43-5947-881E-F67F9B17F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77" y="4749681"/>
            <a:ext cx="1899016" cy="1602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F7BAD4-C855-714E-92D3-E1057C080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594" y="2243017"/>
            <a:ext cx="1931490" cy="1582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306A3A-D6B3-C447-A99F-493ACF00D4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4699" y="2243017"/>
            <a:ext cx="1966283" cy="15851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C0EED9-BF4F-7042-B67F-29A9F32E07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9" y="2251388"/>
            <a:ext cx="1935040" cy="1581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2566A0-4956-5049-BB6F-10A219B14288}"/>
                  </a:ext>
                </a:extLst>
              </p:cNvPr>
              <p:cNvSpPr txBox="1"/>
              <p:nvPr/>
            </p:nvSpPr>
            <p:spPr>
              <a:xfrm>
                <a:off x="6825820" y="4946093"/>
                <a:ext cx="8258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=0.01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2566A0-4956-5049-BB6F-10A219B14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20" y="4946093"/>
                <a:ext cx="825867" cy="276999"/>
              </a:xfrm>
              <a:prstGeom prst="rect">
                <a:avLst/>
              </a:prstGeom>
              <a:blipFill>
                <a:blip r:embed="rId1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BA198B-8626-814C-9E68-01EBA52FEBAE}"/>
                  </a:ext>
                </a:extLst>
              </p:cNvPr>
              <p:cNvSpPr txBox="1"/>
              <p:nvPr/>
            </p:nvSpPr>
            <p:spPr>
              <a:xfrm>
                <a:off x="3310387" y="4438614"/>
                <a:ext cx="33092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BA198B-8626-814C-9E68-01EBA52FE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87" y="4438614"/>
                <a:ext cx="3309266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875C9B-6EEA-AA44-8BAD-2413076673E7}"/>
                  </a:ext>
                </a:extLst>
              </p:cNvPr>
              <p:cNvSpPr txBox="1"/>
              <p:nvPr/>
            </p:nvSpPr>
            <p:spPr>
              <a:xfrm>
                <a:off x="2221234" y="4475587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875C9B-6EEA-AA44-8BAD-241307667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234" y="4475587"/>
                <a:ext cx="1534459" cy="276999"/>
              </a:xfrm>
              <a:prstGeom prst="rect">
                <a:avLst/>
              </a:prstGeom>
              <a:blipFill>
                <a:blip r:embed="rId1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9FD7D6-F883-2C49-B227-A96348B1A0BB}"/>
                  </a:ext>
                </a:extLst>
              </p:cNvPr>
              <p:cNvSpPr txBox="1"/>
              <p:nvPr/>
            </p:nvSpPr>
            <p:spPr>
              <a:xfrm>
                <a:off x="194164" y="4454022"/>
                <a:ext cx="16258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9FD7D6-F883-2C49-B227-A96348B1A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4" y="4454022"/>
                <a:ext cx="1625830" cy="276999"/>
              </a:xfrm>
              <a:prstGeom prst="rect">
                <a:avLst/>
              </a:prstGeom>
              <a:blipFill>
                <a:blip r:embed="rId1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31B3CEE-64A3-B546-8C65-BD6430CCD624}"/>
                  </a:ext>
                </a:extLst>
              </p:cNvPr>
              <p:cNvSpPr txBox="1"/>
              <p:nvPr/>
            </p:nvSpPr>
            <p:spPr>
              <a:xfrm>
                <a:off x="4270822" y="1931803"/>
                <a:ext cx="13782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31B3CEE-64A3-B546-8C65-BD6430CCD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822" y="1931803"/>
                <a:ext cx="1378262" cy="276999"/>
              </a:xfrm>
              <a:prstGeom prst="rect">
                <a:avLst/>
              </a:prstGeom>
              <a:blipFill>
                <a:blip r:embed="rId1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E84E31-D652-5640-9488-2F3178C1ECE8}"/>
                  </a:ext>
                </a:extLst>
              </p:cNvPr>
              <p:cNvSpPr txBox="1"/>
              <p:nvPr/>
            </p:nvSpPr>
            <p:spPr>
              <a:xfrm>
                <a:off x="10780110" y="4901692"/>
                <a:ext cx="6367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200" b="1" i="1">
                        <a:solidFill>
                          <a:srgbClr val="FFC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=1</a:t>
                </a:r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E84E31-D652-5640-9488-2F3178C1E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110" y="4901692"/>
                <a:ext cx="636713" cy="276999"/>
              </a:xfrm>
              <a:prstGeom prst="rect">
                <a:avLst/>
              </a:prstGeom>
              <a:blipFill>
                <a:blip r:embed="rId1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E23F4228-81F7-ED4B-9F6B-E9E3C8774852}"/>
              </a:ext>
            </a:extLst>
          </p:cNvPr>
          <p:cNvSpPr txBox="1"/>
          <p:nvPr/>
        </p:nvSpPr>
        <p:spPr>
          <a:xfrm>
            <a:off x="10882084" y="6658283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6E710C-E027-944C-A8DC-F66336EF5C9F}"/>
              </a:ext>
            </a:extLst>
          </p:cNvPr>
          <p:cNvSpPr txBox="1"/>
          <p:nvPr/>
        </p:nvSpPr>
        <p:spPr>
          <a:xfrm>
            <a:off x="10856491" y="3160331"/>
            <a:ext cx="478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209227-A8E1-164A-BA37-564BF8671B75}"/>
                  </a:ext>
                </a:extLst>
              </p:cNvPr>
              <p:cNvSpPr txBox="1"/>
              <p:nvPr/>
            </p:nvSpPr>
            <p:spPr>
              <a:xfrm>
                <a:off x="8758051" y="4939014"/>
                <a:ext cx="7761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=0.1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209227-A8E1-164A-BA37-564BF8671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051" y="4939014"/>
                <a:ext cx="776175" cy="276999"/>
              </a:xfrm>
              <a:prstGeom prst="rect">
                <a:avLst/>
              </a:prstGeom>
              <a:blipFill>
                <a:blip r:embed="rId2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E67B54-DF51-8F40-BF96-45494664AA84}"/>
                  </a:ext>
                </a:extLst>
              </p:cNvPr>
              <p:cNvSpPr txBox="1"/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𝟎𝟏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E67B54-DF51-8F40-BF96-45494664A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blipFill>
                <a:blip r:embed="rId2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13C587-448D-C04B-8966-D99091A78B42}"/>
                  </a:ext>
                </a:extLst>
              </p:cNvPr>
              <p:cNvSpPr txBox="1"/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13C587-448D-C04B-8966-D99091A78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blipFill>
                <a:blip r:embed="rId2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5BC228DD-9909-CA43-A14B-F1B228D49783}"/>
              </a:ext>
            </a:extLst>
          </p:cNvPr>
          <p:cNvSpPr/>
          <p:nvPr/>
        </p:nvSpPr>
        <p:spPr>
          <a:xfrm>
            <a:off x="1702684" y="3947513"/>
            <a:ext cx="2501724" cy="415435"/>
          </a:xfrm>
          <a:prstGeom prst="rightArrow">
            <a:avLst>
              <a:gd name="adj1" fmla="val 23975"/>
              <a:gd name="adj2" fmla="val 85788"/>
            </a:avLst>
          </a:prstGeom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B98944-4A9A-DE4A-A126-E7F3A700BCC0}"/>
                  </a:ext>
                </a:extLst>
              </p:cNvPr>
              <p:cNvSpPr txBox="1"/>
              <p:nvPr/>
            </p:nvSpPr>
            <p:spPr>
              <a:xfrm>
                <a:off x="1781062" y="4052188"/>
                <a:ext cx="1666354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21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</a:rPr>
                  <a:t>Increasing </a:t>
                </a:r>
                <a:r>
                  <a:rPr lang="en-US" sz="1600" b="1" i="1" dirty="0">
                    <a:solidFill>
                      <a:srgbClr val="00B050"/>
                    </a:solidFill>
                  </a:rPr>
                  <a:t>f</a:t>
                </a:r>
                <a:r>
                  <a:rPr lang="en-US" sz="1600" dirty="0">
                    <a:solidFill>
                      <a:srgbClr val="00B050"/>
                    </a:solidFill>
                  </a:rPr>
                  <a:t>,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B98944-4A9A-DE4A-A126-E7F3A700B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062" y="4052188"/>
                <a:ext cx="1666354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Arrow 52">
            <a:extLst>
              <a:ext uri="{FF2B5EF4-FFF2-40B4-BE49-F238E27FC236}">
                <a16:creationId xmlns:a16="http://schemas.microsoft.com/office/drawing/2014/main" id="{BC347487-1A0C-E84D-A3C9-F4CFDD6C6824}"/>
              </a:ext>
            </a:extLst>
          </p:cNvPr>
          <p:cNvSpPr/>
          <p:nvPr/>
        </p:nvSpPr>
        <p:spPr>
          <a:xfrm>
            <a:off x="7215367" y="2728309"/>
            <a:ext cx="2501724" cy="415435"/>
          </a:xfrm>
          <a:prstGeom prst="rightArrow">
            <a:avLst>
              <a:gd name="adj1" fmla="val 23975"/>
              <a:gd name="adj2" fmla="val 85788"/>
            </a:avLst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B4C957-167E-A748-AF49-8A826610DD90}"/>
                  </a:ext>
                </a:extLst>
              </p:cNvPr>
              <p:cNvSpPr txBox="1"/>
              <p:nvPr/>
            </p:nvSpPr>
            <p:spPr>
              <a:xfrm>
                <a:off x="7811745" y="2924429"/>
                <a:ext cx="1700017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21594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</a:rPr>
                  <a:t>Decreasing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B4C957-167E-A748-AF49-8A826610D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745" y="2924429"/>
                <a:ext cx="1700017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A77C551A-128F-4749-8503-01DE963CCD53}"/>
              </a:ext>
            </a:extLst>
          </p:cNvPr>
          <p:cNvSpPr txBox="1"/>
          <p:nvPr/>
        </p:nvSpPr>
        <p:spPr>
          <a:xfrm>
            <a:off x="3292039" y="6414654"/>
            <a:ext cx="691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Anantua, Ressler and </a:t>
            </a:r>
            <a:r>
              <a:rPr lang="en-US" dirty="0" err="1"/>
              <a:t>Quataert</a:t>
            </a:r>
            <a:r>
              <a:rPr lang="en-US" dirty="0"/>
              <a:t> (2019) (submitted to MNRAS)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5993B75-4546-BB47-A558-47BAE82843AF}"/>
                  </a:ext>
                </a:extLst>
              </p:cNvPr>
              <p:cNvSpPr txBox="1"/>
              <p:nvPr/>
            </p:nvSpPr>
            <p:spPr>
              <a:xfrm>
                <a:off x="1229016" y="1203926"/>
                <a:ext cx="10326550" cy="663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Sgr A* EHT Intrinsic Size Constraints:</a:t>
                </a:r>
              </a:p>
              <a:p>
                <a:r>
                  <a:rPr lang="en-US" sz="1200" dirty="0"/>
                  <a:t>Circular Gaussian (</a:t>
                </a:r>
                <a:r>
                  <a:rPr lang="en-US" sz="1200" dirty="0" err="1"/>
                  <a:t>Doeleman</a:t>
                </a:r>
                <a:r>
                  <a:rPr lang="en-US" sz="1200" dirty="0"/>
                  <a:t> et al. 2008) emitting region width D for  I &gt; 0.2 x </a:t>
                </a:r>
                <a:r>
                  <a:rPr lang="en-US" sz="1200" dirty="0" err="1"/>
                  <a:t>I</a:t>
                </a:r>
                <a:r>
                  <a:rPr lang="en-US" sz="1200" baseline="-25000" dirty="0" err="1"/>
                  <a:t>Max</a:t>
                </a:r>
                <a:r>
                  <a:rPr lang="en-US" sz="1200" dirty="0"/>
                  <a:t> :  8.2M &lt; D &lt;16.2M</a:t>
                </a:r>
              </a:p>
              <a:p>
                <a:r>
                  <a:rPr lang="en-US" sz="1200" dirty="0"/>
                  <a:t>Anisotropic emitting region (Johnson et al. 2018) major axis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𝟖𝟕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𝒎𝒂𝒋</m:t>
                        </m:r>
                      </m:sub>
                    </m:sSub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𝟔𝟗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5993B75-4546-BB47-A558-47BAE8284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016" y="1203926"/>
                <a:ext cx="10326550" cy="663836"/>
              </a:xfrm>
              <a:prstGeom prst="rect">
                <a:avLst/>
              </a:prstGeom>
              <a:blipFill>
                <a:blip r:embed="rId2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F3D53DA6-046D-9245-93E3-FBDA12A0E07B}"/>
              </a:ext>
            </a:extLst>
          </p:cNvPr>
          <p:cNvSpPr txBox="1"/>
          <p:nvPr/>
        </p:nvSpPr>
        <p:spPr>
          <a:xfrm>
            <a:off x="341551" y="3327335"/>
            <a:ext cx="979116" cy="28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D=27.14M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D175C6-42AB-6540-A8A4-25B4E5B2BAA8}"/>
              </a:ext>
            </a:extLst>
          </p:cNvPr>
          <p:cNvSpPr txBox="1"/>
          <p:nvPr/>
        </p:nvSpPr>
        <p:spPr>
          <a:xfrm>
            <a:off x="2394621" y="3332133"/>
            <a:ext cx="102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D=26.93M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7C440D-4AC3-5C47-9B00-2240E68294D3}"/>
              </a:ext>
            </a:extLst>
          </p:cNvPr>
          <p:cNvSpPr txBox="1"/>
          <p:nvPr/>
        </p:nvSpPr>
        <p:spPr>
          <a:xfrm>
            <a:off x="4496296" y="3324597"/>
            <a:ext cx="924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D=28.42M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AFE83CF-DA91-024F-937A-EF8D11888D2F}"/>
              </a:ext>
            </a:extLst>
          </p:cNvPr>
          <p:cNvSpPr txBox="1"/>
          <p:nvPr/>
        </p:nvSpPr>
        <p:spPr>
          <a:xfrm>
            <a:off x="418653" y="5788211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D=19.85M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FA24AD-BA79-624E-B850-2F659130CBC8}"/>
              </a:ext>
            </a:extLst>
          </p:cNvPr>
          <p:cNvSpPr txBox="1"/>
          <p:nvPr/>
        </p:nvSpPr>
        <p:spPr>
          <a:xfrm>
            <a:off x="2350714" y="5837353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D=18.35M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CAC216-6160-DF49-9EBF-DD459494157C}"/>
              </a:ext>
            </a:extLst>
          </p:cNvPr>
          <p:cNvSpPr txBox="1"/>
          <p:nvPr/>
        </p:nvSpPr>
        <p:spPr>
          <a:xfrm>
            <a:off x="4510769" y="583247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D=15.5M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DA3F43-8C30-2043-8095-B8F7062105DC}"/>
              </a:ext>
            </a:extLst>
          </p:cNvPr>
          <p:cNvSpPr txBox="1"/>
          <p:nvPr/>
        </p:nvSpPr>
        <p:spPr>
          <a:xfrm>
            <a:off x="6819659" y="4491086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D=10.1M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2E3C83-7E69-994D-B168-70DC1885716E}"/>
              </a:ext>
            </a:extLst>
          </p:cNvPr>
          <p:cNvSpPr txBox="1"/>
          <p:nvPr/>
        </p:nvSpPr>
        <p:spPr>
          <a:xfrm>
            <a:off x="8718722" y="4509806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D=25.41M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63F030-54D5-EA4F-9731-80BAD3FB94D4}"/>
              </a:ext>
            </a:extLst>
          </p:cNvPr>
          <p:cNvSpPr txBox="1"/>
          <p:nvPr/>
        </p:nvSpPr>
        <p:spPr>
          <a:xfrm>
            <a:off x="10645842" y="4524577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D=58.4M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112074-DB8B-D84F-962D-00E2026E6DF0}"/>
              </a:ext>
            </a:extLst>
          </p:cNvPr>
          <p:cNvSpPr txBox="1"/>
          <p:nvPr/>
        </p:nvSpPr>
        <p:spPr>
          <a:xfrm>
            <a:off x="10643395" y="2754687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D=15.99M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6E2191-EBED-D34F-B914-523B52D57B87}"/>
              </a:ext>
            </a:extLst>
          </p:cNvPr>
          <p:cNvSpPr txBox="1"/>
          <p:nvPr/>
        </p:nvSpPr>
        <p:spPr>
          <a:xfrm>
            <a:off x="10643137" y="6303163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D=54.22M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95DCC-D35E-6241-83AB-B2BD0D76681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94656" y="2369330"/>
            <a:ext cx="317500" cy="2159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F49A06-254F-C943-BC1F-92FC174976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63691" y="2372442"/>
            <a:ext cx="317500" cy="2159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24E4D47-0200-9D49-AE21-D65A48CB091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92300" y="2391103"/>
            <a:ext cx="317500" cy="2159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47708C-92CE-7F49-B93D-7FA8C718FDD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41783" y="4854380"/>
            <a:ext cx="317500" cy="215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61310C4-F01D-1447-A0C3-A1F8025E3C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18452" y="3529437"/>
            <a:ext cx="317500" cy="2159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BF4466C-80C7-774B-A61B-958042D7C04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818641" y="1793943"/>
            <a:ext cx="317500" cy="2159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7695547-6322-9245-A6C4-E20C89AB315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48281" y="4891705"/>
            <a:ext cx="317500" cy="2159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81CC251-195C-1B4C-88B2-999A9FB2D81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48144" y="4876154"/>
            <a:ext cx="317500" cy="2159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0066EA-2AD4-424A-8F4A-18FB55657CE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24998" y="3551209"/>
            <a:ext cx="317500" cy="2159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8907CC3-6EBF-C04F-AACE-4BD54C2364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68876" y="3535660"/>
            <a:ext cx="317500" cy="2159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216A7BC-0D21-6041-9A17-2787F3A963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846632" y="5330246"/>
            <a:ext cx="317500" cy="2159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BF4D1-CA06-A242-896E-11A7580F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5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53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0FBD-0CDE-6248-B755-7E1C16CA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4594"/>
          </a:xfrm>
        </p:spPr>
        <p:txBody>
          <a:bodyPr/>
          <a:lstStyle/>
          <a:p>
            <a:pPr algn="ctr"/>
            <a:r>
              <a:rPr lang="en-US" dirty="0"/>
              <a:t>Intra-Hour Movie Variability</a:t>
            </a:r>
          </a:p>
        </p:txBody>
      </p:sp>
      <p:pic>
        <p:nvPicPr>
          <p:cNvPr id="4" name="Online Media 3" descr="MoviefEqPt1BetaTotCritEqPt01T10000To11000Step100M.mp4">
            <a:hlinkClick r:id="" action="ppaction://media"/>
            <a:extLst>
              <a:ext uri="{FF2B5EF4-FFF2-40B4-BE49-F238E27FC236}">
                <a16:creationId xmlns:a16="http://schemas.microsoft.com/office/drawing/2014/main" id="{5AC0B6F6-780E-EE4B-9169-785FCA327F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7654" y="4554375"/>
            <a:ext cx="2418294" cy="2157065"/>
          </a:xfrm>
        </p:spPr>
      </p:pic>
      <p:pic>
        <p:nvPicPr>
          <p:cNvPr id="6" name="Online Media 5" descr="MovienEq0BiasV2T10000To11000Step100M.mp4">
            <a:hlinkClick r:id="" action="ppaction://media"/>
            <a:extLst>
              <a:ext uri="{FF2B5EF4-FFF2-40B4-BE49-F238E27FC236}">
                <a16:creationId xmlns:a16="http://schemas.microsoft.com/office/drawing/2014/main" id="{B50EB155-62C1-8640-9BC9-C60358ABC5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00751" y="4517329"/>
            <a:ext cx="2386899" cy="2194112"/>
          </a:xfrm>
          <a:prstGeom prst="rect">
            <a:avLst/>
          </a:prstGeom>
        </p:spPr>
      </p:pic>
      <p:pic>
        <p:nvPicPr>
          <p:cNvPr id="7" name="Online Media 6" descr="MovienEq2BiasV2T10000To11000Step100M.mp4">
            <a:hlinkClick r:id="" action="ppaction://media"/>
            <a:extLst>
              <a:ext uri="{FF2B5EF4-FFF2-40B4-BE49-F238E27FC236}">
                <a16:creationId xmlns:a16="http://schemas.microsoft.com/office/drawing/2014/main" id="{98F42A2C-35FA-4449-84E8-7CFC2DAF85D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00752" y="2187567"/>
            <a:ext cx="2386899" cy="2194111"/>
          </a:xfrm>
          <a:prstGeom prst="rect">
            <a:avLst/>
          </a:prstGeom>
        </p:spPr>
      </p:pic>
      <p:pic>
        <p:nvPicPr>
          <p:cNvPr id="8" name="Online Media 7" descr="media.io_moviefeqpt5betatotcriteq1munit3pt94188e19gt10000to10100.mp4">
            <a:hlinkClick r:id="" action="ppaction://media"/>
            <a:extLst>
              <a:ext uri="{FF2B5EF4-FFF2-40B4-BE49-F238E27FC236}">
                <a16:creationId xmlns:a16="http://schemas.microsoft.com/office/drawing/2014/main" id="{14766848-DEC5-5444-A9D8-685141A86BF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88919" y="2145037"/>
            <a:ext cx="2386899" cy="2243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DCE96-F58A-E14C-84E4-930FF0AD6AD4}"/>
              </a:ext>
            </a:extLst>
          </p:cNvPr>
          <p:cNvSpPr txBox="1"/>
          <p:nvPr/>
        </p:nvSpPr>
        <p:spPr>
          <a:xfrm>
            <a:off x="143488" y="3572729"/>
            <a:ext cx="271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I - Thin, Compact, Asymmetric Photon Ring/Crescent </a:t>
            </a:r>
          </a:p>
          <a:p>
            <a:endParaRPr lang="en-US" sz="1400" dirty="0"/>
          </a:p>
          <a:p>
            <a:r>
              <a:rPr lang="en-US" sz="1400" dirty="0"/>
              <a:t>Type II - Inflow-Outflow Boundary + Thin Photon Ring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1CA23C-5DF4-234C-95A5-B9C02D94DECB}"/>
              </a:ext>
            </a:extLst>
          </p:cNvPr>
          <p:cNvSpPr txBox="1"/>
          <p:nvPr/>
        </p:nvSpPr>
        <p:spPr>
          <a:xfrm>
            <a:off x="9418117" y="3347281"/>
            <a:ext cx="271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Type III- Thick Photon Ring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Type IV - Extended Outflow</a:t>
            </a:r>
            <a:br>
              <a:rPr lang="en-US" dirty="0"/>
            </a:br>
            <a:endParaRPr lang="en-US" sz="1400" dirty="0"/>
          </a:p>
          <a:p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985A1-ED3A-304F-AF83-BE01DC21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4C81B-152B-D143-8022-50DFA464E1E2}"/>
              </a:ext>
            </a:extLst>
          </p:cNvPr>
          <p:cNvSpPr txBox="1"/>
          <p:nvPr/>
        </p:nvSpPr>
        <p:spPr>
          <a:xfrm>
            <a:off x="5694538" y="1592599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M=20s</a:t>
            </a:r>
          </a:p>
        </p:txBody>
      </p:sp>
    </p:spTree>
    <p:extLst>
      <p:ext uri="{BB962C8B-B14F-4D97-AF65-F5344CB8AC3E}">
        <p14:creationId xmlns:p14="http://schemas.microsoft.com/office/powerpoint/2010/main" val="42121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E72E-753D-5B4D-94DA-16DBE1FC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23532" cy="1400530"/>
          </a:xfrm>
        </p:spPr>
        <p:txBody>
          <a:bodyPr/>
          <a:lstStyle/>
          <a:p>
            <a:pPr algn="ctr"/>
            <a:r>
              <a:rPr lang="en-US" dirty="0" err="1"/>
              <a:t>Sgr</a:t>
            </a:r>
            <a:r>
              <a:rPr lang="en-US" dirty="0"/>
              <a:t> A* Classification:</a:t>
            </a:r>
            <a:br>
              <a:rPr lang="en-US" dirty="0"/>
            </a:br>
            <a:r>
              <a:rPr lang="en-US" dirty="0"/>
              <a:t> Spectra and Time-Averaged Images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5007DE-BB7E-D747-8788-093788D49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677" y="4542415"/>
            <a:ext cx="2382907" cy="2140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77DF3-5305-A54B-8A20-D5C97DDB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664" y="4549860"/>
            <a:ext cx="2318664" cy="217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71C94-6CF3-924E-9027-51E63C624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017" y="2209856"/>
            <a:ext cx="2332422" cy="2140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ACB76-C192-EC4C-81AD-7F0654F9E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226" y="2227111"/>
            <a:ext cx="2318664" cy="2137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33FA1-EF9C-AC4E-84BF-66A156AFC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592" y="2211956"/>
            <a:ext cx="1610324" cy="1203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86E93-6314-F642-8A7F-66CC0519A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2179" y="2194938"/>
            <a:ext cx="1596687" cy="1189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D8991-6121-1945-B600-074A8FEB1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1323" y="5469321"/>
            <a:ext cx="1614567" cy="1202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0A8E5-4220-6344-8518-6E08766B5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0290" y="5491063"/>
            <a:ext cx="1612461" cy="1204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85B26-88DE-3242-B330-6959861F801C}"/>
              </a:ext>
            </a:extLst>
          </p:cNvPr>
          <p:cNvSpPr txBox="1"/>
          <p:nvPr/>
        </p:nvSpPr>
        <p:spPr>
          <a:xfrm>
            <a:off x="143488" y="3572729"/>
            <a:ext cx="2714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I - Thin, Compact, Asymmetric Photon Ring/Crescent; best fit spectrum</a:t>
            </a:r>
          </a:p>
          <a:p>
            <a:endParaRPr lang="en-US" sz="1400" dirty="0"/>
          </a:p>
          <a:p>
            <a:r>
              <a:rPr lang="en-US" sz="1400" dirty="0"/>
              <a:t>Type II - Inflow-Outflow Boundary + Thin Photon Ring; steep spectrum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C07E94-05C1-C84E-9DFD-385EDED3E3D4}"/>
              </a:ext>
            </a:extLst>
          </p:cNvPr>
          <p:cNvSpPr txBox="1"/>
          <p:nvPr/>
        </p:nvSpPr>
        <p:spPr>
          <a:xfrm>
            <a:off x="9418117" y="3347281"/>
            <a:ext cx="27147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Type III- Thick Photon Ring;</a:t>
            </a:r>
          </a:p>
          <a:p>
            <a:r>
              <a:rPr lang="en-US" sz="1400" dirty="0"/>
              <a:t>spectral excesses at</a:t>
            </a:r>
          </a:p>
          <a:p>
            <a:r>
              <a:rPr lang="en-US" sz="1400" dirty="0"/>
              <a:t>low and high frequency </a:t>
            </a:r>
          </a:p>
          <a:p>
            <a:endParaRPr lang="en-US" sz="1400" dirty="0"/>
          </a:p>
          <a:p>
            <a:r>
              <a:rPr lang="en-US" sz="1400" dirty="0"/>
              <a:t>Type IV - Extended Outflow; spectral excesses at</a:t>
            </a:r>
          </a:p>
          <a:p>
            <a:r>
              <a:rPr lang="en-US" sz="1400" dirty="0"/>
              <a:t>low and high frequency and flat low frequency knee</a:t>
            </a:r>
          </a:p>
          <a:p>
            <a:br>
              <a:rPr lang="en-US" dirty="0"/>
            </a:br>
            <a:endParaRPr lang="en-US" sz="1400" dirty="0"/>
          </a:p>
          <a:p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7FBADF-A1A4-7E44-A54B-9A284D97BEA6}"/>
                  </a:ext>
                </a:extLst>
              </p:cNvPr>
              <p:cNvSpPr/>
              <p:nvPr/>
            </p:nvSpPr>
            <p:spPr>
              <a:xfrm>
                <a:off x="1997815" y="2177024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7FBADF-A1A4-7E44-A54B-9A284D97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815" y="2177024"/>
                <a:ext cx="829586" cy="215444"/>
              </a:xfrm>
              <a:prstGeom prst="rect">
                <a:avLst/>
              </a:prstGeom>
              <a:blipFill>
                <a:blip r:embed="rId1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A1124D-45F7-E34D-91BF-27382871C47E}"/>
                  </a:ext>
                </a:extLst>
              </p:cNvPr>
              <p:cNvSpPr/>
              <p:nvPr/>
            </p:nvSpPr>
            <p:spPr>
              <a:xfrm>
                <a:off x="1960493" y="5442737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A1124D-45F7-E34D-91BF-27382871C4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493" y="5442737"/>
                <a:ext cx="829586" cy="215444"/>
              </a:xfrm>
              <a:prstGeom prst="rect">
                <a:avLst/>
              </a:prstGeom>
              <a:blipFill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981EF4B-22AA-1D45-ACF1-8BD951490410}"/>
                  </a:ext>
                </a:extLst>
              </p:cNvPr>
              <p:cNvSpPr/>
              <p:nvPr/>
            </p:nvSpPr>
            <p:spPr>
              <a:xfrm>
                <a:off x="8715849" y="2158365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981EF4B-22AA-1D45-ACF1-8BD951490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849" y="2158365"/>
                <a:ext cx="829586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E8FA5A0-804C-D547-A58F-323783AA9188}"/>
                  </a:ext>
                </a:extLst>
              </p:cNvPr>
              <p:cNvSpPr/>
              <p:nvPr/>
            </p:nvSpPr>
            <p:spPr>
              <a:xfrm>
                <a:off x="8836342" y="5424076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E8FA5A0-804C-D547-A58F-323783AA9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342" y="5424076"/>
                <a:ext cx="829586" cy="215444"/>
              </a:xfrm>
              <a:prstGeom prst="rect">
                <a:avLst/>
              </a:prstGeom>
              <a:blipFill>
                <a:blip r:embed="rId1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E2CB9F-0D97-AB46-9A5A-6B857C777DA3}"/>
                  </a:ext>
                </a:extLst>
              </p:cNvPr>
              <p:cNvSpPr/>
              <p:nvPr/>
            </p:nvSpPr>
            <p:spPr>
              <a:xfrm>
                <a:off x="9964875" y="3190155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E2CB9F-0D97-AB46-9A5A-6B857C777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4875" y="3190155"/>
                <a:ext cx="452368" cy="215444"/>
              </a:xfrm>
              <a:prstGeom prst="rect">
                <a:avLst/>
              </a:prstGeom>
              <a:blipFill>
                <a:blip r:embed="rId1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B7A96E-607E-7349-B31C-6522ABE16351}"/>
                  </a:ext>
                </a:extLst>
              </p:cNvPr>
              <p:cNvSpPr/>
              <p:nvPr/>
            </p:nvSpPr>
            <p:spPr>
              <a:xfrm>
                <a:off x="10076839" y="6511851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B7A96E-607E-7349-B31C-6522ABE16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839" y="6511851"/>
                <a:ext cx="452368" cy="215444"/>
              </a:xfrm>
              <a:prstGeom prst="rect">
                <a:avLst/>
              </a:prstGeom>
              <a:blipFill>
                <a:blip r:embed="rId1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E86ABB-D16F-B343-84FF-9FA0AFF3239A}"/>
                  </a:ext>
                </a:extLst>
              </p:cNvPr>
              <p:cNvSpPr/>
              <p:nvPr/>
            </p:nvSpPr>
            <p:spPr>
              <a:xfrm>
                <a:off x="3228178" y="3246139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E86ABB-D16F-B343-84FF-9FA0AFF32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178" y="3246139"/>
                <a:ext cx="452368" cy="215444"/>
              </a:xfrm>
              <a:prstGeom prst="rect">
                <a:avLst/>
              </a:prstGeom>
              <a:blipFill>
                <a:blip r:embed="rId1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056B08-FC90-FA4A-8025-E7AF4939E95C}"/>
                  </a:ext>
                </a:extLst>
              </p:cNvPr>
              <p:cNvSpPr/>
              <p:nvPr/>
            </p:nvSpPr>
            <p:spPr>
              <a:xfrm>
                <a:off x="3190854" y="6530510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056B08-FC90-FA4A-8025-E7AF4939E9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854" y="6530510"/>
                <a:ext cx="452368" cy="215444"/>
              </a:xfrm>
              <a:prstGeom prst="rect">
                <a:avLst/>
              </a:prstGeom>
              <a:blipFill>
                <a:blip r:embed="rId1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910038-9EA4-9848-BFF5-184BFFEE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D683CB23-E2FB-8248-A85A-DC302E7FAC31}"/>
              </a:ext>
            </a:extLst>
          </p:cNvPr>
          <p:cNvSpPr/>
          <p:nvPr/>
        </p:nvSpPr>
        <p:spPr>
          <a:xfrm>
            <a:off x="8392" y="3302566"/>
            <a:ext cx="2362361" cy="1457492"/>
          </a:xfrm>
          <a:prstGeom prst="donut">
            <a:avLst>
              <a:gd name="adj" fmla="val 4371"/>
            </a:avLst>
          </a:prstGeom>
          <a:solidFill>
            <a:srgbClr val="FFFF00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9852-2B83-C34D-A5A2-3C09EC52C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Sgr</a:t>
            </a:r>
            <a:r>
              <a:rPr lang="en-US" dirty="0"/>
              <a:t> A* Classification: mm-Variability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5D03-F4F0-8245-9EB1-328371BC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3232B-A66F-B249-BA74-B6B92BBD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47422C-C730-E342-B93A-FED5536F2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8" y="2085055"/>
            <a:ext cx="5568185" cy="3704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190F3-A4F6-0C49-9C24-FE743C3C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628" y="5162753"/>
            <a:ext cx="478668" cy="399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351BB-743F-C14D-B158-3A7614994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080" y="5017209"/>
            <a:ext cx="419642" cy="345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4AE402-70FD-194C-874E-815B404159E8}"/>
              </a:ext>
            </a:extLst>
          </p:cNvPr>
          <p:cNvSpPr txBox="1"/>
          <p:nvPr/>
        </p:nvSpPr>
        <p:spPr>
          <a:xfrm>
            <a:off x="5819469" y="2803455"/>
            <a:ext cx="2714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</a:t>
            </a:r>
            <a:r>
              <a:rPr lang="en-US" sz="1400" dirty="0" err="1"/>
              <a:t>Ia</a:t>
            </a:r>
            <a:r>
              <a:rPr lang="en-US" sz="1400" dirty="0"/>
              <a:t> or b - Thin, Compact, Asymmetric Photon Ring/Crescent; best fit spectrum; moderate or high amplitude, fast oscillating radio variability</a:t>
            </a:r>
          </a:p>
          <a:p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6B5104-26EA-F644-9854-FC5A42168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02" y="4354835"/>
            <a:ext cx="481672" cy="399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42F413-6CD2-BC44-9AF6-E31DF53D8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02" y="5013093"/>
            <a:ext cx="478668" cy="392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62EE2-F2BF-ED48-A149-5E9631218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93" y="3962772"/>
            <a:ext cx="480699" cy="392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8FBC84-2184-1C4C-95B9-D3070064D078}"/>
              </a:ext>
            </a:extLst>
          </p:cNvPr>
          <p:cNvSpPr txBox="1"/>
          <p:nvPr/>
        </p:nvSpPr>
        <p:spPr>
          <a:xfrm>
            <a:off x="8871077" y="2547123"/>
            <a:ext cx="2714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Type III- Thick Photon Ring;</a:t>
            </a:r>
          </a:p>
          <a:p>
            <a:r>
              <a:rPr lang="en-US" sz="1400" dirty="0"/>
              <a:t>spectral excesses at</a:t>
            </a:r>
          </a:p>
          <a:p>
            <a:r>
              <a:rPr lang="en-US" sz="1400" dirty="0"/>
              <a:t>low and high frequency; low amplitude, slow (nearly monotonic) radio variability </a:t>
            </a:r>
          </a:p>
          <a:p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B83022-4D20-7245-90EF-5A3682431A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4266" y="4113788"/>
            <a:ext cx="383334" cy="3169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79E92B-F4B7-2D4B-B8E6-EBBA0E79B9ED}"/>
              </a:ext>
            </a:extLst>
          </p:cNvPr>
          <p:cNvSpPr txBox="1"/>
          <p:nvPr/>
        </p:nvSpPr>
        <p:spPr>
          <a:xfrm>
            <a:off x="5819469" y="4555161"/>
            <a:ext cx="271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II - Inflow-Outflow Boundary + Thin Photon Ring; steep spectrum; moderate amplitude, fast oscillating radio variability</a:t>
            </a:r>
          </a:p>
          <a:p>
            <a:r>
              <a:rPr lang="en-US" sz="1400" dirty="0"/>
              <a:t>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0A8FF2-0876-EB4B-9B56-6FBEB4042DA3}"/>
              </a:ext>
            </a:extLst>
          </p:cNvPr>
          <p:cNvSpPr txBox="1"/>
          <p:nvPr/>
        </p:nvSpPr>
        <p:spPr>
          <a:xfrm>
            <a:off x="8891496" y="4505373"/>
            <a:ext cx="27147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IV - Extended Outflow; spectral excesses at</a:t>
            </a:r>
          </a:p>
          <a:p>
            <a:r>
              <a:rPr lang="en-US" sz="1400" dirty="0"/>
              <a:t>low and high frequency and flat low frequency knee;  low amplitude, slow oscillating radio variability</a:t>
            </a:r>
          </a:p>
          <a:p>
            <a:br>
              <a:rPr lang="en-US" dirty="0"/>
            </a:b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52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255AF-07DF-9F41-B724-8DFF4B62B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46" y="1326967"/>
            <a:ext cx="11099885" cy="4712933"/>
          </a:xfrm>
        </p:spPr>
        <p:txBody>
          <a:bodyPr/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700" dirty="0">
                <a:ea typeface="Droid Sans"/>
                <a:cs typeface="Droid Sans"/>
                <a:sym typeface="Droid Sans"/>
              </a:rPr>
              <a:t>Relate </a:t>
            </a:r>
            <a:r>
              <a:rPr lang="en-US" sz="1700" dirty="0" err="1">
                <a:ea typeface="Droid Sans"/>
                <a:cs typeface="Droid Sans"/>
                <a:sym typeface="Droid Sans"/>
              </a:rPr>
              <a:t>fieldline</a:t>
            </a:r>
            <a:r>
              <a:rPr lang="en-US" sz="1700" dirty="0">
                <a:ea typeface="Droid Sans"/>
                <a:cs typeface="Droid Sans"/>
                <a:sym typeface="Droid Sans"/>
              </a:rPr>
              <a:t> angular speed              and flux connected to horizon              to force free GRMHD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dirty="0">
              <a:latin typeface="Droid Sans"/>
              <a:ea typeface="Droid Sans"/>
              <a:cs typeface="Droid Sans"/>
              <a:sym typeface="Droid Sans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sz="800" dirty="0">
              <a:latin typeface="Droid Sans"/>
              <a:ea typeface="Droid Sans"/>
              <a:cs typeface="Droid Sans"/>
              <a:sym typeface="Droid Sans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1800" dirty="0">
                <a:ea typeface="Droid Sans"/>
                <a:cs typeface="Droid Sans"/>
                <a:sym typeface="Droid Sans"/>
              </a:rPr>
              <a:t>Compare with HARM simulation jet region to derive fitting forms in self-similar parameter                             </a:t>
            </a:r>
            <a:r>
              <a:rPr lang="en-US" sz="1400" dirty="0">
                <a:latin typeface="Droid Sans"/>
                <a:ea typeface="Droid Sans"/>
                <a:cs typeface="Droid Sans"/>
                <a:sym typeface="Droid Sans"/>
              </a:rPr>
              <a:t>.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/>
              <a:t>Use self-similarity to obtain GRMHD flow on different scales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F783D-B3E1-8B4E-916E-B479B58B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88425-33E3-814F-AD39-35FD87F99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36" y="5376820"/>
            <a:ext cx="5009444" cy="1453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0EDBF4-428F-8A4C-9E93-7333EB6EB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78" y="4047820"/>
            <a:ext cx="2141595" cy="14826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062D6A-E776-F44B-9232-97B25575BAC5}"/>
              </a:ext>
            </a:extLst>
          </p:cNvPr>
          <p:cNvSpPr txBox="1"/>
          <p:nvPr/>
        </p:nvSpPr>
        <p:spPr>
          <a:xfrm>
            <a:off x="3767449" y="4511836"/>
            <a:ext cx="1430200" cy="338554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b="1" dirty="0"/>
              <a:t>10M&lt;z&lt;10</a:t>
            </a:r>
            <a:r>
              <a:rPr lang="en-US" sz="1600" b="1" baseline="30000" dirty="0"/>
              <a:t>2</a:t>
            </a:r>
            <a:r>
              <a:rPr lang="en-US" sz="1600" b="1" dirty="0"/>
              <a:t>M</a:t>
            </a:r>
            <a:endParaRPr lang="en-US" sz="1600" b="1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42082-6EED-3147-A86D-0DA4EE0F4C54}"/>
              </a:ext>
            </a:extLst>
          </p:cNvPr>
          <p:cNvSpPr txBox="1"/>
          <p:nvPr/>
        </p:nvSpPr>
        <p:spPr>
          <a:xfrm>
            <a:off x="6587792" y="5879985"/>
            <a:ext cx="1505540" cy="338554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b="1" dirty="0"/>
              <a:t>10</a:t>
            </a:r>
            <a:r>
              <a:rPr lang="en-US" sz="1600" b="1" baseline="30000" dirty="0"/>
              <a:t>2</a:t>
            </a:r>
            <a:r>
              <a:rPr lang="en-US" sz="1600" b="1" dirty="0"/>
              <a:t>M&lt;z&lt;10</a:t>
            </a:r>
            <a:r>
              <a:rPr lang="en-US" sz="1600" b="1" baseline="30000" dirty="0"/>
              <a:t>3</a:t>
            </a:r>
            <a:r>
              <a:rPr lang="en-US" sz="1600" b="1" dirty="0"/>
              <a:t>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E8DCCB-3541-3040-B314-F4BA0CA8C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17" b="-88"/>
          <a:stretch/>
        </p:blipFill>
        <p:spPr>
          <a:xfrm rot="16200000">
            <a:off x="1896070" y="5378099"/>
            <a:ext cx="647700" cy="2011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8D77A7-FA38-3541-BD1F-A56DF5E9CF11}"/>
              </a:ext>
            </a:extLst>
          </p:cNvPr>
          <p:cNvSpPr/>
          <p:nvPr/>
        </p:nvSpPr>
        <p:spPr>
          <a:xfrm>
            <a:off x="5660115" y="4189571"/>
            <a:ext cx="3861252" cy="73231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95F3E9-00D9-3041-BDD5-061EDA7C6BDE}"/>
              </a:ext>
            </a:extLst>
          </p:cNvPr>
          <p:cNvSpPr/>
          <p:nvPr/>
        </p:nvSpPr>
        <p:spPr>
          <a:xfrm>
            <a:off x="4628023" y="4205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B</a:t>
            </a:r>
            <a:r>
              <a:rPr lang="en-US" b="1" baseline="-25000" dirty="0" err="1">
                <a:solidFill>
                  <a:schemeClr val="bg1"/>
                </a:solidFill>
              </a:rPr>
              <a:t>Poloidal</a:t>
            </a:r>
            <a:r>
              <a:rPr lang="en-US" b="1" dirty="0">
                <a:solidFill>
                  <a:schemeClr val="bg1"/>
                </a:solidFill>
              </a:rPr>
              <a:t> (arrows) &amp; </a:t>
            </a:r>
            <a:r>
              <a:rPr lang="en-US" b="1" dirty="0" err="1">
                <a:solidFill>
                  <a:schemeClr val="bg1"/>
                </a:solidFill>
              </a:rPr>
              <a:t>B</a:t>
            </a:r>
            <a:r>
              <a:rPr lang="en-US" b="1" baseline="-25000" dirty="0" err="1">
                <a:solidFill>
                  <a:schemeClr val="bg1"/>
                </a:solidFill>
              </a:rPr>
              <a:t>Toroidal</a:t>
            </a:r>
            <a:r>
              <a:rPr lang="en-US" b="1" dirty="0">
                <a:solidFill>
                  <a:schemeClr val="bg1"/>
                </a:solidFill>
              </a:rPr>
              <a:t> (colors)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at various jet segments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18231E6-174E-1E44-8D49-39F36E284E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081693"/>
              </p:ext>
            </p:extLst>
          </p:nvPr>
        </p:nvGraphicFramePr>
        <p:xfrm>
          <a:off x="5326206" y="6448103"/>
          <a:ext cx="561974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name="Equation" r:id="rId7" imgW="355600" imgH="177800" progId="Equation.3">
                  <p:embed/>
                </p:oleObj>
              </mc:Choice>
              <mc:Fallback>
                <p:oleObj name="Equation" r:id="rId7" imgW="355600" imgH="177800" progId="Equation.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18231E6-174E-1E44-8D49-39F36E284E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26206" y="6448103"/>
                        <a:ext cx="561974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7A36E5-0C83-A741-A4E6-4645E5B5DD80}"/>
                  </a:ext>
                </a:extLst>
              </p:cNvPr>
              <p:cNvSpPr/>
              <p:nvPr/>
            </p:nvSpPr>
            <p:spPr>
              <a:xfrm>
                <a:off x="8526288" y="1326968"/>
                <a:ext cx="609888" cy="29561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sz="1400" dirty="0"/>
                  <a:t> 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7A36E5-0C83-A741-A4E6-4645E5B5D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288" y="1326968"/>
                <a:ext cx="609888" cy="2956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6771543-088C-CC42-830D-65C5FBFF6E78}"/>
                  </a:ext>
                </a:extLst>
              </p:cNvPr>
              <p:cNvSpPr/>
              <p:nvPr/>
            </p:nvSpPr>
            <p:spPr>
              <a:xfrm>
                <a:off x="4512830" y="1381108"/>
                <a:ext cx="609888" cy="24147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  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6771543-088C-CC42-830D-65C5FBFF6E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830" y="1381108"/>
                <a:ext cx="609888" cy="24147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377CFAF-EA64-5141-8200-3C1A6AFA0AAF}"/>
                  </a:ext>
                </a:extLst>
              </p:cNvPr>
              <p:cNvSpPr/>
              <p:nvPr/>
            </p:nvSpPr>
            <p:spPr>
              <a:xfrm>
                <a:off x="1960705" y="1752655"/>
                <a:ext cx="1588047" cy="112248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1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  <m:f>
                                      <m:f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num>
                                      <m:den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num>
                                      <m:den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2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377CFAF-EA64-5141-8200-3C1A6AFA0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705" y="1752655"/>
                <a:ext cx="1588047" cy="11224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496D648-A0D3-454E-AFE0-CC8A5A4C8E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2585" y="2140883"/>
            <a:ext cx="1816100" cy="342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69054D-A9D4-A347-B8C5-16DAD68FC269}"/>
                  </a:ext>
                </a:extLst>
              </p:cNvPr>
              <p:cNvSpPr/>
              <p:nvPr/>
            </p:nvSpPr>
            <p:spPr>
              <a:xfrm>
                <a:off x="5908962" y="1783207"/>
                <a:ext cx="1816100" cy="99366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2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num>
                                      <m:den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sSub>
                                      <m:sSubPr>
                                        <m:ctrlPr>
                                          <a:rPr lang="el-GR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sz="1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−0.001</m:t>
                                  </m:r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269054D-A9D4-A347-B8C5-16DAD68FC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962" y="1783207"/>
                <a:ext cx="1816100" cy="993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93A22C-4533-3E46-8FCA-F7614128D154}"/>
                  </a:ext>
                </a:extLst>
              </p:cNvPr>
              <p:cNvSpPr/>
              <p:nvPr/>
            </p:nvSpPr>
            <p:spPr>
              <a:xfrm>
                <a:off x="8029060" y="2070221"/>
                <a:ext cx="3100451" cy="36762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l-G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m:rPr>
                          <m:sty m:val="p"/>
                        </m:rPr>
                        <a:rPr lang="el-G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93A22C-4533-3E46-8FCA-F7614128D1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060" y="2070221"/>
                <a:ext cx="3100451" cy="3676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D3B2893-05C4-0E4C-A5AB-6B2020C4E6B2}"/>
                  </a:ext>
                </a:extLst>
              </p:cNvPr>
              <p:cNvSpPr/>
              <p:nvPr/>
            </p:nvSpPr>
            <p:spPr>
              <a:xfrm>
                <a:off x="11059198" y="2911972"/>
                <a:ext cx="864526" cy="2597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D3B2893-05C4-0E4C-A5AB-6B2020C4E6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198" y="2911972"/>
                <a:ext cx="864526" cy="2597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BDC417EE-D86E-2F47-8E08-C98CB0EA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68" y="532491"/>
            <a:ext cx="11395151" cy="763688"/>
          </a:xfrm>
        </p:spPr>
        <p:txBody>
          <a:bodyPr/>
          <a:lstStyle/>
          <a:p>
            <a:r>
              <a:rPr lang="en-US" sz="2900" dirty="0"/>
              <a:t>Stationary, Axisymmetric Self-Similar Semi-Analytic Model</a:t>
            </a:r>
            <a:br>
              <a:rPr lang="en-US" sz="2900" dirty="0"/>
            </a:br>
            <a:endParaRPr lang="en-US" sz="2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B26ACC4-26AD-1443-896C-C1E6306712A9}"/>
                  </a:ext>
                </a:extLst>
              </p:cNvPr>
              <p:cNvSpPr/>
              <p:nvPr/>
            </p:nvSpPr>
            <p:spPr>
              <a:xfrm>
                <a:off x="3197193" y="3204088"/>
                <a:ext cx="2319730" cy="41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)=0.15</m:t>
                      </m:r>
                      <m:func>
                        <m:func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[−0.3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B26ACC4-26AD-1443-896C-C1E6306712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193" y="3204088"/>
                <a:ext cx="2319730" cy="4187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F17711-D05D-8C42-B653-58F6738C9168}"/>
                  </a:ext>
                </a:extLst>
              </p:cNvPr>
              <p:cNvSpPr/>
              <p:nvPr/>
            </p:nvSpPr>
            <p:spPr>
              <a:xfrm>
                <a:off x="5783054" y="3235272"/>
                <a:ext cx="2067915" cy="34290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[−0.3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BF17711-D05D-8C42-B653-58F6738C9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054" y="3235272"/>
                <a:ext cx="2067915" cy="3429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75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0402EC-B1DC-D144-9FD8-CD22C67E5F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55457" y="275929"/>
                <a:ext cx="9404723" cy="767687"/>
              </a:xfrm>
            </p:spPr>
            <p:txBody>
              <a:bodyPr/>
              <a:lstStyle/>
              <a:p>
                <a:r>
                  <a:rPr lang="en-US" sz="2800" dirty="0"/>
                  <a:t>M87 Stokes Maps – Ion-Reduced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Model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0402EC-B1DC-D144-9FD8-CD22C67E5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55457" y="275929"/>
                <a:ext cx="9404723" cy="767687"/>
              </a:xfrm>
              <a:blipFill>
                <a:blip r:embed="rId3"/>
                <a:stretch>
                  <a:fillRect l="-1350" t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9AF4C-8B21-884F-8308-950FA353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7FFF06-0D5E-F147-9E01-C5D9068CB1D0}"/>
                  </a:ext>
                </a:extLst>
              </p:cNvPr>
              <p:cNvSpPr/>
              <p:nvPr/>
            </p:nvSpPr>
            <p:spPr>
              <a:xfrm>
                <a:off x="5625536" y="1339856"/>
                <a:ext cx="1213247" cy="3283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7FFF06-0D5E-F147-9E01-C5D9068CB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536" y="1339856"/>
                <a:ext cx="1213247" cy="328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CD914945-A44E-C248-869B-F17752EC4BAD}"/>
              </a:ext>
            </a:extLst>
          </p:cNvPr>
          <p:cNvSpPr/>
          <p:nvPr/>
        </p:nvSpPr>
        <p:spPr>
          <a:xfrm>
            <a:off x="-1566103" y="3870960"/>
            <a:ext cx="4659823" cy="258074"/>
          </a:xfrm>
          <a:prstGeom prst="rightArrow">
            <a:avLst/>
          </a:prstGeom>
          <a:solidFill>
            <a:schemeClr val="tx1"/>
          </a:solidFill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9E3215C-307F-A248-B5D5-6A8C74D87B61}"/>
              </a:ext>
            </a:extLst>
          </p:cNvPr>
          <p:cNvSpPr/>
          <p:nvPr/>
        </p:nvSpPr>
        <p:spPr>
          <a:xfrm>
            <a:off x="1398733" y="6194043"/>
            <a:ext cx="9242134" cy="260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039AE8-32AB-344D-ACB0-F51F0DB140A5}"/>
                  </a:ext>
                </a:extLst>
              </p:cNvPr>
              <p:cNvSpPr txBox="1"/>
              <p:nvPr/>
            </p:nvSpPr>
            <p:spPr>
              <a:xfrm>
                <a:off x="-2114743" y="3806674"/>
                <a:ext cx="5212080" cy="400110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/>
                  <a:t>          230 GHz                       43GHz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039AE8-32AB-344D-ACB0-F51F0DB14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4743" y="3806674"/>
                <a:ext cx="521208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DC44CB1-8455-8245-BA92-3F1C54CF3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41365-8BD0-004C-BEFB-2B663C27A768}"/>
              </a:ext>
            </a:extLst>
          </p:cNvPr>
          <p:cNvSpPr txBox="1"/>
          <p:nvPr/>
        </p:nvSpPr>
        <p:spPr>
          <a:xfrm>
            <a:off x="1981200" y="6461743"/>
            <a:ext cx="9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0.0                                                      0.25                                                 0.5            n</a:t>
            </a:r>
            <a:r>
              <a:rPr lang="en-US" b="1" baseline="-25000" dirty="0"/>
              <a:t>e+</a:t>
            </a:r>
            <a:r>
              <a:rPr lang="en-US" b="1" dirty="0"/>
              <a:t>/n</a:t>
            </a:r>
            <a:endParaRPr lang="en-US" b="1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A9DC74-3AFE-3D4B-90A7-56339A835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293" y="1753131"/>
            <a:ext cx="2561170" cy="43488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20C76F-BA60-5B4C-A2C1-1D999C3BB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995" y="1745831"/>
            <a:ext cx="2561169" cy="43488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3DB714-60FF-DA4B-9179-DF01BF636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458" y="1753129"/>
            <a:ext cx="2561170" cy="4348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7FD9A0-07E3-9148-9531-80B00994BC22}"/>
              </a:ext>
            </a:extLst>
          </p:cNvPr>
          <p:cNvSpPr txBox="1"/>
          <p:nvPr/>
        </p:nvSpPr>
        <p:spPr>
          <a:xfrm>
            <a:off x="9633145" y="2910879"/>
            <a:ext cx="3634763" cy="492443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dirty="0" err="1"/>
              <a:t>Anantua</a:t>
            </a:r>
            <a:r>
              <a:rPr lang="en-US" sz="1200" dirty="0"/>
              <a:t>, </a:t>
            </a:r>
            <a:r>
              <a:rPr lang="en-US" sz="1200" dirty="0" err="1"/>
              <a:t>Emami</a:t>
            </a:r>
            <a:r>
              <a:rPr lang="en-US" sz="1200" dirty="0"/>
              <a:t> &amp; Loeb </a:t>
            </a:r>
          </a:p>
          <a:p>
            <a:r>
              <a:rPr lang="en-US" sz="1200" dirty="0"/>
              <a:t>(2019) ArXiv:1909:09</a:t>
            </a:r>
            <a:r>
              <a:rPr lang="en-US" sz="1400" dirty="0"/>
              <a:t>230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038A2-4EA1-CC4F-9953-D63C7DEDA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0377" y="1787567"/>
            <a:ext cx="2557656" cy="4311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91868-1087-C244-8FF3-E19C06157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3347" y="1773559"/>
            <a:ext cx="2564123" cy="4322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27E3E7-2BF1-1249-A53F-5CF21373C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6229" y="1758321"/>
            <a:ext cx="2564122" cy="4322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BF3C994-FAAF-9E40-BE5C-0FC676A67C73}"/>
                  </a:ext>
                </a:extLst>
              </p:cNvPr>
              <p:cNvSpPr/>
              <p:nvPr/>
            </p:nvSpPr>
            <p:spPr>
              <a:xfrm>
                <a:off x="5624876" y="1325096"/>
                <a:ext cx="1213247" cy="32839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BF3C994-FAAF-9E40-BE5C-0FC676A67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876" y="1325096"/>
                <a:ext cx="1213247" cy="32839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CFC4561-5E77-DF4E-9E73-56AAF1A5075D}"/>
                  </a:ext>
                </a:extLst>
              </p:cNvPr>
              <p:cNvSpPr/>
              <p:nvPr/>
            </p:nvSpPr>
            <p:spPr>
              <a:xfrm>
                <a:off x="1272209" y="863923"/>
                <a:ext cx="4599902" cy="38113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CFC4561-5E77-DF4E-9E73-56AAF1A50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209" y="863923"/>
                <a:ext cx="4599902" cy="3811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424AD58-CEEC-C646-ADDD-61E2FCA203E4}"/>
                  </a:ext>
                </a:extLst>
              </p:cNvPr>
              <p:cNvSpPr/>
              <p:nvPr/>
            </p:nvSpPr>
            <p:spPr>
              <a:xfrm>
                <a:off x="6113615" y="864122"/>
                <a:ext cx="4259150" cy="38113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2−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424AD58-CEEC-C646-ADDD-61E2FCA20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615" y="864122"/>
                <a:ext cx="4259150" cy="3811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3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103993</TotalTime>
  <Words>1645</Words>
  <Application>Microsoft Macintosh PowerPoint</Application>
  <PresentationFormat>Widescreen</PresentationFormat>
  <Paragraphs>215</Paragraphs>
  <Slides>10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 Math</vt:lpstr>
      <vt:lpstr>Century Gothic</vt:lpstr>
      <vt:lpstr>Droid Sans</vt:lpstr>
      <vt:lpstr>Wingdings 3</vt:lpstr>
      <vt:lpstr>Ion</vt:lpstr>
      <vt:lpstr>Equation</vt:lpstr>
      <vt:lpstr>Beyond Imaging:  Near-Horizon Physics from Movies and Polarization Maps Based on GRMHD Simulations </vt:lpstr>
      <vt:lpstr>“Observing” JAB Systems</vt:lpstr>
      <vt:lpstr>Simulations and Emission Models </vt:lpstr>
      <vt:lpstr>Near-Horizon Images in Parameter Space </vt:lpstr>
      <vt:lpstr>Intra-Hour Movie Variability</vt:lpstr>
      <vt:lpstr>Sgr A* Classification:  Spectra and Time-Averaged Images</vt:lpstr>
      <vt:lpstr>Sgr A* Classification: mm-Variability</vt:lpstr>
      <vt:lpstr>Stationary, Axisymmetric Self-Similar Semi-Analytic Model </vt:lpstr>
      <vt:lpstr>M87 Stokes Maps – Ion-Reduced Constant β_e  Model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Imaging</dc:title>
  <dc:creator>Richard Anantua</dc:creator>
  <cp:lastModifiedBy>Richard Anantua</cp:lastModifiedBy>
  <cp:revision>332</cp:revision>
  <cp:lastPrinted>2019-10-11T00:05:07Z</cp:lastPrinted>
  <dcterms:created xsi:type="dcterms:W3CDTF">2019-09-26T19:40:58Z</dcterms:created>
  <dcterms:modified xsi:type="dcterms:W3CDTF">2020-01-13T21:26:57Z</dcterms:modified>
</cp:coreProperties>
</file>