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41" r:id="rId1"/>
  </p:sldMasterIdLst>
  <p:notesMasterIdLst>
    <p:notesMasterId r:id="rId75"/>
  </p:notesMasterIdLst>
  <p:sldIdLst>
    <p:sldId id="256" r:id="rId2"/>
    <p:sldId id="257" r:id="rId3"/>
    <p:sldId id="258" r:id="rId4"/>
    <p:sldId id="417" r:id="rId5"/>
    <p:sldId id="419" r:id="rId6"/>
    <p:sldId id="259" r:id="rId7"/>
    <p:sldId id="260" r:id="rId8"/>
    <p:sldId id="261" r:id="rId9"/>
    <p:sldId id="262" r:id="rId10"/>
    <p:sldId id="263" r:id="rId11"/>
    <p:sldId id="423" r:id="rId12"/>
    <p:sldId id="264" r:id="rId13"/>
    <p:sldId id="265" r:id="rId14"/>
    <p:sldId id="266" r:id="rId15"/>
    <p:sldId id="267" r:id="rId16"/>
    <p:sldId id="321" r:id="rId17"/>
    <p:sldId id="420" r:id="rId18"/>
    <p:sldId id="268" r:id="rId19"/>
    <p:sldId id="428" r:id="rId20"/>
    <p:sldId id="424" r:id="rId21"/>
    <p:sldId id="421" r:id="rId22"/>
    <p:sldId id="290" r:id="rId23"/>
    <p:sldId id="271" r:id="rId24"/>
    <p:sldId id="422" r:id="rId25"/>
    <p:sldId id="273" r:id="rId26"/>
    <p:sldId id="274" r:id="rId27"/>
    <p:sldId id="432" r:id="rId28"/>
    <p:sldId id="276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430" r:id="rId47"/>
    <p:sldId id="288" r:id="rId48"/>
    <p:sldId id="429" r:id="rId49"/>
    <p:sldId id="434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435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03"/>
    <p:restoredTop sz="81782"/>
  </p:normalViewPr>
  <p:slideViewPr>
    <p:cSldViewPr snapToGrid="0" snapToObjects="1">
      <p:cViewPr varScale="1">
        <p:scale>
          <a:sx n="57" d="100"/>
          <a:sy n="57" d="100"/>
        </p:scale>
        <p:origin x="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050DC-D8A3-9742-B31A-CD79FD1119E4}" type="datetimeFigureOut">
              <a:rPr lang="en-US" smtClean="0"/>
              <a:t>8/2/18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94DFD-137B-254B-A567-A4C4225B8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4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Einstein-1894 </a:t>
            </a:r>
          </a:p>
          <a:p>
            <a:r>
              <a:rPr lang="en-US" dirty="0"/>
              <a:t>http://</a:t>
            </a:r>
            <a:r>
              <a:rPr lang="en-US" dirty="0" err="1"/>
              <a:t>nerdywithchildren.com</a:t>
            </a:r>
            <a:r>
              <a:rPr lang="en-US" dirty="0"/>
              <a:t>/what-was-albert-</a:t>
            </a:r>
            <a:r>
              <a:rPr lang="en-US" dirty="0" err="1"/>
              <a:t>einstein</a:t>
            </a:r>
            <a:r>
              <a:rPr lang="en-US" dirty="0"/>
              <a:t>-like-as-a-kid/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16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strike="noStrike" spc="-1" dirty="0">
                <a:solidFill>
                  <a:srgbClr val="FFFFFF"/>
                </a:solidFill>
                <a:latin typeface="Arial"/>
              </a:rPr>
              <a:t>Hint: what is the typical speed of asteroids when they are near the Earth’s orbit?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04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center of the Sun as a vantage point, the orbital speed of the Earth can add to that of a rocket so a rocket aimed along the orbit of earth needs &lt;40km/s to escape the Solar System</a:t>
            </a:r>
          </a:p>
          <a:p>
            <a:endParaRPr lang="en-US" dirty="0"/>
          </a:p>
          <a:p>
            <a:r>
              <a:rPr lang="en-US" dirty="0"/>
              <a:t>Neptune’s orbital speed is 5km/s, which is of course &lt; 8km/s for otherwise Neptune would escape</a:t>
            </a:r>
          </a:p>
          <a:p>
            <a:endParaRPr lang="en-US" dirty="0"/>
          </a:p>
          <a:p>
            <a:r>
              <a:rPr lang="en-US" dirty="0"/>
              <a:t>Orbital size over orbital period scales like r/T ~ r/r^3/2 ~ 1/r^1/2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19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 v(</a:t>
            </a:r>
            <a:r>
              <a:rPr lang="en-US" b="1" dirty="0"/>
              <a:t>b</a:t>
            </a:r>
            <a:r>
              <a:rPr lang="en-US" dirty="0"/>
              <a:t>) =~ v(</a:t>
            </a:r>
            <a:r>
              <a:rPr lang="en-US" b="1" dirty="0"/>
              <a:t>-b</a:t>
            </a:r>
            <a:r>
              <a:rPr lang="en-US" dirty="0"/>
              <a:t>) = </a:t>
            </a:r>
            <a:r>
              <a:rPr lang="en-US" dirty="0" err="1"/>
              <a:t>v</a:t>
            </a:r>
            <a:r>
              <a:rPr lang="en-US" baseline="-25000" dirty="0" err="1"/>
              <a:t>esc</a:t>
            </a:r>
            <a:r>
              <a:rPr lang="en-US" dirty="0"/>
              <a:t> .</a:t>
            </a:r>
          </a:p>
          <a:p>
            <a:r>
              <a:rPr lang="en-US" dirty="0"/>
              <a:t>2^3/2piSqrt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74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force of gravity accelerates objects along a line connecting two masses (thus parallel to </a:t>
            </a:r>
            <a:r>
              <a:rPr lang="en-US" dirty="0" err="1"/>
              <a:t>rHat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5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centrifugal force moves things outwards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3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Exam W Aug 7 1:30p in class</a:t>
            </a:r>
          </a:p>
          <a:p>
            <a:r>
              <a:rPr lang="en-US" dirty="0"/>
              <a:t>We will try to make it 1.5 h worth of material and give 2.5h</a:t>
            </a:r>
          </a:p>
          <a:p>
            <a:r>
              <a:rPr lang="en-US" dirty="0"/>
              <a:t>Topics will be broadly sampled from Week 1 - Week 5, but not Week 6 Cosmology (Cf. Syllabus)</a:t>
            </a:r>
          </a:p>
          <a:p>
            <a:r>
              <a:rPr lang="en-US" dirty="0"/>
              <a:t>Questions will be ~3 long answer and several multiple choice</a:t>
            </a:r>
          </a:p>
          <a:p>
            <a:r>
              <a:rPr lang="en-US" dirty="0"/>
              <a:t>We will hold a review session, possibly Tues if we can find a common time, or during F or M class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8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SO2 orbits in 15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00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SO2 orbits in 15 </a:t>
            </a:r>
            <a:r>
              <a:rPr lang="en-US" dirty="0" err="1"/>
              <a:t>yrs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SO2 is situated 0.15” from Galactic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8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Re-express v^2 using the definition of period and Kepler’s 3</a:t>
            </a:r>
            <a:r>
              <a:rPr lang="en-US" baseline="30000" dirty="0"/>
              <a:t>rd</a:t>
            </a:r>
            <a:r>
              <a:rPr lang="en-US" dirty="0"/>
              <a:t> law</a:t>
            </a:r>
          </a:p>
          <a:p>
            <a:r>
              <a:rPr lang="en-US" dirty="0"/>
              <a:t>We can do this an easier way using the virial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70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www.shmoop.com</a:t>
            </a:r>
            <a:r>
              <a:rPr lang="en-US" dirty="0"/>
              <a:t>/forces-motion/space-</a:t>
            </a:r>
            <a:r>
              <a:rPr lang="en-US" dirty="0" err="1"/>
              <a:t>orbits.html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4DFD-137B-254B-A567-A4C4225B8D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16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192" y="1595933"/>
            <a:ext cx="7299157" cy="3670246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192" y="5266177"/>
            <a:ext cx="7299157" cy="949556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0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5291758"/>
            <a:ext cx="7299156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5192" y="755968"/>
            <a:ext cx="7299157" cy="40131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3" y="5916482"/>
            <a:ext cx="7299155" cy="544226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1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2" y="1595931"/>
            <a:ext cx="7299157" cy="2183906"/>
          </a:xfrm>
        </p:spPr>
        <p:txBody>
          <a:bodyPr/>
          <a:lstStyle>
            <a:lvl1pPr>
              <a:defRPr sz="52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031827"/>
            <a:ext cx="7299157" cy="2603888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8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422" y="1595932"/>
            <a:ext cx="6615740" cy="2554779"/>
          </a:xfrm>
        </p:spPr>
        <p:txBody>
          <a:bodyPr/>
          <a:lstStyle>
            <a:lvl1pPr>
              <a:defRPr sz="52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03519" y="4150710"/>
            <a:ext cx="6008104" cy="37718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543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795793"/>
            <a:ext cx="7299157" cy="1847921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2925" y="1070627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16673" y="2881216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023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3443853"/>
            <a:ext cx="7299159" cy="1822325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none">
                <a:solidFill>
                  <a:schemeClr val="accent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82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472" y="2183906"/>
            <a:ext cx="243717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612" y="2939874"/>
            <a:ext cx="242103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36" y="2183906"/>
            <a:ext cx="2428383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3207" y="2939874"/>
            <a:ext cx="2437111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2183906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2400" y="2939874"/>
            <a:ext cx="242497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3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612" y="4685884"/>
            <a:ext cx="2431534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612" y="2435895"/>
            <a:ext cx="2431534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612" y="5321108"/>
            <a:ext cx="2431534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6663" y="4685884"/>
            <a:ext cx="2423656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6662" y="2435895"/>
            <a:ext cx="2423656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5543" y="5321107"/>
            <a:ext cx="2426866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4685884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2399" y="2435895"/>
            <a:ext cx="2424970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2298" y="5321104"/>
            <a:ext cx="2428182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7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26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7903" y="474232"/>
            <a:ext cx="1449468" cy="642222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12" y="852315"/>
            <a:ext cx="6139229" cy="604414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7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73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3154532"/>
            <a:ext cx="7299156" cy="2111646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all">
                <a:solidFill>
                  <a:schemeClr val="accent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93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482" y="2271404"/>
            <a:ext cx="3635941" cy="462505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483" y="2266462"/>
            <a:ext cx="3635943" cy="462999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099910"/>
            <a:ext cx="3635939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482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6484" y="2099910"/>
            <a:ext cx="363594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6484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5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2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1595932"/>
            <a:ext cx="2812810" cy="1595931"/>
          </a:xfrm>
        </p:spPr>
        <p:txBody>
          <a:bodyPr anchor="b"/>
          <a:lstStyle>
            <a:lvl1pPr algn="l">
              <a:defRPr sz="2646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61" y="1595932"/>
            <a:ext cx="4297289" cy="5039783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3449453"/>
            <a:ext cx="2812810" cy="319186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19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326" y="2043903"/>
            <a:ext cx="4212028" cy="1735934"/>
          </a:xfrm>
        </p:spPr>
        <p:txBody>
          <a:bodyPr anchor="b">
            <a:normAutofit/>
          </a:bodyPr>
          <a:lstStyle>
            <a:lvl1pPr algn="l">
              <a:defRPr sz="396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7541" y="1259946"/>
            <a:ext cx="2646853" cy="50397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4031827"/>
            <a:ext cx="4205473" cy="1511935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4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944686" y="1847921"/>
            <a:ext cx="3108193" cy="310786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272645" y="-503978"/>
            <a:ext cx="1764109" cy="1763924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944686" y="6719711"/>
            <a:ext cx="1092068" cy="109195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9761" y="2939874"/>
            <a:ext cx="4620286" cy="4619801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925808" y="3191863"/>
            <a:ext cx="2604161" cy="2603888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539035" y="0"/>
            <a:ext cx="756047" cy="1211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9" y="499038"/>
            <a:ext cx="7778066" cy="1543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262970"/>
            <a:ext cx="7399132" cy="462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262763" y="2015869"/>
            <a:ext cx="1091952" cy="2520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872043" y="3597249"/>
            <a:ext cx="4254709" cy="2520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1951" y="325995"/>
            <a:ext cx="693223" cy="8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088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64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</p:sldLayoutIdLst>
  <p:txStyles>
    <p:titleStyle>
      <a:lvl1pPr algn="l" defTabSz="503972" rtl="0" eaLnBrk="1" latinLnBrk="0" hangingPunct="1">
        <a:spcBef>
          <a:spcPct val="0"/>
        </a:spcBef>
        <a:buNone/>
        <a:defRPr sz="463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0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0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0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ww.imdb.com/title/tt0120647/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939600" y="1050120"/>
            <a:ext cx="878940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4800" b="1" i="1" strike="noStrike" cap="all" spc="-1">
                <a:solidFill>
                  <a:srgbClr val="FFFFFF"/>
                </a:solidFill>
                <a:latin typeface="Calibri"/>
                <a:ea typeface="DejaVu Sans"/>
              </a:rPr>
              <a:t>Order of magnitude physics</a:t>
            </a:r>
            <a:endParaRPr lang="en-US" sz="4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400" b="1" i="1" strike="noStrike" spc="-1">
                <a:solidFill>
                  <a:srgbClr val="FFFFFF"/>
                </a:solidFill>
                <a:latin typeface="Calibri"/>
                <a:ea typeface="DejaVu Sans"/>
              </a:rPr>
              <a:t>Celestial Mechanics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939600" y="3529440"/>
            <a:ext cx="8789400" cy="165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Richard Anantua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Jing Luan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Jeffrey Fung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Orbits: Kepler’s Laws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4" name="CustomShape 4"/>
          <p:cNvSpPr/>
          <p:nvPr/>
        </p:nvSpPr>
        <p:spPr>
          <a:xfrm>
            <a:off x="-365760" y="2358000"/>
            <a:ext cx="914400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3. 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76" name="CustomShape 6"/>
          <p:cNvSpPr/>
          <p:nvPr/>
        </p:nvSpPr>
        <p:spPr>
          <a:xfrm>
            <a:off x="-457200" y="4312080"/>
            <a:ext cx="1088136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Neptune’s orbit is</a:t>
            </a:r>
            <a:r>
              <a:rPr lang="en-US" sz="26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30</a:t>
            </a:r>
            <a:r>
              <a:rPr lang="en-US" sz="26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AU in radius.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What is its orbital period?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solidFill>
                <a:srgbClr val="FFFFFF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Formula 5">
                <a:extLst>
                  <a:ext uri="{FF2B5EF4-FFF2-40B4-BE49-F238E27FC236}">
                    <a16:creationId xmlns:a16="http://schemas.microsoft.com/office/drawing/2014/main" id="{D248BD74-8E24-504A-8FD4-71D21AA28EDA}"/>
                  </a:ext>
                </a:extLst>
              </p:cNvPr>
              <p:cNvSpPr txBox="1"/>
              <p:nvPr/>
            </p:nvSpPr>
            <p:spPr>
              <a:xfrm>
                <a:off x="4367519" y="2286000"/>
                <a:ext cx="1902651" cy="5702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sz="320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sz="3200" dirty="0"/>
              </a:p>
            </p:txBody>
          </p:sp>
        </mc:Choice>
        <mc:Fallback xmlns="">
          <p:sp>
            <p:nvSpPr>
              <p:cNvPr id="8" name="Formula 5">
                <a:extLst>
                  <a:ext uri="{FF2B5EF4-FFF2-40B4-BE49-F238E27FC236}">
                    <a16:creationId xmlns:a16="http://schemas.microsoft.com/office/drawing/2014/main" id="{D248BD74-8E24-504A-8FD4-71D21AA28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519" y="2286000"/>
                <a:ext cx="1902651" cy="5702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34C3447-9BA8-3D46-8B84-741CAC8C7542}"/>
                  </a:ext>
                </a:extLst>
              </p:cNvPr>
              <p:cNvSpPr/>
              <p:nvPr/>
            </p:nvSpPr>
            <p:spPr>
              <a:xfrm>
                <a:off x="3761737" y="2995740"/>
                <a:ext cx="2816501" cy="10026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34C3447-9BA8-3D46-8B84-741CAC8C7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737" y="2995740"/>
                <a:ext cx="2816501" cy="1002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20769CD-497E-4542-8DB5-AD2EA4B75C08}"/>
                  </a:ext>
                </a:extLst>
              </p:cNvPr>
              <p:cNvSpPr/>
              <p:nvPr/>
            </p:nvSpPr>
            <p:spPr>
              <a:xfrm>
                <a:off x="191386" y="5700194"/>
                <a:ext cx="9728999" cy="166809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6.67×1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−11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N</m:t>
                                  </m:r>
                                  <m: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kg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1.99×1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30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kg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30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∙365.25∙24∙60∙60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s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∙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=4.8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=155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yr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20769CD-497E-4542-8DB5-AD2EA4B75C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5700194"/>
                <a:ext cx="9728999" cy="16680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Orbits: Kepler’s Laws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4" name="CustomShape 4"/>
          <p:cNvSpPr/>
          <p:nvPr/>
        </p:nvSpPr>
        <p:spPr>
          <a:xfrm>
            <a:off x="-365760" y="2358000"/>
            <a:ext cx="914400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3. 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76" name="CustomShape 6"/>
          <p:cNvSpPr/>
          <p:nvPr/>
        </p:nvSpPr>
        <p:spPr>
          <a:xfrm>
            <a:off x="-457200" y="4312080"/>
            <a:ext cx="1088136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Neptune’s orbit is</a:t>
            </a:r>
            <a:r>
              <a:rPr lang="en-US" sz="26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30</a:t>
            </a:r>
            <a:r>
              <a:rPr lang="en-US" sz="2600" b="0" i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AU in radius.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What is its orbital period? 155yr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Neptune was discovered in 1846.</a:t>
            </a: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We have only just seen it go around once!</a:t>
            </a:r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Formula 5">
                <a:extLst>
                  <a:ext uri="{FF2B5EF4-FFF2-40B4-BE49-F238E27FC236}">
                    <a16:creationId xmlns:a16="http://schemas.microsoft.com/office/drawing/2014/main" id="{D248BD74-8E24-504A-8FD4-71D21AA28EDA}"/>
                  </a:ext>
                </a:extLst>
              </p:cNvPr>
              <p:cNvSpPr txBox="1"/>
              <p:nvPr/>
            </p:nvSpPr>
            <p:spPr>
              <a:xfrm>
                <a:off x="4367519" y="2286000"/>
                <a:ext cx="1902651" cy="5702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sz="320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sz="3200" dirty="0"/>
              </a:p>
            </p:txBody>
          </p:sp>
        </mc:Choice>
        <mc:Fallback xmlns="">
          <p:sp>
            <p:nvSpPr>
              <p:cNvPr id="8" name="Formula 5">
                <a:extLst>
                  <a:ext uri="{FF2B5EF4-FFF2-40B4-BE49-F238E27FC236}">
                    <a16:creationId xmlns:a16="http://schemas.microsoft.com/office/drawing/2014/main" id="{D248BD74-8E24-504A-8FD4-71D21AA28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519" y="2286000"/>
                <a:ext cx="1902651" cy="5702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34C3447-9BA8-3D46-8B84-741CAC8C7542}"/>
                  </a:ext>
                </a:extLst>
              </p:cNvPr>
              <p:cNvSpPr/>
              <p:nvPr/>
            </p:nvSpPr>
            <p:spPr>
              <a:xfrm>
                <a:off x="3761737" y="2995740"/>
                <a:ext cx="2816501" cy="10026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34C3447-9BA8-3D46-8B84-741CAC8C7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737" y="2995740"/>
                <a:ext cx="2816501" cy="1002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320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Six Orbital Elements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79" name="Picture 78"/>
          <p:cNvPicPr/>
          <p:nvPr/>
        </p:nvPicPr>
        <p:blipFill>
          <a:blip r:embed="rId2"/>
          <a:stretch/>
        </p:blipFill>
        <p:spPr>
          <a:xfrm>
            <a:off x="5040720" y="2103120"/>
            <a:ext cx="5040000" cy="4543200"/>
          </a:xfrm>
          <a:prstGeom prst="rect">
            <a:avLst/>
          </a:prstGeom>
          <a:ln>
            <a:noFill/>
          </a:ln>
        </p:spPr>
      </p:pic>
      <p:sp>
        <p:nvSpPr>
          <p:cNvPr id="80" name="TextShape 3"/>
          <p:cNvSpPr txBox="1"/>
          <p:nvPr/>
        </p:nvSpPr>
        <p:spPr>
          <a:xfrm>
            <a:off x="497775" y="210312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55000" lnSpcReduction="20000"/>
          </a:bodyPr>
          <a:lstStyle/>
          <a:p>
            <a:pPr marL="432000" indent="-324000">
              <a:spcBef>
                <a:spcPts val="140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FFFFFF"/>
                </a:solidFill>
                <a:latin typeface="Arial"/>
              </a:rPr>
              <a:t>Semi-major axis </a:t>
            </a:r>
            <a:r>
              <a:rPr lang="en-US" sz="3200" b="1" i="1" strike="noStrike" spc="-1" dirty="0">
                <a:solidFill>
                  <a:srgbClr val="FFFFFF"/>
                </a:solidFill>
                <a:latin typeface="Arial"/>
              </a:rPr>
              <a:t>a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spcBef>
                <a:spcPts val="113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FFFFFF"/>
                </a:solidFill>
                <a:latin typeface="Arial"/>
              </a:rPr>
              <a:t>size of the orbit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spcBef>
                <a:spcPts val="140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FFFFFF"/>
                </a:solidFill>
                <a:latin typeface="Arial"/>
              </a:rPr>
              <a:t>Eccentricity </a:t>
            </a:r>
            <a:r>
              <a:rPr lang="en-US" sz="3200" b="1" i="1" strike="noStrike" spc="-1" dirty="0">
                <a:solidFill>
                  <a:srgbClr val="FFFFFF"/>
                </a:solidFill>
                <a:latin typeface="Arial"/>
              </a:rPr>
              <a:t>e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spcBef>
                <a:spcPts val="113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FFFFFF"/>
                </a:solidFill>
                <a:latin typeface="Arial"/>
              </a:rPr>
              <a:t>shape of the orbit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spcBef>
                <a:spcPts val="140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FFFFFF"/>
                </a:solidFill>
                <a:latin typeface="Arial"/>
              </a:rPr>
              <a:t>Argument of periapsis </a:t>
            </a:r>
            <a:r>
              <a:rPr lang="en-US" sz="3200" b="1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ω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spcBef>
                <a:spcPts val="113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FFFFFF"/>
                </a:solidFill>
                <a:latin typeface="Arial"/>
              </a:rPr>
              <a:t>orientation of the orbit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spcBef>
                <a:spcPts val="140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FFFFFF"/>
                </a:solidFill>
                <a:latin typeface="Arial"/>
              </a:rPr>
              <a:t>Inclination </a:t>
            </a:r>
            <a:r>
              <a:rPr lang="en-US" sz="3200" b="1" strike="noStrike" spc="-1" dirty="0" err="1">
                <a:solidFill>
                  <a:srgbClr val="FFFFFF"/>
                </a:solidFill>
                <a:latin typeface="Arial"/>
              </a:rPr>
              <a:t>i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spcBef>
                <a:spcPts val="113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FFFFFF"/>
                </a:solidFill>
                <a:latin typeface="Arial"/>
              </a:rPr>
              <a:t>tilt of the orbital plane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spcBef>
                <a:spcPts val="140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FFFFFF"/>
                </a:solidFill>
                <a:latin typeface="Arial"/>
              </a:rPr>
              <a:t>Longitude of ascending node ☊ 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spcBef>
                <a:spcPts val="113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FFFFFF"/>
                </a:solidFill>
                <a:latin typeface="Arial"/>
              </a:rPr>
              <a:t>orientation of the orbital plane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spcBef>
                <a:spcPts val="1406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FFFFFF"/>
                </a:solidFill>
                <a:latin typeface="Arial"/>
              </a:rPr>
              <a:t>True anomaly </a:t>
            </a:r>
            <a:r>
              <a:rPr lang="en-US" sz="3200" b="1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ν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spcBef>
                <a:spcPts val="113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FFFFFF"/>
                </a:solidFill>
                <a:latin typeface="Arial"/>
              </a:rPr>
              <a:t>Current position along the orbit</a:t>
            </a:r>
            <a:endParaRPr lang="en-US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Six Orbital Elements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83" name="Picture 82"/>
          <p:cNvPicPr/>
          <p:nvPr/>
        </p:nvPicPr>
        <p:blipFill>
          <a:blip r:embed="rId2"/>
          <a:stretch/>
        </p:blipFill>
        <p:spPr>
          <a:xfrm>
            <a:off x="5040720" y="2103120"/>
            <a:ext cx="5040000" cy="4543200"/>
          </a:xfrm>
          <a:prstGeom prst="rect">
            <a:avLst/>
          </a:prstGeom>
          <a:ln>
            <a:noFill/>
          </a:ln>
        </p:spPr>
      </p:pic>
      <p:sp>
        <p:nvSpPr>
          <p:cNvPr id="84" name="CustomShape 3"/>
          <p:cNvSpPr/>
          <p:nvPr/>
        </p:nvSpPr>
        <p:spPr>
          <a:xfrm>
            <a:off x="383949" y="2483280"/>
            <a:ext cx="457200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Usually we can place the reference plane at the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Arial"/>
              </a:rPr>
              <a:t>orbtial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 plane, so </a:t>
            </a:r>
            <a:r>
              <a:rPr lang="en-US" sz="2600" b="0" i="1" strike="noStrike" spc="-1" dirty="0" err="1">
                <a:solidFill>
                  <a:srgbClr val="FFFFFF"/>
                </a:solidFill>
                <a:latin typeface="Arial"/>
              </a:rPr>
              <a:t>i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 = 0.</a:t>
            </a:r>
            <a:endParaRPr lang="en-US" sz="2600" b="0" strike="noStrike" spc="-1" dirty="0">
              <a:latin typeface="Arial"/>
            </a:endParaRPr>
          </a:p>
          <a:p>
            <a:endParaRPr lang="en-US" sz="2600" b="0" strike="noStrike" spc="-1" dirty="0">
              <a:latin typeface="Arial"/>
            </a:endParaRPr>
          </a:p>
          <a:p>
            <a:r>
              <a:rPr lang="en-US" sz="2600" b="0" strike="noStrike" spc="-1" dirty="0">
                <a:solidFill>
                  <a:srgbClr val="FFFFFF"/>
                </a:solidFill>
                <a:latin typeface="Arial"/>
                <a:ea typeface="WenQuanYi Zen Hei Sharp"/>
              </a:rPr>
              <a:t>And usually we do not worry about the orientation of the orbit (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ω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, ☊).</a:t>
            </a:r>
            <a:endParaRPr lang="en-US" sz="2600" b="0" strike="noStrike" spc="-1" dirty="0">
              <a:latin typeface="Arial"/>
            </a:endParaRPr>
          </a:p>
          <a:p>
            <a:endParaRPr lang="en-US" sz="2600" b="0" strike="noStrike" spc="-1" dirty="0">
              <a:latin typeface="Arial"/>
            </a:endParaRPr>
          </a:p>
          <a:p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Basic Concepts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88" name="CustomShape 4"/>
          <p:cNvSpPr/>
          <p:nvPr/>
        </p:nvSpPr>
        <p:spPr>
          <a:xfrm>
            <a:off x="1545840" y="2396880"/>
            <a:ext cx="356616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Force of gravity: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89" name="CustomShape 5"/>
          <p:cNvSpPr/>
          <p:nvPr/>
        </p:nvSpPr>
        <p:spPr>
          <a:xfrm>
            <a:off x="548640" y="3548880"/>
            <a:ext cx="456336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Specific Angular momentum: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75D0D2D7-A6F7-2943-AF67-2B2A1B1DFAB9}"/>
              </a:ext>
            </a:extLst>
          </p:cNvPr>
          <p:cNvSpPr/>
          <p:nvPr/>
        </p:nvSpPr>
        <p:spPr>
          <a:xfrm>
            <a:off x="-457200" y="4890960"/>
            <a:ext cx="1088136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00"/>
                </a:solidFill>
                <a:latin typeface="Arial"/>
              </a:rPr>
              <a:t>EXERCISE: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Can angular momentum change if the only</a:t>
            </a:r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force is the gravity from a point mass?</a:t>
            </a:r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Formula 5">
                <a:extLst>
                  <a:ext uri="{FF2B5EF4-FFF2-40B4-BE49-F238E27FC236}">
                    <a16:creationId xmlns:a16="http://schemas.microsoft.com/office/drawing/2014/main" id="{BB257EA7-8589-7944-B9E9-5C93BFD3D018}"/>
                  </a:ext>
                </a:extLst>
              </p:cNvPr>
              <p:cNvSpPr txBox="1"/>
              <p:nvPr/>
            </p:nvSpPr>
            <p:spPr>
              <a:xfrm>
                <a:off x="4985280" y="2345714"/>
                <a:ext cx="2595600" cy="11372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ar-AE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Formula 5">
                <a:extLst>
                  <a:ext uri="{FF2B5EF4-FFF2-40B4-BE49-F238E27FC236}">
                    <a16:creationId xmlns:a16="http://schemas.microsoft.com/office/drawing/2014/main" id="{BB257EA7-8589-7944-B9E9-5C93BFD3D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280" y="2345714"/>
                <a:ext cx="2595600" cy="11372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ormula 7">
                <a:extLst>
                  <a:ext uri="{FF2B5EF4-FFF2-40B4-BE49-F238E27FC236}">
                    <a16:creationId xmlns:a16="http://schemas.microsoft.com/office/drawing/2014/main" id="{E13EB9C9-13DF-5947-9B32-D8218B19C0AB}"/>
                  </a:ext>
                </a:extLst>
              </p:cNvPr>
              <p:cNvSpPr txBox="1"/>
              <p:nvPr/>
            </p:nvSpPr>
            <p:spPr>
              <a:xfrm>
                <a:off x="5327280" y="3555360"/>
                <a:ext cx="3062880" cy="5605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|"/>
                          <m:endChr m:val="|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v</m:t>
                              </m:r>
                            </m:e>
                          </m:acc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1" name="Formula 7">
                <a:extLst>
                  <a:ext uri="{FF2B5EF4-FFF2-40B4-BE49-F238E27FC236}">
                    <a16:creationId xmlns:a16="http://schemas.microsoft.com/office/drawing/2014/main" id="{E13EB9C9-13DF-5947-9B32-D8218B19C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280" y="3555360"/>
                <a:ext cx="3062880" cy="560520"/>
              </a:xfrm>
              <a:prstGeom prst="rect">
                <a:avLst/>
              </a:prstGeom>
              <a:blipFill>
                <a:blip r:embed="rId3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Basic Concepts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-457200" y="4890960"/>
            <a:ext cx="1088136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00"/>
                </a:solidFill>
                <a:latin typeface="Arial"/>
              </a:rPr>
              <a:t>EXERCISE: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Can angular momentum change if the only</a:t>
            </a:r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force is the gravity from a point mass?</a:t>
            </a:r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Formula 4"/>
              <p:cNvSpPr txBox="1"/>
              <p:nvPr/>
            </p:nvSpPr>
            <p:spPr>
              <a:xfrm>
                <a:off x="1694207" y="5956200"/>
                <a:ext cx="6292800" cy="11761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˙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acc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|"/>
                          <m:endChr m:val="|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v</m:t>
                              </m:r>
                            </m:e>
                          </m:acc>
                          <m:r>
                            <a:rPr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v</m:t>
                              </m:r>
                            </m:e>
                          </m:acc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 = 0 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˙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  <m:r>
                            <a:rPr>
                              <a:latin typeface="Cambria Math" panose="02040503050406030204" pitchFamily="18" charset="0"/>
                            </a:rPr>
                            <m:t>≡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95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207" y="5956200"/>
                <a:ext cx="6292800" cy="11761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Formula 5"/>
              <p:cNvSpPr txBox="1"/>
              <p:nvPr/>
            </p:nvSpPr>
            <p:spPr>
              <a:xfrm>
                <a:off x="4985280" y="2327052"/>
                <a:ext cx="2595600" cy="11372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ar-AE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sSup>
                            <m:sSup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96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280" y="2327052"/>
                <a:ext cx="2595600" cy="11372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CustomShape 6"/>
          <p:cNvSpPr/>
          <p:nvPr/>
        </p:nvSpPr>
        <p:spPr>
          <a:xfrm>
            <a:off x="1545840" y="2396880"/>
            <a:ext cx="356616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Force of gravity:</a:t>
            </a:r>
            <a:endParaRPr lang="en-US" sz="26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Formula 7"/>
              <p:cNvSpPr txBox="1"/>
              <p:nvPr/>
            </p:nvSpPr>
            <p:spPr>
              <a:xfrm>
                <a:off x="5327280" y="3555360"/>
                <a:ext cx="3062880" cy="5605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|"/>
                          <m:endChr m:val="|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v</m:t>
                              </m:r>
                            </m:e>
                          </m:acc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98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280" y="3555360"/>
                <a:ext cx="3062880" cy="560520"/>
              </a:xfrm>
              <a:prstGeom prst="rect">
                <a:avLst/>
              </a:prstGeom>
              <a:blipFill>
                <a:blip r:embed="rId5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CustomShape 8"/>
          <p:cNvSpPr/>
          <p:nvPr/>
        </p:nvSpPr>
        <p:spPr>
          <a:xfrm>
            <a:off x="548640" y="3548880"/>
            <a:ext cx="456336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Specific Angular momentum:</a:t>
            </a:r>
            <a:endParaRPr lang="en-US" sz="26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765E11-91B0-6443-AF4B-BA6A17D95FB9}"/>
                  </a:ext>
                </a:extLst>
              </p:cNvPr>
              <p:cNvSpPr txBox="1"/>
              <p:nvPr/>
            </p:nvSpPr>
            <p:spPr>
              <a:xfrm>
                <a:off x="1180806" y="6717423"/>
                <a:ext cx="7544181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No: </a:t>
                </a:r>
                <a:r>
                  <a:rPr lang="en-US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Angular momentum </a:t>
                </a:r>
                <a:r>
                  <a:rPr lang="en-US" i="1" spc="-1" dirty="0">
                    <a:solidFill>
                      <a:srgbClr val="FFFFFF"/>
                    </a:solidFill>
                    <a:latin typeface="Cambria"/>
                    <a:ea typeface="DejaVu Sans"/>
                  </a:rPr>
                  <a:t>l </a:t>
                </a:r>
                <a:r>
                  <a:rPr lang="en-US" spc="-1" dirty="0">
                    <a:solidFill>
                      <a:srgbClr val="FFFFFF"/>
                    </a:solidFill>
                    <a:latin typeface="Cambria"/>
                    <a:ea typeface="DejaVu Sans"/>
                  </a:rPr>
                  <a:t>=</a:t>
                </a:r>
                <a:r>
                  <a:rPr lang="en-US" i="1" spc="-1" dirty="0">
                    <a:solidFill>
                      <a:srgbClr val="FFFFFF"/>
                    </a:solidFill>
                    <a:latin typeface="Cambria"/>
                    <a:ea typeface="DejaVu Sans"/>
                  </a:rPr>
                  <a:t> </a:t>
                </a:r>
                <a:r>
                  <a:rPr lang="en-US" i="1" spc="-1" dirty="0" err="1">
                    <a:solidFill>
                      <a:srgbClr val="FFFFFF"/>
                    </a:solidFill>
                    <a:latin typeface="Cambria"/>
                    <a:ea typeface="DejaVu Sans"/>
                  </a:rPr>
                  <a:t>r</a:t>
                </a:r>
                <a:r>
                  <a:rPr lang="ar-A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v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 does not change when orbiting a point mass.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765E11-91B0-6443-AF4B-BA6A17D95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06" y="6717423"/>
                <a:ext cx="7544181" cy="394082"/>
              </a:xfrm>
              <a:prstGeom prst="rect">
                <a:avLst/>
              </a:prstGeom>
              <a:blipFill>
                <a:blip r:embed="rId6"/>
                <a:stretch>
                  <a:fillRect l="-672" t="-9375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stomShape 4">
            <a:extLst>
              <a:ext uri="{FF2B5EF4-FFF2-40B4-BE49-F238E27FC236}">
                <a16:creationId xmlns:a16="http://schemas.microsoft.com/office/drawing/2014/main" id="{C9F8F66F-1336-DE4B-A82A-02557F5F26BD}"/>
              </a:ext>
            </a:extLst>
          </p:cNvPr>
          <p:cNvSpPr/>
          <p:nvPr/>
        </p:nvSpPr>
        <p:spPr>
          <a:xfrm>
            <a:off x="1463040" y="6560290"/>
            <a:ext cx="671436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D5E8-FD41-FD46-8739-554A85200BDF}"/>
              </a:ext>
            </a:extLst>
          </p:cNvPr>
          <p:cNvSpPr txBox="1">
            <a:spLocks/>
          </p:cNvSpPr>
          <p:nvPr/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/>
          <a:lstStyle>
            <a:lvl1pPr algn="l" defTabSz="503972" rtl="0" eaLnBrk="1" latinLnBrk="0" hangingPunct="1">
              <a:spcBef>
                <a:spcPct val="0"/>
              </a:spcBef>
              <a:buNone/>
              <a:defRPr sz="463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" dirty="0" err="1">
                <a:solidFill>
                  <a:srgbClr val="FFFFFF"/>
                </a:solidFill>
                <a:latin typeface="Calibri"/>
                <a:ea typeface="DejaVu Sans"/>
              </a:rPr>
              <a:t>Lagrangian</a:t>
            </a:r>
            <a:r>
              <a:rPr lang="en-US" sz="4800" spc="-1" dirty="0">
                <a:solidFill>
                  <a:srgbClr val="FFFFFF"/>
                </a:solidFill>
                <a:latin typeface="Calibri"/>
                <a:ea typeface="DejaVu Sans"/>
              </a:rPr>
              <a:t> Formalism</a:t>
            </a:r>
            <a:endParaRPr lang="en-US" sz="4800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4BABBAD-F4F3-014D-903D-1671200C9E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857313"/>
                <a:ext cx="8794102" cy="570236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77979" indent="-377979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2205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818954" indent="-314982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984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259929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764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763900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267872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771844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3275815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779787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4283758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dirty="0"/>
                  <a:t>Apply Newton’s 2</a:t>
                </a:r>
                <a:r>
                  <a:rPr lang="en-US" baseline="30000" dirty="0"/>
                  <a:t>nd</a:t>
                </a:r>
                <a:r>
                  <a:rPr lang="en-US" dirty="0"/>
                  <a:t> law to the simple case of a body falling to the ground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Newton’s 2</a:t>
                </a:r>
                <a:r>
                  <a:rPr lang="en-US" baseline="30000" dirty="0"/>
                  <a:t>nd</a:t>
                </a:r>
                <a:r>
                  <a:rPr lang="en-US" dirty="0"/>
                  <a:t> Law: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Can we use an alternate formalism to obtain the equations of motion?</a:t>
                </a:r>
              </a:p>
              <a:p>
                <a:pPr lvl="1"/>
                <a:r>
                  <a:rPr lang="en-US" dirty="0"/>
                  <a:t>Define Lagrange function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EXERCISE: </a:t>
                </a:r>
                <a:r>
                  <a:rPr lang="en-US" dirty="0"/>
                  <a:t>Use the Euler-Lagrange equations to find the equations of motion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4BABBAD-F4F3-014D-903D-1671200C9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57313"/>
                <a:ext cx="8794102" cy="5702362"/>
              </a:xfrm>
              <a:prstGeom prst="rect">
                <a:avLst/>
              </a:prstGeom>
              <a:blipFill>
                <a:blip r:embed="rId2"/>
                <a:stretch>
                  <a:fillRect l="-433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134871-09CE-AB44-B735-47BEFB2F720F}"/>
                  </a:ext>
                </a:extLst>
              </p:cNvPr>
              <p:cNvSpPr/>
              <p:nvPr/>
            </p:nvSpPr>
            <p:spPr>
              <a:xfrm>
                <a:off x="4868246" y="4485849"/>
                <a:ext cx="2784148" cy="8189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134871-09CE-AB44-B735-47BEFB2F7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246" y="4485849"/>
                <a:ext cx="2784148" cy="8189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CA99362-7F32-504C-9EE5-6B361F34C937}"/>
                  </a:ext>
                </a:extLst>
              </p:cNvPr>
              <p:cNvSpPr/>
              <p:nvPr/>
            </p:nvSpPr>
            <p:spPr>
              <a:xfrm>
                <a:off x="5633618" y="2714102"/>
                <a:ext cx="3473058" cy="50757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̈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CA99362-7F32-504C-9EE5-6B361F34C9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18" y="2714102"/>
                <a:ext cx="3473058" cy="5075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6D5DDD-1880-3549-BBE8-C68292563D80}"/>
                  </a:ext>
                </a:extLst>
              </p:cNvPr>
              <p:cNvSpPr/>
              <p:nvPr/>
            </p:nvSpPr>
            <p:spPr>
              <a:xfrm>
                <a:off x="4852180" y="3861079"/>
                <a:ext cx="2764457" cy="53056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6D5DDD-1880-3549-BBE8-C68292563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180" y="3861079"/>
                <a:ext cx="2764457" cy="5305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FFF3660-44EC-1A4A-8EDB-8BAEA39ADE69}"/>
              </a:ext>
            </a:extLst>
          </p:cNvPr>
          <p:cNvSpPr txBox="1"/>
          <p:nvPr/>
        </p:nvSpPr>
        <p:spPr>
          <a:xfrm>
            <a:off x="1735492" y="4642690"/>
            <a:ext cx="303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Euler-Lagrange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647508-21B1-8B41-AA17-46B8C751EA81}"/>
                  </a:ext>
                </a:extLst>
              </p:cNvPr>
              <p:cNvSpPr/>
              <p:nvPr/>
            </p:nvSpPr>
            <p:spPr>
              <a:xfrm>
                <a:off x="3940892" y="5767280"/>
                <a:ext cx="5539010" cy="40701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p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𝑚𝑔𝑧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647508-21B1-8B41-AA17-46B8C751EA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892" y="5767280"/>
                <a:ext cx="5539010" cy="40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FC817E-FCE2-EA41-9589-9EC19A1E81D9}"/>
                  </a:ext>
                </a:extLst>
              </p:cNvPr>
              <p:cNvSpPr/>
              <p:nvPr/>
            </p:nvSpPr>
            <p:spPr>
              <a:xfrm>
                <a:off x="3117202" y="6243112"/>
                <a:ext cx="4755761" cy="63045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FC817E-FCE2-EA41-9589-9EC19A1E8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202" y="6243112"/>
                <a:ext cx="4755761" cy="6304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4437178-39BB-6046-B287-2BC37279723E}"/>
                  </a:ext>
                </a:extLst>
              </p:cNvPr>
              <p:cNvSpPr/>
              <p:nvPr/>
            </p:nvSpPr>
            <p:spPr>
              <a:xfrm>
                <a:off x="3269606" y="6937248"/>
                <a:ext cx="4157562" cy="57390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den>
                      </m:f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acc>
                        <m:accPr>
                          <m:chr m:val="̈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4437178-39BB-6046-B287-2BC372797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606" y="6937248"/>
                <a:ext cx="4157562" cy="5739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3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D5E8-FD41-FD46-8739-554A85200BDF}"/>
              </a:ext>
            </a:extLst>
          </p:cNvPr>
          <p:cNvSpPr txBox="1">
            <a:spLocks/>
          </p:cNvSpPr>
          <p:nvPr/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/>
          <a:lstStyle>
            <a:lvl1pPr algn="l" defTabSz="503972" rtl="0" eaLnBrk="1" latinLnBrk="0" hangingPunct="1">
              <a:spcBef>
                <a:spcPct val="0"/>
              </a:spcBef>
              <a:buNone/>
              <a:defRPr sz="463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" dirty="0">
                <a:solidFill>
                  <a:srgbClr val="FFFFFF"/>
                </a:solidFill>
                <a:latin typeface="Calibri"/>
                <a:ea typeface="DejaVu Sans"/>
              </a:rPr>
              <a:t>Orbital Motion </a:t>
            </a:r>
            <a:r>
              <a:rPr lang="en-US" sz="4800" spc="-1" dirty="0" err="1">
                <a:solidFill>
                  <a:srgbClr val="FFFFFF"/>
                </a:solidFill>
                <a:latin typeface="Calibri"/>
                <a:ea typeface="DejaVu Sans"/>
              </a:rPr>
              <a:t>Lagrangian</a:t>
            </a:r>
            <a:endParaRPr lang="en-US" sz="4800" spc="-1" dirty="0">
              <a:latin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BABBAD-F4F3-014D-903D-1671200C9E5E}"/>
              </a:ext>
            </a:extLst>
          </p:cNvPr>
          <p:cNvSpPr txBox="1">
            <a:spLocks/>
          </p:cNvSpPr>
          <p:nvPr/>
        </p:nvSpPr>
        <p:spPr>
          <a:xfrm>
            <a:off x="685800" y="1857313"/>
            <a:ext cx="8794102" cy="5702362"/>
          </a:xfrm>
          <a:prstGeom prst="rect">
            <a:avLst/>
          </a:prstGeom>
        </p:spPr>
        <p:txBody>
          <a:bodyPr>
            <a:normAutofit/>
          </a:bodyPr>
          <a:lstStyle>
            <a:lvl1pPr marL="377979" indent="-377979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5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18954" indent="-314982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84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259929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64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763900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267872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771844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3275815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779787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4283758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We can use the </a:t>
            </a:r>
            <a:r>
              <a:rPr lang="en-US" dirty="0" err="1"/>
              <a:t>Lagrangian</a:t>
            </a:r>
            <a:r>
              <a:rPr lang="en-US" dirty="0"/>
              <a:t> formalism for orbital motion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EXERCISE: </a:t>
            </a:r>
            <a:r>
              <a:rPr lang="en-US" dirty="0"/>
              <a:t>Use the Euler-Lagrange equations to find the equations of motion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134871-09CE-AB44-B735-47BEFB2F720F}"/>
                  </a:ext>
                </a:extLst>
              </p:cNvPr>
              <p:cNvSpPr/>
              <p:nvPr/>
            </p:nvSpPr>
            <p:spPr>
              <a:xfrm>
                <a:off x="1922885" y="4859072"/>
                <a:ext cx="6925648" cy="8189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⟹0=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̇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acc>
                        <m:accPr>
                          <m:chr m:val="̇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̈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acc>
                        <m:accPr>
                          <m:chr m:val="̈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134871-09CE-AB44-B735-47BEFB2F7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885" y="4859072"/>
                <a:ext cx="6925648" cy="8189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6D5DDD-1880-3549-BBE8-C68292563D80}"/>
                  </a:ext>
                </a:extLst>
              </p:cNvPr>
              <p:cNvSpPr/>
              <p:nvPr/>
            </p:nvSpPr>
            <p:spPr>
              <a:xfrm>
                <a:off x="3098019" y="4140994"/>
                <a:ext cx="4254496" cy="53056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6D5DDD-1880-3549-BBE8-C68292563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19" y="4140994"/>
                <a:ext cx="4254496" cy="5305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nut 2">
            <a:extLst>
              <a:ext uri="{FF2B5EF4-FFF2-40B4-BE49-F238E27FC236}">
                <a16:creationId xmlns:a16="http://schemas.microsoft.com/office/drawing/2014/main" id="{8F320305-BC12-754B-91A1-E8174E43926E}"/>
              </a:ext>
            </a:extLst>
          </p:cNvPr>
          <p:cNvSpPr/>
          <p:nvPr/>
        </p:nvSpPr>
        <p:spPr>
          <a:xfrm>
            <a:off x="3732237" y="2414053"/>
            <a:ext cx="2817845" cy="914400"/>
          </a:xfrm>
          <a:prstGeom prst="donut">
            <a:avLst>
              <a:gd name="adj" fmla="val 2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61BB9C-707E-0A4B-B138-8C50003D9306}"/>
              </a:ext>
            </a:extLst>
          </p:cNvPr>
          <p:cNvSpPr/>
          <p:nvPr/>
        </p:nvSpPr>
        <p:spPr>
          <a:xfrm>
            <a:off x="4941701" y="2649893"/>
            <a:ext cx="339421" cy="3345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b="1" dirty="0"/>
              <a:t>M</a:t>
            </a:r>
            <a:endParaRPr lang="en-US" sz="1488" b="1" baseline="-25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FF59C7-4CBD-964A-AD94-040324B860A2}"/>
              </a:ext>
            </a:extLst>
          </p:cNvPr>
          <p:cNvSpPr/>
          <p:nvPr/>
        </p:nvSpPr>
        <p:spPr>
          <a:xfrm>
            <a:off x="6419046" y="2690327"/>
            <a:ext cx="339421" cy="3345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b="1" baseline="-25000" dirty="0"/>
              <a:t>m</a:t>
            </a:r>
          </a:p>
          <a:p>
            <a:pPr algn="ctr"/>
            <a:endParaRPr lang="en-US" sz="800" baseline="-25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FCB739-7EB1-A549-9B2E-EB7CC7C60F0F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>
            <a:off x="5281122" y="2817169"/>
            <a:ext cx="1137924" cy="404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686269-CF85-3D4A-9C52-B7BE11FA1C23}"/>
              </a:ext>
            </a:extLst>
          </p:cNvPr>
          <p:cNvCxnSpPr>
            <a:cxnSpLocks/>
          </p:cNvCxnSpPr>
          <p:nvPr/>
        </p:nvCxnSpPr>
        <p:spPr>
          <a:xfrm flipV="1">
            <a:off x="6710209" y="2283701"/>
            <a:ext cx="0" cy="444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79DAE3C-52AF-9540-ADCB-28474CB0FF1C}"/>
                  </a:ext>
                </a:extLst>
              </p:cNvPr>
              <p:cNvSpPr/>
              <p:nvPr/>
            </p:nvSpPr>
            <p:spPr>
              <a:xfrm>
                <a:off x="5642656" y="2494162"/>
                <a:ext cx="3628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79DAE3C-52AF-9540-ADCB-28474CB0F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656" y="2494162"/>
                <a:ext cx="362855" cy="369332"/>
              </a:xfrm>
              <a:prstGeom prst="rect">
                <a:avLst/>
              </a:prstGeom>
              <a:blipFill>
                <a:blip r:embed="rId4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7ADA1-A734-7342-905A-2E7BCFEDD66F}"/>
                  </a:ext>
                </a:extLst>
              </p:cNvPr>
              <p:cNvSpPr/>
              <p:nvPr/>
            </p:nvSpPr>
            <p:spPr>
              <a:xfrm>
                <a:off x="6700680" y="2245151"/>
                <a:ext cx="1045992" cy="382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7ADA1-A734-7342-905A-2E7BCFEDD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680" y="2245151"/>
                <a:ext cx="1045992" cy="3821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51D6BBA-DEA6-1F47-BC03-905918FDF271}"/>
                  </a:ext>
                </a:extLst>
              </p:cNvPr>
              <p:cNvSpPr/>
              <p:nvPr/>
            </p:nvSpPr>
            <p:spPr>
              <a:xfrm>
                <a:off x="6778435" y="2799700"/>
                <a:ext cx="893592" cy="375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51D6BBA-DEA6-1F47-BC03-905918FDF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435" y="2799700"/>
                <a:ext cx="893592" cy="375231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1A867A6-DC8F-5C42-B05E-04B61291FE55}"/>
              </a:ext>
            </a:extLst>
          </p:cNvPr>
          <p:cNvCxnSpPr>
            <a:cxnSpLocks/>
          </p:cNvCxnSpPr>
          <p:nvPr/>
        </p:nvCxnSpPr>
        <p:spPr>
          <a:xfrm>
            <a:off x="6769304" y="2842969"/>
            <a:ext cx="5085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86C284C-4285-024E-ACEE-FF86A28C9634}"/>
                  </a:ext>
                </a:extLst>
              </p:cNvPr>
              <p:cNvSpPr/>
              <p:nvPr/>
            </p:nvSpPr>
            <p:spPr>
              <a:xfrm>
                <a:off x="7937988" y="2382194"/>
                <a:ext cx="1984068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86C284C-4285-024E-ACEE-FF86A28C9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988" y="2382194"/>
                <a:ext cx="1984068" cy="402931"/>
              </a:xfrm>
              <a:prstGeom prst="rect">
                <a:avLst/>
              </a:prstGeom>
              <a:blipFill>
                <a:blip r:embed="rId7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A6D454-A9C7-C94D-8DA4-BD05EE5116FA}"/>
                  </a:ext>
                </a:extLst>
              </p:cNvPr>
              <p:cNvSpPr txBox="1"/>
              <p:nvPr/>
            </p:nvSpPr>
            <p:spPr>
              <a:xfrm>
                <a:off x="8416213" y="2705880"/>
                <a:ext cx="1533881" cy="61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A6D454-A9C7-C94D-8DA4-BD05EE511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213" y="2705880"/>
                <a:ext cx="1533881" cy="6108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189448-0BE0-154B-B341-8E7A0DF46669}"/>
                  </a:ext>
                </a:extLst>
              </p:cNvPr>
              <p:cNvSpPr/>
              <p:nvPr/>
            </p:nvSpPr>
            <p:spPr>
              <a:xfrm>
                <a:off x="1680291" y="5869887"/>
                <a:ext cx="7168242" cy="8189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𝑚𝑟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acc>
                        <m:accPr>
                          <m:chr m:val="̈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189448-0BE0-154B-B341-8E7A0DF46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291" y="5869887"/>
                <a:ext cx="7168242" cy="8189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8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Orbital Equation of Motion 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104" name="Line 5"/>
          <p:cNvSpPr/>
          <p:nvPr/>
        </p:nvSpPr>
        <p:spPr>
          <a:xfrm flipV="1">
            <a:off x="3427935" y="3576795"/>
            <a:ext cx="274320" cy="1005840"/>
          </a:xfrm>
          <a:prstGeom prst="line">
            <a:avLst/>
          </a:prstGeom>
          <a:ln>
            <a:solidFill>
              <a:srgbClr val="FFFF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Line 6"/>
          <p:cNvSpPr/>
          <p:nvPr/>
        </p:nvSpPr>
        <p:spPr>
          <a:xfrm flipH="1" flipV="1">
            <a:off x="4542230" y="3549150"/>
            <a:ext cx="274320" cy="1188720"/>
          </a:xfrm>
          <a:prstGeom prst="line">
            <a:avLst/>
          </a:prstGeom>
          <a:ln>
            <a:solidFill>
              <a:srgbClr val="FFFF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7"/>
          <p:cNvSpPr/>
          <p:nvPr/>
        </p:nvSpPr>
        <p:spPr>
          <a:xfrm>
            <a:off x="2286000" y="5212080"/>
            <a:ext cx="14630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Gravity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107" name="CustomShape 8"/>
          <p:cNvSpPr/>
          <p:nvPr/>
        </p:nvSpPr>
        <p:spPr>
          <a:xfrm>
            <a:off x="4480560" y="5212080"/>
            <a:ext cx="5486400" cy="192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Centrifugal force</a:t>
            </a:r>
            <a:endParaRPr lang="en-US" sz="2600" b="0" strike="noStrike" spc="-1" dirty="0">
              <a:latin typeface="Arial"/>
            </a:endParaRPr>
          </a:p>
          <a:p>
            <a:r>
              <a:rPr lang="en-US" sz="2400" b="0" strike="noStrike" spc="-1" dirty="0">
                <a:solidFill>
                  <a:srgbClr val="FFFFFF"/>
                </a:solidFill>
                <a:latin typeface="Arial"/>
              </a:rPr>
              <a:t>(Not a real force. Only exists because we are in polar coordinates.)</a:t>
            </a:r>
            <a:endParaRPr lang="en-US" sz="24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CAC0865-3437-B14F-A8E9-AB51BDDA1A68}"/>
                  </a:ext>
                </a:extLst>
              </p:cNvPr>
              <p:cNvSpPr/>
              <p:nvPr/>
            </p:nvSpPr>
            <p:spPr>
              <a:xfrm>
                <a:off x="2422272" y="2542866"/>
                <a:ext cx="4288193" cy="63045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CAC0865-3437-B14F-A8E9-AB51BDDA1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272" y="2542866"/>
                <a:ext cx="4288193" cy="630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939600" y="1050120"/>
            <a:ext cx="878940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4800" b="1" i="1" strike="noStrike" cap="all" spc="-1">
                <a:solidFill>
                  <a:srgbClr val="FFFFFF"/>
                </a:solidFill>
                <a:latin typeface="Calibri"/>
                <a:ea typeface="DejaVu Sans"/>
              </a:rPr>
              <a:t>Order of magnitude physics</a:t>
            </a:r>
            <a:endParaRPr lang="en-US" sz="4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400" b="1" i="1" strike="noStrike" spc="-1">
                <a:solidFill>
                  <a:srgbClr val="FFFFFF"/>
                </a:solidFill>
                <a:latin typeface="Calibri"/>
                <a:ea typeface="DejaVu Sans"/>
              </a:rPr>
              <a:t>Celestial Mechanics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939600" y="3529440"/>
            <a:ext cx="8789400" cy="165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Richard Anantua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Jing Luan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Jeffrey Fung</a:t>
            </a:r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8051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939600" y="726120"/>
            <a:ext cx="878940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005119" y="763920"/>
            <a:ext cx="5991103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Celestial Mechanics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42" name="CustomShape 3"/>
          <p:cNvSpPr/>
          <p:nvPr/>
        </p:nvSpPr>
        <p:spPr>
          <a:xfrm>
            <a:off x="2063520" y="2564859"/>
            <a:ext cx="579420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This week is all about astronomy (Finally!)</a:t>
            </a:r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8650FC98-A03B-5742-8911-9EE91A4EA1A5}"/>
              </a:ext>
            </a:extLst>
          </p:cNvPr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Review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9CAF-269D-834A-914B-F80509379E1E}"/>
              </a:ext>
            </a:extLst>
          </p:cNvPr>
          <p:cNvSpPr txBox="1">
            <a:spLocks/>
          </p:cNvSpPr>
          <p:nvPr/>
        </p:nvSpPr>
        <p:spPr>
          <a:xfrm>
            <a:off x="685800" y="1857313"/>
            <a:ext cx="8794102" cy="5702362"/>
          </a:xfrm>
          <a:prstGeom prst="rect">
            <a:avLst/>
          </a:prstGeom>
        </p:spPr>
        <p:txBody>
          <a:bodyPr>
            <a:normAutofit/>
          </a:bodyPr>
          <a:lstStyle>
            <a:lvl1pPr marL="377979" indent="-377979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5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18954" indent="-314982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84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259929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64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763900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267872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771844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3275815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779787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4283758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TRUE OR FALSE: </a:t>
            </a:r>
          </a:p>
          <a:p>
            <a:pPr lvl="1"/>
            <a:r>
              <a:rPr lang="en-US" dirty="0"/>
              <a:t>The natural tendency of an object in motion is to return to rest if no forces act on it. </a:t>
            </a:r>
          </a:p>
          <a:p>
            <a:pPr lvl="1"/>
            <a:r>
              <a:rPr lang="en-US" dirty="0"/>
              <a:t>Planetary orbits are circular. 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/>
              <a:t>Angular momentum is conserved if the only force is gravity due to a point mass. 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EXERCISE: </a:t>
            </a:r>
            <a:r>
              <a:rPr lang="en-US" dirty="0"/>
              <a:t>What is the period of the following orbit:</a:t>
            </a:r>
          </a:p>
          <a:p>
            <a:pPr lvl="1"/>
            <a:endParaRPr lang="en-US" dirty="0"/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2D27B3CA-88F7-B842-B39A-66C2C43ACE35}"/>
              </a:ext>
            </a:extLst>
          </p:cNvPr>
          <p:cNvSpPr/>
          <p:nvPr/>
        </p:nvSpPr>
        <p:spPr>
          <a:xfrm>
            <a:off x="3665338" y="5893235"/>
            <a:ext cx="2817845" cy="1087428"/>
          </a:xfrm>
          <a:prstGeom prst="donut">
            <a:avLst>
              <a:gd name="adj" fmla="val 2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6985B-229B-864D-8AB0-95C70761A105}"/>
              </a:ext>
            </a:extLst>
          </p:cNvPr>
          <p:cNvCxnSpPr>
            <a:cxnSpLocks/>
            <a:stCxn id="20" idx="2"/>
          </p:cNvCxnSpPr>
          <p:nvPr/>
        </p:nvCxnSpPr>
        <p:spPr>
          <a:xfrm flipV="1">
            <a:off x="3665338" y="6414943"/>
            <a:ext cx="2795542" cy="22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F7D7F2-4F8B-9C4F-9738-1020502BDE0B}"/>
              </a:ext>
            </a:extLst>
          </p:cNvPr>
          <p:cNvCxnSpPr>
            <a:cxnSpLocks/>
          </p:cNvCxnSpPr>
          <p:nvPr/>
        </p:nvCxnSpPr>
        <p:spPr>
          <a:xfrm>
            <a:off x="5036633" y="5965178"/>
            <a:ext cx="0" cy="9923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6BBB29F-1EA5-8345-B945-B40C5FE97CC8}"/>
                  </a:ext>
                </a:extLst>
              </p:cNvPr>
              <p:cNvSpPr/>
              <p:nvPr/>
            </p:nvSpPr>
            <p:spPr>
              <a:xfrm>
                <a:off x="4465923" y="6300058"/>
                <a:ext cx="339421" cy="3345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</m:oMath>
                  </m:oMathPara>
                </a14:m>
                <a:endParaRPr lang="en-US" sz="1400" b="1" baseline="-25000" dirty="0"/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6BBB29F-1EA5-8345-B945-B40C5FE97C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923" y="6300058"/>
                <a:ext cx="339421" cy="334552"/>
              </a:xfrm>
              <a:prstGeom prst="ellipse">
                <a:avLst/>
              </a:prstGeom>
              <a:blipFill>
                <a:blip r:embed="rId2"/>
                <a:stretch>
                  <a:fillRect l="-24138" r="-344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FB78E55-A1EE-EF4C-BAF2-9BB8AB6215FD}"/>
              </a:ext>
            </a:extLst>
          </p:cNvPr>
          <p:cNvSpPr txBox="1"/>
          <p:nvPr/>
        </p:nvSpPr>
        <p:spPr>
          <a:xfrm>
            <a:off x="4902819" y="6010140"/>
            <a:ext cx="635110" cy="369332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2AU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4B3FC-46E3-1148-AC71-5B1AB9E18755}"/>
              </a:ext>
            </a:extLst>
          </p:cNvPr>
          <p:cNvSpPr txBox="1"/>
          <p:nvPr/>
        </p:nvSpPr>
        <p:spPr>
          <a:xfrm>
            <a:off x="5367450" y="638556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E867783-8CF1-6548-B141-EE798F95EB8A}"/>
                  </a:ext>
                </a:extLst>
              </p:cNvPr>
              <p:cNvSpPr/>
              <p:nvPr/>
            </p:nvSpPr>
            <p:spPr>
              <a:xfrm>
                <a:off x="7530851" y="5241070"/>
                <a:ext cx="1776192" cy="67527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E867783-8CF1-6548-B141-EE798F95EB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851" y="5241070"/>
                <a:ext cx="1776192" cy="6752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442508D-F0B8-1F48-83A8-2D776205C9FD}"/>
                  </a:ext>
                </a:extLst>
              </p:cNvPr>
              <p:cNvSpPr/>
              <p:nvPr/>
            </p:nvSpPr>
            <p:spPr>
              <a:xfrm>
                <a:off x="6973834" y="6152732"/>
                <a:ext cx="2836884" cy="101725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⨁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𝐴𝑈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𝐴𝑈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8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yr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442508D-F0B8-1F48-83A8-2D776205C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834" y="6152732"/>
                <a:ext cx="2836884" cy="10172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27873F4A-8246-3E4B-97B1-62CBE04F923C}"/>
              </a:ext>
            </a:extLst>
          </p:cNvPr>
          <p:cNvSpPr txBox="1"/>
          <p:nvPr/>
        </p:nvSpPr>
        <p:spPr>
          <a:xfrm>
            <a:off x="4123906" y="2679644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FALSE</a:t>
            </a:r>
            <a:r>
              <a:rPr lang="en-US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037026-06B8-3A4A-8D0D-51E5589A409F}"/>
              </a:ext>
            </a:extLst>
          </p:cNvPr>
          <p:cNvSpPr txBox="1"/>
          <p:nvPr/>
        </p:nvSpPr>
        <p:spPr>
          <a:xfrm>
            <a:off x="5279914" y="3121973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FALSE</a:t>
            </a:r>
            <a:r>
              <a:rPr lang="en-US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1D1429-2C5E-2E47-9B60-411D359A21FB}"/>
              </a:ext>
            </a:extLst>
          </p:cNvPr>
          <p:cNvSpPr txBox="1"/>
          <p:nvPr/>
        </p:nvSpPr>
        <p:spPr>
          <a:xfrm>
            <a:off x="4227986" y="383193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TRUE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426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Applying Gravitational Equations of Motion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114" name="CustomShape 7"/>
          <p:cNvSpPr/>
          <p:nvPr/>
        </p:nvSpPr>
        <p:spPr>
          <a:xfrm>
            <a:off x="467833" y="5608080"/>
            <a:ext cx="8950127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00"/>
                </a:solidFill>
                <a:latin typeface="Arial"/>
              </a:rPr>
              <a:t>EXERCISE: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Can we derive Kepler’s third law from this?</a:t>
            </a:r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B2BE38D-E98B-9348-A887-B69533174669}"/>
                  </a:ext>
                </a:extLst>
              </p:cNvPr>
              <p:cNvSpPr/>
              <p:nvPr/>
            </p:nvSpPr>
            <p:spPr>
              <a:xfrm>
                <a:off x="3232215" y="2964367"/>
                <a:ext cx="3955395" cy="63045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acc>
                        <m:accPr>
                          <m:chr m:val="¨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B2BE38D-E98B-9348-A887-B69533174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215" y="2964367"/>
                <a:ext cx="3955395" cy="6304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55C4CE1-A9A6-0E42-ADA1-5609DD4640AA}"/>
                  </a:ext>
                </a:extLst>
              </p:cNvPr>
              <p:cNvSpPr/>
              <p:nvPr/>
            </p:nvSpPr>
            <p:spPr>
              <a:xfrm>
                <a:off x="2831723" y="4593266"/>
                <a:ext cx="5504204" cy="8882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55C4CE1-A9A6-0E42-ADA1-5609DD4640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723" y="4593266"/>
                <a:ext cx="5504204" cy="888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A0D9271-15C7-2B40-91FF-888AB791F4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833" y="2346408"/>
                <a:ext cx="8794102" cy="570236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77979" indent="-377979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2205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818954" indent="-314982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984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259929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764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763900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267872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771844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3275815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779787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4283758" indent="-251986" algn="l" defTabSz="503972" rtl="0" eaLnBrk="1" latinLnBrk="0" hangingPunct="1">
                  <a:spcBef>
                    <a:spcPts val="1102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543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dirty="0"/>
                  <a:t>Radial equation in the special case of a circular orbit: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sz="2400" spc="-1" dirty="0">
                    <a:solidFill>
                      <a:srgbClr val="FFFF00"/>
                    </a:solidFill>
                    <a:latin typeface="Arial"/>
                  </a:rPr>
                  <a:t>EXERCISE: </a:t>
                </a:r>
                <a:r>
                  <a:rPr lang="en-US" dirty="0"/>
                  <a:t>For a circular orbit, </a:t>
                </a:r>
                <a:r>
                  <a:rPr lang="en-US" dirty="0">
                    <a:solidFill>
                      <a:schemeClr val="tx1"/>
                    </a:solidFill>
                  </a:rPr>
                  <a:t>determine </a:t>
                </a:r>
                <a14:m>
                  <m:oMath xmlns:m="http://schemas.openxmlformats.org/officeDocument/2006/math">
                    <m:r>
                      <a:rPr lang="ar-AE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ar-AE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v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 in terms of the semi-major axis a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A0D9271-15C7-2B40-91FF-888AB791F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33" y="2346408"/>
                <a:ext cx="8794102" cy="5702362"/>
              </a:xfrm>
              <a:prstGeom prst="rect">
                <a:avLst/>
              </a:prstGeom>
              <a:blipFill>
                <a:blip r:embed="rId4"/>
                <a:stretch>
                  <a:fillRect l="-577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9200EE-78A1-9541-827C-AC4C523847D9}"/>
                  </a:ext>
                </a:extLst>
              </p:cNvPr>
              <p:cNvSpPr/>
              <p:nvPr/>
            </p:nvSpPr>
            <p:spPr>
              <a:xfrm>
                <a:off x="3214496" y="6248160"/>
                <a:ext cx="3398955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2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9200EE-78A1-9541-827C-AC4C523847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496" y="6248160"/>
                <a:ext cx="3398955" cy="849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stomShape 8">
            <a:extLst>
              <a:ext uri="{FF2B5EF4-FFF2-40B4-BE49-F238E27FC236}">
                <a16:creationId xmlns:a16="http://schemas.microsoft.com/office/drawing/2014/main" id="{14C34BE8-9772-0C46-8950-B00DB97AA2C9}"/>
              </a:ext>
            </a:extLst>
          </p:cNvPr>
          <p:cNvSpPr/>
          <p:nvPr/>
        </p:nvSpPr>
        <p:spPr>
          <a:xfrm>
            <a:off x="5890440" y="6490110"/>
            <a:ext cx="4771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800" b="0" strike="noStrike" spc="-1" dirty="0">
                <a:solidFill>
                  <a:srgbClr val="FFFFFF"/>
                </a:solidFill>
                <a:latin typeface="Arial"/>
              </a:rPr>
              <a:t>Kepler’s 3rd </a:t>
            </a:r>
            <a:r>
              <a:rPr lang="en-US" sz="2800" spc="-1" dirty="0">
                <a:solidFill>
                  <a:srgbClr val="FFFFFF"/>
                </a:solidFill>
                <a:latin typeface="Arial"/>
              </a:rPr>
              <a:t>L</a:t>
            </a:r>
            <a:r>
              <a:rPr lang="en-US" sz="2800" b="0" strike="noStrike" spc="-1" dirty="0">
                <a:solidFill>
                  <a:srgbClr val="FFFFFF"/>
                </a:solidFill>
                <a:latin typeface="Arial"/>
              </a:rPr>
              <a:t>aw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42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939600" y="726120"/>
            <a:ext cx="878940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2"/>
          <p:cNvSpPr/>
          <p:nvPr/>
        </p:nvSpPr>
        <p:spPr>
          <a:xfrm>
            <a:off x="1005120" y="763920"/>
            <a:ext cx="4643280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Celestial Mechanics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31" name="CustomShape 3"/>
          <p:cNvSpPr/>
          <p:nvPr/>
        </p:nvSpPr>
        <p:spPr>
          <a:xfrm>
            <a:off x="2063520" y="1949040"/>
            <a:ext cx="579420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This week is all about astronomy (Finally!)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232" name="Picture 231"/>
          <p:cNvPicPr/>
          <p:nvPr/>
        </p:nvPicPr>
        <p:blipFill>
          <a:blip r:embed="rId2"/>
          <a:stretch/>
        </p:blipFill>
        <p:spPr>
          <a:xfrm>
            <a:off x="2011680" y="4179600"/>
            <a:ext cx="3200040" cy="2404080"/>
          </a:xfrm>
          <a:prstGeom prst="rect">
            <a:avLst/>
          </a:prstGeom>
          <a:ln>
            <a:noFill/>
          </a:ln>
        </p:spPr>
      </p:pic>
      <p:sp>
        <p:nvSpPr>
          <p:cNvPr id="233" name="CustomShape 4"/>
          <p:cNvSpPr/>
          <p:nvPr/>
        </p:nvSpPr>
        <p:spPr>
          <a:xfrm>
            <a:off x="3883320" y="4434840"/>
            <a:ext cx="1199880" cy="641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5"/>
          <p:cNvSpPr/>
          <p:nvPr/>
        </p:nvSpPr>
        <p:spPr>
          <a:xfrm>
            <a:off x="2283120" y="6279120"/>
            <a:ext cx="2239920" cy="2401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5436360" y="5133240"/>
            <a:ext cx="295956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1" strike="noStrike" spc="-1">
                <a:solidFill>
                  <a:srgbClr val="FFFFFF"/>
                </a:solidFill>
                <a:latin typeface="Calibri"/>
                <a:ea typeface="DejaVu Sans"/>
              </a:rPr>
              <a:t>Close Encounters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2251800" y="2851200"/>
            <a:ext cx="579420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Gravity, to be specific.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37" name="CustomShape 8"/>
          <p:cNvSpPr/>
          <p:nvPr/>
        </p:nvSpPr>
        <p:spPr>
          <a:xfrm>
            <a:off x="2103480" y="4215960"/>
            <a:ext cx="1681920" cy="288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6289543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-393120" y="4906980"/>
            <a:ext cx="1088136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These stars are orbiting something at the center of the Galaxy.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</p:txBody>
      </p:sp>
      <p:pic>
        <p:nvPicPr>
          <p:cNvPr id="5" name="videos_2016_Orbits.mp4">
            <a:hlinkClick r:id="" action="ppaction://media"/>
            <a:extLst>
              <a:ext uri="{FF2B5EF4-FFF2-40B4-BE49-F238E27FC236}">
                <a16:creationId xmlns:a16="http://schemas.microsoft.com/office/drawing/2014/main" id="{722A3E74-91FC-894F-BE87-BD12CD4BF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7740" y="1010092"/>
            <a:ext cx="3747097" cy="3747097"/>
          </a:xfrm>
          <a:prstGeom prst="rect">
            <a:avLst/>
          </a:prstGeom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B7825BBE-3D2A-8D4F-8379-4A4BD75F4042}"/>
              </a:ext>
            </a:extLst>
          </p:cNvPr>
          <p:cNvSpPr/>
          <p:nvPr/>
        </p:nvSpPr>
        <p:spPr>
          <a:xfrm>
            <a:off x="1005120" y="339078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Applying Gravitational Equations of Motion</a:t>
            </a:r>
            <a:endParaRPr lang="en-US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4" name="Picture 123"/>
          <p:cNvPicPr/>
          <p:nvPr/>
        </p:nvPicPr>
        <p:blipFill>
          <a:blip r:embed="rId3"/>
          <a:stretch/>
        </p:blipFill>
        <p:spPr>
          <a:xfrm>
            <a:off x="3005950" y="978195"/>
            <a:ext cx="3809520" cy="3809520"/>
          </a:xfrm>
          <a:prstGeom prst="rect">
            <a:avLst/>
          </a:prstGeom>
          <a:ln>
            <a:noFill/>
          </a:ln>
        </p:spPr>
      </p:pic>
      <p:sp>
        <p:nvSpPr>
          <p:cNvPr id="125" name="CustomShape 2"/>
          <p:cNvSpPr/>
          <p:nvPr/>
        </p:nvSpPr>
        <p:spPr>
          <a:xfrm>
            <a:off x="-393120" y="4906980"/>
            <a:ext cx="1088136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These stars are orbiting something at the center of the Galaxy.</a:t>
            </a:r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spc="-1" dirty="0">
                <a:solidFill>
                  <a:srgbClr val="FFFF00"/>
                </a:solidFill>
                <a:latin typeface="Arial"/>
              </a:rPr>
              <a:t>EXERCISE: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What is the mass of the object in units of solar mass?</a:t>
            </a:r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836476-341C-2D4A-9B6B-56E3E6DAB2F4}"/>
                  </a:ext>
                </a:extLst>
              </p:cNvPr>
              <p:cNvSpPr/>
              <p:nvPr/>
            </p:nvSpPr>
            <p:spPr>
              <a:xfrm>
                <a:off x="382039" y="5793599"/>
                <a:ext cx="9341823" cy="156620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yr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8000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∙365∙24∙60∙60 ∙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0.13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360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∙6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∙60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=1.4∙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14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=7.8∙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=3.8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836476-341C-2D4A-9B6B-56E3E6DAB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39" y="5793599"/>
                <a:ext cx="9341823" cy="15662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stomShape 2">
            <a:extLst>
              <a:ext uri="{FF2B5EF4-FFF2-40B4-BE49-F238E27FC236}">
                <a16:creationId xmlns:a16="http://schemas.microsoft.com/office/drawing/2014/main" id="{4C21A37E-A14A-2647-9382-50133985860C}"/>
              </a:ext>
            </a:extLst>
          </p:cNvPr>
          <p:cNvSpPr/>
          <p:nvPr/>
        </p:nvSpPr>
        <p:spPr>
          <a:xfrm>
            <a:off x="1005120" y="339078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Applying Gravitational Equations of Motion</a:t>
            </a:r>
            <a:endParaRPr lang="en-US" sz="3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06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ustomShape 6"/>
              <p:cNvSpPr/>
              <p:nvPr/>
            </p:nvSpPr>
            <p:spPr>
              <a:xfrm>
                <a:off x="753840" y="3983217"/>
                <a:ext cx="8412462" cy="5486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/>
                <a:r>
                  <a:rPr lang="en-US" sz="2600" b="0" strike="noStrike" spc="-1" dirty="0">
                    <a:solidFill>
                      <a:srgbClr val="FFFF00"/>
                    </a:solidFill>
                    <a:latin typeface="Arial"/>
                  </a:rPr>
                  <a:t>EXERCISE: </a:t>
                </a:r>
                <a:r>
                  <a:rPr lang="en-US" sz="2600" b="0" strike="noStrike" spc="-1" dirty="0">
                    <a:solidFill>
                      <a:srgbClr val="FFFFFF"/>
                    </a:solidFill>
                    <a:latin typeface="Arial"/>
                  </a:rPr>
                  <a:t>How much energy is there in an orbiting satellite in terms of orbital radius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600" b="0" strike="noStrike" spc="-1" dirty="0">
                    <a:solidFill>
                      <a:srgbClr val="FFFFFF"/>
                    </a:solidFill>
                    <a:latin typeface="Arial"/>
                  </a:rPr>
                  <a:t>?</a:t>
                </a:r>
                <a:endParaRPr lang="en-US" sz="26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137" name="CustomShap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40" y="3983217"/>
                <a:ext cx="8412462" cy="548640"/>
              </a:xfrm>
              <a:prstGeom prst="rect">
                <a:avLst/>
              </a:prstGeom>
              <a:blipFill>
                <a:blip r:embed="rId3"/>
                <a:stretch>
                  <a:fillRect t="-9091" b="-8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CustomShape 9"/>
          <p:cNvSpPr/>
          <p:nvPr/>
        </p:nvSpPr>
        <p:spPr>
          <a:xfrm>
            <a:off x="577824" y="6073950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200" b="0" strike="noStrike" spc="-1" dirty="0">
                <a:solidFill>
                  <a:srgbClr val="FFFFFF"/>
                </a:solidFill>
                <a:latin typeface="Arial"/>
              </a:rPr>
              <a:t>Semi-major axis is a measurement of energy.</a:t>
            </a:r>
            <a:br>
              <a:rPr dirty="0"/>
            </a:br>
            <a:r>
              <a:rPr lang="en-US" sz="2200" b="0" strike="noStrike" spc="-1" dirty="0">
                <a:solidFill>
                  <a:srgbClr val="FFFFFF"/>
                </a:solidFill>
                <a:latin typeface="Arial"/>
              </a:rPr>
              <a:t>This holds true even for elliptical orbits!</a:t>
            </a:r>
            <a:endParaRPr lang="en-US" sz="2200" b="0" strike="noStrike" spc="-1" dirty="0">
              <a:latin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B241F111-20F5-144F-8F17-49ED50761785}"/>
              </a:ext>
            </a:extLst>
          </p:cNvPr>
          <p:cNvSpPr/>
          <p:nvPr/>
        </p:nvSpPr>
        <p:spPr>
          <a:xfrm>
            <a:off x="1005120" y="339078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Applying Gravitational Equations of Motion</a:t>
            </a:r>
          </a:p>
          <a:p>
            <a:r>
              <a:rPr lang="en-US" sz="3600" i="1" spc="-1" dirty="0">
                <a:solidFill>
                  <a:srgbClr val="FFFFFF"/>
                </a:solidFill>
                <a:latin typeface="Arial"/>
              </a:rPr>
              <a:t>The special case of a circular orbit</a:t>
            </a:r>
            <a:endParaRPr lang="en-US" sz="3600" spc="-1" dirty="0">
              <a:latin typeface="Arial"/>
            </a:endParaRPr>
          </a:p>
          <a:p>
            <a:endParaRPr lang="en-US" sz="3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77BBAB8-B1D5-FA45-9D71-333DF35F9EB0}"/>
                  </a:ext>
                </a:extLst>
              </p:cNvPr>
              <p:cNvSpPr/>
              <p:nvPr/>
            </p:nvSpPr>
            <p:spPr>
              <a:xfrm>
                <a:off x="2413782" y="2164747"/>
                <a:ext cx="4881963" cy="141666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0 = 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𝑘𝑖𝑛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77BBAB8-B1D5-FA45-9D71-333DF35F9E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782" y="2164747"/>
                <a:ext cx="4881963" cy="14166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71853CC-471A-8F48-A033-3E073C4625FA}"/>
                  </a:ext>
                </a:extLst>
              </p:cNvPr>
              <p:cNvSpPr/>
              <p:nvPr/>
            </p:nvSpPr>
            <p:spPr>
              <a:xfrm>
                <a:off x="2039553" y="4914204"/>
                <a:ext cx="5956583" cy="115462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den>
                      </m:f>
                      <m:sSup>
                        <m:sSup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ar-A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71853CC-471A-8F48-A033-3E073C462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553" y="4914204"/>
                <a:ext cx="5956583" cy="1154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40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5"/>
          <p:cNvSpPr/>
          <p:nvPr/>
        </p:nvSpPr>
        <p:spPr>
          <a:xfrm>
            <a:off x="753840" y="3714955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If </a:t>
            </a:r>
            <a:r>
              <a:rPr lang="en-US" sz="2600" b="0" i="1" strike="noStrike" spc="-1" dirty="0">
                <a:solidFill>
                  <a:srgbClr val="FFFFFF"/>
                </a:solidFill>
                <a:latin typeface="Arial"/>
              </a:rPr>
              <a:t>E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 = 0, the orbit becomes a parabola extending to infinity.</a:t>
            </a:r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So the escape velocity is: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F2377118-E347-BA4B-975C-141052E54B4F}"/>
              </a:ext>
            </a:extLst>
          </p:cNvPr>
          <p:cNvSpPr/>
          <p:nvPr/>
        </p:nvSpPr>
        <p:spPr>
          <a:xfrm>
            <a:off x="1005120" y="339078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Applying Gravitational Equations of Motion</a:t>
            </a:r>
          </a:p>
          <a:p>
            <a:r>
              <a:rPr lang="en-US" sz="3600" i="1" spc="-1" dirty="0">
                <a:solidFill>
                  <a:srgbClr val="FFFFFF"/>
                </a:solidFill>
                <a:latin typeface="Arial"/>
              </a:rPr>
              <a:t>Open Orbits</a:t>
            </a:r>
            <a:endParaRPr lang="en-US" sz="3600" spc="-1" dirty="0">
              <a:latin typeface="Arial"/>
            </a:endParaRPr>
          </a:p>
          <a:p>
            <a:endParaRPr lang="en-US" sz="3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148DC5-4172-9E44-A321-AB6731C9456F}"/>
                  </a:ext>
                </a:extLst>
              </p:cNvPr>
              <p:cNvSpPr/>
              <p:nvPr/>
            </p:nvSpPr>
            <p:spPr>
              <a:xfrm>
                <a:off x="2090453" y="2091198"/>
                <a:ext cx="5978101" cy="69091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𝑘𝑖𝑛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148DC5-4172-9E44-A321-AB6731C945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453" y="2091198"/>
                <a:ext cx="5978101" cy="690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FDF5FD1-6CB7-8E4C-99FA-480D537D4C3E}"/>
                  </a:ext>
                </a:extLst>
              </p:cNvPr>
              <p:cNvSpPr/>
              <p:nvPr/>
            </p:nvSpPr>
            <p:spPr>
              <a:xfrm>
                <a:off x="2729236" y="4732065"/>
                <a:ext cx="4722151" cy="81201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𝑘𝑖𝑛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FDF5FD1-6CB7-8E4C-99FA-480D537D4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236" y="4732065"/>
                <a:ext cx="4722151" cy="812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stomShape 5">
            <a:extLst>
              <a:ext uri="{FF2B5EF4-FFF2-40B4-BE49-F238E27FC236}">
                <a16:creationId xmlns:a16="http://schemas.microsoft.com/office/drawing/2014/main" id="{F74EC290-3942-D242-8562-029F7ED0F51A}"/>
              </a:ext>
            </a:extLst>
          </p:cNvPr>
          <p:cNvSpPr/>
          <p:nvPr/>
        </p:nvSpPr>
        <p:spPr>
          <a:xfrm>
            <a:off x="906240" y="5832345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spc="-1" dirty="0">
                <a:solidFill>
                  <a:srgbClr val="FFFFFF"/>
                </a:solidFill>
                <a:latin typeface="Arial"/>
              </a:rPr>
              <a:t>For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600" b="0" i="1" strike="noStrike" spc="-1" dirty="0">
                <a:solidFill>
                  <a:srgbClr val="FFFFFF"/>
                </a:solidFill>
                <a:latin typeface="Arial"/>
              </a:rPr>
              <a:t>E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 &gt; 0, the orbit becomes hyperbolic</a:t>
            </a:r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AC4D24-1DE5-7542-9BFD-635CF6F7A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531" y="894945"/>
            <a:ext cx="4240868" cy="626635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CustomShape 2">
            <a:extLst>
              <a:ext uri="{FF2B5EF4-FFF2-40B4-BE49-F238E27FC236}">
                <a16:creationId xmlns:a16="http://schemas.microsoft.com/office/drawing/2014/main" id="{134474B4-6EB0-5740-9770-DFF92C46858D}"/>
              </a:ext>
            </a:extLst>
          </p:cNvPr>
          <p:cNvSpPr/>
          <p:nvPr/>
        </p:nvSpPr>
        <p:spPr>
          <a:xfrm>
            <a:off x="1005120" y="494718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Orbit Shapes</a:t>
            </a:r>
            <a:endParaRPr lang="en-US" sz="4400" spc="-1" dirty="0">
              <a:latin typeface="Arial"/>
            </a:endParaRPr>
          </a:p>
          <a:p>
            <a:endParaRPr lang="en-US" sz="36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F855E-3748-C442-808D-306BBEE3A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308" y="2870706"/>
            <a:ext cx="848163" cy="689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F92F18-4F95-794B-BF6F-F1067FBA7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143" y="3178749"/>
            <a:ext cx="848163" cy="689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F47B9C-A3A4-DC4F-9DDB-0B5247380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177" y="2147616"/>
            <a:ext cx="848163" cy="689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20E4F-738B-1344-9697-907903467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619" y="3754876"/>
            <a:ext cx="474312" cy="385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8BC52-5D82-9243-ADE2-C08D704E4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30" y="4354750"/>
            <a:ext cx="474312" cy="385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52B084-74ED-1B4E-9009-B6A8772D3092}"/>
                  </a:ext>
                </a:extLst>
              </p:cNvPr>
              <p:cNvSpPr txBox="1"/>
              <p:nvPr/>
            </p:nvSpPr>
            <p:spPr>
              <a:xfrm>
                <a:off x="3929976" y="3910521"/>
                <a:ext cx="13324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Circle (</a:t>
                </a:r>
                <a14:m>
                  <m:oMath xmlns:m="http://schemas.openxmlformats.org/officeDocument/2006/math">
                    <m:r>
                      <a:rPr lang="el-GR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sz="1600" b="1" dirty="0">
                    <a:solidFill>
                      <a:schemeClr val="bg1"/>
                    </a:solidFill>
                  </a:rPr>
                  <a:t>=0)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52B084-74ED-1B4E-9009-B6A8772D3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976" y="3910521"/>
                <a:ext cx="1332416" cy="338554"/>
              </a:xfrm>
              <a:prstGeom prst="rect">
                <a:avLst/>
              </a:prstGeom>
              <a:blipFill>
                <a:blip r:embed="rId5"/>
                <a:stretch>
                  <a:fillRect l="-1887" t="-3571" r="-9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29090B-D7F3-B548-9187-121AB3E40B3F}"/>
                  </a:ext>
                </a:extLst>
              </p:cNvPr>
              <p:cNvSpPr txBox="1"/>
              <p:nvPr/>
            </p:nvSpPr>
            <p:spPr>
              <a:xfrm>
                <a:off x="3810004" y="3245794"/>
                <a:ext cx="19018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Ellipse (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l-GR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29090B-D7F3-B548-9187-121AB3E40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4" y="3245794"/>
                <a:ext cx="1901867" cy="338554"/>
              </a:xfrm>
              <a:prstGeom prst="rect">
                <a:avLst/>
              </a:prstGeom>
              <a:blipFill>
                <a:blip r:embed="rId6"/>
                <a:stretch>
                  <a:fillRect l="-2000" t="-370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4D93DF-3F5A-8B4C-8877-F3B333BFAA79}"/>
                  </a:ext>
                </a:extLst>
              </p:cNvPr>
              <p:cNvSpPr txBox="1"/>
              <p:nvPr/>
            </p:nvSpPr>
            <p:spPr>
              <a:xfrm>
                <a:off x="2153059" y="3573292"/>
                <a:ext cx="1651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Parabola (</a:t>
                </a:r>
                <a14:m>
                  <m:oMath xmlns:m="http://schemas.openxmlformats.org/officeDocument/2006/math">
                    <m:r>
                      <a:rPr lang="el-GR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m:rPr>
                        <m:nor/>
                      </m:rPr>
                      <a:rPr lang="en-US" sz="1600" b="1" dirty="0">
                        <a:solidFill>
                          <a:schemeClr val="bg1"/>
                        </a:solidFill>
                      </a:rPr>
                      <m:t>=</m:t>
                    </m:r>
                  </m:oMath>
                </a14:m>
                <a:r>
                  <a:rPr lang="en-US" sz="1600" b="1" dirty="0">
                    <a:solidFill>
                      <a:schemeClr val="bg1"/>
                    </a:solidFill>
                  </a:rPr>
                  <a:t>1)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4D93DF-3F5A-8B4C-8877-F3B333BFA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059" y="3573292"/>
                <a:ext cx="1651414" cy="338554"/>
              </a:xfrm>
              <a:prstGeom prst="rect">
                <a:avLst/>
              </a:prstGeom>
              <a:blipFill>
                <a:blip r:embed="rId7"/>
                <a:stretch>
                  <a:fillRect l="-1527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40FFB4-B38A-294E-977E-8D5E8CD1724E}"/>
                  </a:ext>
                </a:extLst>
              </p:cNvPr>
              <p:cNvSpPr txBox="1"/>
              <p:nvPr/>
            </p:nvSpPr>
            <p:spPr>
              <a:xfrm>
                <a:off x="6044124" y="2795079"/>
                <a:ext cx="19417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Hyperbola (</a:t>
                </a:r>
                <a14:m>
                  <m:oMath xmlns:m="http://schemas.openxmlformats.org/officeDocument/2006/math">
                    <m:r>
                      <a:rPr lang="el-GR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40FFB4-B38A-294E-977E-8D5E8CD17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124" y="2795079"/>
                <a:ext cx="1941750" cy="338554"/>
              </a:xfrm>
              <a:prstGeom prst="rect">
                <a:avLst/>
              </a:prstGeom>
              <a:blipFill>
                <a:blip r:embed="rId8"/>
                <a:stretch>
                  <a:fillRect l="-1299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2668A07-82C6-834B-A02A-D73849305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634" y="5175114"/>
            <a:ext cx="1204844" cy="459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73B1D3-CF6A-0943-939C-1BCA4AEB6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22841" y="4740128"/>
            <a:ext cx="350198" cy="1047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FE60B2-617F-E541-AC7D-613BBB3FB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61624" y="4717432"/>
            <a:ext cx="350198" cy="1047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53C84E-0F7B-F341-81CB-5FBC59207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55441" y="4395472"/>
            <a:ext cx="864030" cy="524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BF1477-13A3-7A4E-A812-794A6E28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673" y="5635479"/>
            <a:ext cx="765411" cy="240024"/>
          </a:xfrm>
          <a:prstGeom prst="rect">
            <a:avLst/>
          </a:prstGeom>
        </p:spPr>
      </p:pic>
      <p:sp>
        <p:nvSpPr>
          <p:cNvPr id="18" name="CustomShape 5">
            <a:extLst>
              <a:ext uri="{FF2B5EF4-FFF2-40B4-BE49-F238E27FC236}">
                <a16:creationId xmlns:a16="http://schemas.microsoft.com/office/drawing/2014/main" id="{0C8FCCB2-36AE-8642-9C42-DCD3D8973B15}"/>
              </a:ext>
            </a:extLst>
          </p:cNvPr>
          <p:cNvSpPr/>
          <p:nvPr/>
        </p:nvSpPr>
        <p:spPr>
          <a:xfrm>
            <a:off x="753840" y="6360880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Rank the orbits from lowest to highest energy.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FA72A4F1-3B28-5041-B8F1-6D9577E02982}"/>
              </a:ext>
            </a:extLst>
          </p:cNvPr>
          <p:cNvSpPr/>
          <p:nvPr/>
        </p:nvSpPr>
        <p:spPr>
          <a:xfrm>
            <a:off x="753840" y="6925084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Circle, ellipse, parabola, hyperbola</a:t>
            </a:r>
            <a:endParaRPr lang="en-US" sz="2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4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-640080" y="961920"/>
            <a:ext cx="1088136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The Earth is constantly bombarded by asteroids.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Why hasn’t it captured any of them as satellites</a:t>
            </a:r>
            <a:r>
              <a:rPr lang="en-US" sz="2600" spc="-1" dirty="0">
                <a:solidFill>
                  <a:srgbClr val="FFFFFF"/>
                </a:solidFill>
                <a:latin typeface="Arial"/>
              </a:rPr>
              <a:t>?</a:t>
            </a:r>
          </a:p>
          <a:p>
            <a:pPr algn="ctr"/>
            <a:r>
              <a:rPr lang="en-US" sz="2600" spc="-1" dirty="0">
                <a:solidFill>
                  <a:srgbClr val="FFFFFF"/>
                </a:solidFill>
                <a:latin typeface="Arial"/>
              </a:rPr>
              <a:t> (Hint: The typical orbital speed of an asteroid is 25km/s)</a:t>
            </a:r>
            <a:endParaRPr lang="en-US" sz="2600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150" name="Picture 149"/>
          <p:cNvPicPr/>
          <p:nvPr/>
        </p:nvPicPr>
        <p:blipFill>
          <a:blip r:embed="rId3"/>
          <a:stretch/>
        </p:blipFill>
        <p:spPr>
          <a:xfrm>
            <a:off x="61200" y="3634920"/>
            <a:ext cx="5790960" cy="386316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675324-2907-794A-9E5A-D09027B68984}"/>
              </a:ext>
            </a:extLst>
          </p:cNvPr>
          <p:cNvSpPr txBox="1"/>
          <p:nvPr/>
        </p:nvSpPr>
        <p:spPr>
          <a:xfrm>
            <a:off x="6200079" y="5977056"/>
            <a:ext cx="3968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typical orbital speed of an</a:t>
            </a:r>
          </a:p>
          <a:p>
            <a:r>
              <a:rPr lang="en-US" dirty="0"/>
              <a:t>asteroid is greater than the escape speed from Earth, and asteroids accelerate as they approach Earth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E5ED938-3B91-2A4B-91FB-F3ECA42BE96C}"/>
                  </a:ext>
                </a:extLst>
              </p:cNvPr>
              <p:cNvSpPr/>
              <p:nvPr/>
            </p:nvSpPr>
            <p:spPr>
              <a:xfrm>
                <a:off x="5981804" y="3435999"/>
                <a:ext cx="3936796" cy="236605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𝑒𝑠𝑐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6.67×1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−11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N</m:t>
                                  </m:r>
                                  <m: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kg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.9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×1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kg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6.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38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×1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m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=11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E5ED938-3B91-2A4B-91FB-F3ECA42BE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804" y="3435999"/>
                <a:ext cx="3936796" cy="23660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Impulse Approximation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5004000" y="35164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Freeform 4"/>
          <p:cNvSpPr/>
          <p:nvPr/>
        </p:nvSpPr>
        <p:spPr>
          <a:xfrm>
            <a:off x="1512720" y="2194560"/>
            <a:ext cx="3840840" cy="252360"/>
          </a:xfrm>
          <a:custGeom>
            <a:avLst/>
            <a:gdLst/>
            <a:ahLst/>
            <a:cxnLst/>
            <a:rect l="0" t="0" r="r" b="b"/>
            <a:pathLst>
              <a:path w="10669" h="701">
                <a:moveTo>
                  <a:pt x="0" y="0"/>
                </a:moveTo>
                <a:cubicBezTo>
                  <a:pt x="7366" y="0"/>
                  <a:pt x="10668" y="700"/>
                  <a:pt x="10668" y="700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242" name="Freeform 5"/>
          <p:cNvSpPr/>
          <p:nvPr/>
        </p:nvSpPr>
        <p:spPr>
          <a:xfrm>
            <a:off x="5420520" y="2446560"/>
            <a:ext cx="2127240" cy="1839240"/>
          </a:xfrm>
          <a:custGeom>
            <a:avLst/>
            <a:gdLst/>
            <a:ahLst/>
            <a:cxnLst/>
            <a:rect l="0" t="0" r="r" b="b"/>
            <a:pathLst>
              <a:path w="5909" h="5109">
                <a:moveTo>
                  <a:pt x="0" y="0"/>
                </a:moveTo>
                <a:cubicBezTo>
                  <a:pt x="5678" y="1274"/>
                  <a:pt x="5908" y="5108"/>
                  <a:pt x="5908" y="5108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243" name="Line 6"/>
          <p:cNvSpPr/>
          <p:nvPr/>
        </p:nvSpPr>
        <p:spPr>
          <a:xfrm>
            <a:off x="7564320" y="4389120"/>
            <a:ext cx="182880" cy="201168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Line 7"/>
          <p:cNvSpPr/>
          <p:nvPr/>
        </p:nvSpPr>
        <p:spPr>
          <a:xfrm>
            <a:off x="1895040" y="2488320"/>
            <a:ext cx="2834640" cy="1352160"/>
          </a:xfrm>
          <a:prstGeom prst="line">
            <a:avLst/>
          </a:prstGeom>
          <a:ln w="36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Line 8"/>
          <p:cNvSpPr/>
          <p:nvPr/>
        </p:nvSpPr>
        <p:spPr>
          <a:xfrm>
            <a:off x="4089600" y="2446560"/>
            <a:ext cx="914400" cy="1069920"/>
          </a:xfrm>
          <a:prstGeom prst="line">
            <a:avLst/>
          </a:prstGeom>
          <a:ln w="36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Line 9"/>
          <p:cNvSpPr/>
          <p:nvPr/>
        </p:nvSpPr>
        <p:spPr>
          <a:xfrm>
            <a:off x="5420520" y="2560320"/>
            <a:ext cx="132120" cy="822960"/>
          </a:xfrm>
          <a:prstGeom prst="line">
            <a:avLst/>
          </a:prstGeom>
          <a:ln w="36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Line 10"/>
          <p:cNvSpPr/>
          <p:nvPr/>
        </p:nvSpPr>
        <p:spPr>
          <a:xfrm flipH="1">
            <a:off x="6101280" y="3017520"/>
            <a:ext cx="457200" cy="498960"/>
          </a:xfrm>
          <a:prstGeom prst="line">
            <a:avLst/>
          </a:prstGeom>
          <a:ln w="36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Line 11"/>
          <p:cNvSpPr/>
          <p:nvPr/>
        </p:nvSpPr>
        <p:spPr>
          <a:xfrm flipH="1" flipV="1">
            <a:off x="6284160" y="4206240"/>
            <a:ext cx="1097280" cy="274320"/>
          </a:xfrm>
          <a:prstGeom prst="line">
            <a:avLst/>
          </a:prstGeom>
          <a:ln w="36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Line 12"/>
          <p:cNvSpPr/>
          <p:nvPr/>
        </p:nvSpPr>
        <p:spPr>
          <a:xfrm flipH="1" flipV="1">
            <a:off x="6192720" y="4663440"/>
            <a:ext cx="1280160" cy="1463040"/>
          </a:xfrm>
          <a:prstGeom prst="line">
            <a:avLst/>
          </a:prstGeom>
          <a:ln w="36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Line 13"/>
          <p:cNvSpPr/>
          <p:nvPr/>
        </p:nvSpPr>
        <p:spPr>
          <a:xfrm>
            <a:off x="352080" y="349416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Line 14"/>
          <p:cNvSpPr/>
          <p:nvPr/>
        </p:nvSpPr>
        <p:spPr>
          <a:xfrm>
            <a:off x="342720" y="4070160"/>
            <a:ext cx="914400" cy="0"/>
          </a:xfrm>
          <a:prstGeom prst="line">
            <a:avLst/>
          </a:prstGeom>
          <a:ln w="38160">
            <a:solidFill>
              <a:srgbClr val="72BF4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15"/>
          <p:cNvSpPr/>
          <p:nvPr/>
        </p:nvSpPr>
        <p:spPr>
          <a:xfrm>
            <a:off x="1332000" y="3200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trajectory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53" name="CustomShape 16"/>
          <p:cNvSpPr/>
          <p:nvPr/>
        </p:nvSpPr>
        <p:spPr>
          <a:xfrm>
            <a:off x="1332000" y="3776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force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54" name="CustomShape 17"/>
          <p:cNvSpPr/>
          <p:nvPr/>
        </p:nvSpPr>
        <p:spPr>
          <a:xfrm>
            <a:off x="6696000" y="2012400"/>
            <a:ext cx="299664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How to compute the change in velocity?</a:t>
            </a:r>
            <a:endParaRPr lang="en-US" sz="26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Formula 18"/>
              <p:cNvSpPr txBox="1"/>
              <p:nvPr/>
            </p:nvSpPr>
            <p:spPr>
              <a:xfrm>
                <a:off x="1246320" y="5453640"/>
                <a:ext cx="3499920" cy="10386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𝑓𝑖𝑛𝑎𝑙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ar-A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ar-A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ar-AE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acc>
                        <m:accPr>
                          <m:chr m:val="⃗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5" name="Formula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320" y="5453640"/>
                <a:ext cx="3499920" cy="1038600"/>
              </a:xfrm>
              <a:prstGeom prst="rect">
                <a:avLst/>
              </a:prstGeom>
              <a:blipFill>
                <a:blip r:embed="rId2"/>
                <a:stretch>
                  <a:fillRect t="-103614" b="-1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" name="Picture 255"/>
          <p:cNvPicPr/>
          <p:nvPr/>
        </p:nvPicPr>
        <p:blipFill>
          <a:blip r:embed="rId3"/>
          <a:stretch/>
        </p:blipFill>
        <p:spPr>
          <a:xfrm>
            <a:off x="8050320" y="5218560"/>
            <a:ext cx="1714320" cy="171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939600" y="726120"/>
            <a:ext cx="878940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1005119" y="763920"/>
            <a:ext cx="5374415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Celestial Mechanics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46" name="CustomShape 4"/>
          <p:cNvSpPr/>
          <p:nvPr/>
        </p:nvSpPr>
        <p:spPr>
          <a:xfrm>
            <a:off x="2251800" y="3019149"/>
            <a:ext cx="579420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Gravity, to be specific.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47" name="Picture 46"/>
          <p:cNvPicPr/>
          <p:nvPr/>
        </p:nvPicPr>
        <p:blipFill>
          <a:blip r:embed="rId2"/>
          <a:stretch/>
        </p:blipFill>
        <p:spPr>
          <a:xfrm>
            <a:off x="703080" y="4293720"/>
            <a:ext cx="3200040" cy="2404080"/>
          </a:xfrm>
          <a:prstGeom prst="rect">
            <a:avLst/>
          </a:prstGeom>
          <a:ln>
            <a:noFill/>
          </a:ln>
        </p:spPr>
      </p:pic>
      <p:sp>
        <p:nvSpPr>
          <p:cNvPr id="48" name="CustomShape 5"/>
          <p:cNvSpPr/>
          <p:nvPr/>
        </p:nvSpPr>
        <p:spPr>
          <a:xfrm>
            <a:off x="2574720" y="4548960"/>
            <a:ext cx="1199880" cy="641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6"/>
          <p:cNvSpPr/>
          <p:nvPr/>
        </p:nvSpPr>
        <p:spPr>
          <a:xfrm>
            <a:off x="974520" y="6393240"/>
            <a:ext cx="2239920" cy="2401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" name="Picture 49"/>
          <p:cNvPicPr/>
          <p:nvPr/>
        </p:nvPicPr>
        <p:blipFill>
          <a:blip r:embed="rId3"/>
          <a:stretch/>
        </p:blipFill>
        <p:spPr>
          <a:xfrm>
            <a:off x="5212440" y="4356000"/>
            <a:ext cx="4114440" cy="2193840"/>
          </a:xfrm>
          <a:prstGeom prst="rect">
            <a:avLst/>
          </a:prstGeom>
          <a:ln>
            <a:noFill/>
          </a:ln>
        </p:spPr>
      </p:pic>
      <p:sp>
        <p:nvSpPr>
          <p:cNvPr id="51" name="CustomShape 7"/>
          <p:cNvSpPr/>
          <p:nvPr/>
        </p:nvSpPr>
        <p:spPr>
          <a:xfrm>
            <a:off x="794880" y="4330080"/>
            <a:ext cx="1681920" cy="288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DCB23537-133C-D546-ABCD-57AEFF27C80C}"/>
              </a:ext>
            </a:extLst>
          </p:cNvPr>
          <p:cNvSpPr/>
          <p:nvPr/>
        </p:nvSpPr>
        <p:spPr>
          <a:xfrm>
            <a:off x="2063520" y="2564859"/>
            <a:ext cx="579420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This week is all about astronomy (Finally!)</a:t>
            </a:r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Impulse Approximation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5004000" y="35164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Line 4"/>
          <p:cNvSpPr/>
          <p:nvPr/>
        </p:nvSpPr>
        <p:spPr>
          <a:xfrm>
            <a:off x="1620720" y="221688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Line 5"/>
          <p:cNvSpPr/>
          <p:nvPr/>
        </p:nvSpPr>
        <p:spPr>
          <a:xfrm>
            <a:off x="6006960" y="2524320"/>
            <a:ext cx="1645920" cy="356616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Line 6"/>
          <p:cNvSpPr/>
          <p:nvPr/>
        </p:nvSpPr>
        <p:spPr>
          <a:xfrm>
            <a:off x="5588640" y="2377440"/>
            <a:ext cx="0" cy="1097280"/>
          </a:xfrm>
          <a:prstGeom prst="line">
            <a:avLst/>
          </a:prstGeom>
          <a:ln w="108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Line 7"/>
          <p:cNvSpPr/>
          <p:nvPr/>
        </p:nvSpPr>
        <p:spPr>
          <a:xfrm>
            <a:off x="342720" y="349416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Line 8"/>
          <p:cNvSpPr/>
          <p:nvPr/>
        </p:nvSpPr>
        <p:spPr>
          <a:xfrm>
            <a:off x="333360" y="4070160"/>
            <a:ext cx="914400" cy="0"/>
          </a:xfrm>
          <a:prstGeom prst="line">
            <a:avLst/>
          </a:prstGeom>
          <a:ln w="38160">
            <a:solidFill>
              <a:srgbClr val="72BF4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9"/>
          <p:cNvSpPr/>
          <p:nvPr/>
        </p:nvSpPr>
        <p:spPr>
          <a:xfrm>
            <a:off x="1322640" y="3200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trajectory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66" name="CustomShape 10"/>
          <p:cNvSpPr/>
          <p:nvPr/>
        </p:nvSpPr>
        <p:spPr>
          <a:xfrm>
            <a:off x="1322640" y="3776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force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67" name="CustomShape 11"/>
          <p:cNvSpPr/>
          <p:nvPr/>
        </p:nvSpPr>
        <p:spPr>
          <a:xfrm>
            <a:off x="6696000" y="2003400"/>
            <a:ext cx="299664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How to compute the change in velocity?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268" name="Picture 267"/>
          <p:cNvPicPr/>
          <p:nvPr/>
        </p:nvPicPr>
        <p:blipFill>
          <a:blip r:embed="rId2"/>
          <a:stretch/>
        </p:blipFill>
        <p:spPr>
          <a:xfrm>
            <a:off x="8046720" y="5212080"/>
            <a:ext cx="1714320" cy="171432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Formula 12"/>
              <p:cNvSpPr txBox="1"/>
              <p:nvPr/>
            </p:nvSpPr>
            <p:spPr>
              <a:xfrm>
                <a:off x="886320" y="5562360"/>
                <a:ext cx="4585680" cy="83628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,⊥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𝑎𝑐𝑐𝑒𝑙𝑒𝑟𝑎𝑡𝑖𝑜𝑛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9" name="Formula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0" y="5562360"/>
                <a:ext cx="4585680" cy="8362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Impulse Approximation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5004000" y="35164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Line 4"/>
          <p:cNvSpPr/>
          <p:nvPr/>
        </p:nvSpPr>
        <p:spPr>
          <a:xfrm>
            <a:off x="1620720" y="221688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Line 5"/>
          <p:cNvSpPr/>
          <p:nvPr/>
        </p:nvSpPr>
        <p:spPr>
          <a:xfrm>
            <a:off x="6006960" y="2524320"/>
            <a:ext cx="1645920" cy="356616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Line 6"/>
          <p:cNvSpPr/>
          <p:nvPr/>
        </p:nvSpPr>
        <p:spPr>
          <a:xfrm>
            <a:off x="5588640" y="2377440"/>
            <a:ext cx="0" cy="1097280"/>
          </a:xfrm>
          <a:prstGeom prst="line">
            <a:avLst/>
          </a:prstGeom>
          <a:ln w="108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Line 7"/>
          <p:cNvSpPr/>
          <p:nvPr/>
        </p:nvSpPr>
        <p:spPr>
          <a:xfrm>
            <a:off x="342720" y="349416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Line 8"/>
          <p:cNvSpPr/>
          <p:nvPr/>
        </p:nvSpPr>
        <p:spPr>
          <a:xfrm>
            <a:off x="333360" y="4070160"/>
            <a:ext cx="914400" cy="0"/>
          </a:xfrm>
          <a:prstGeom prst="line">
            <a:avLst/>
          </a:prstGeom>
          <a:ln w="38160">
            <a:solidFill>
              <a:srgbClr val="72BF4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9"/>
          <p:cNvSpPr/>
          <p:nvPr/>
        </p:nvSpPr>
        <p:spPr>
          <a:xfrm>
            <a:off x="1322640" y="3200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trajectory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79" name="CustomShape 10"/>
          <p:cNvSpPr/>
          <p:nvPr/>
        </p:nvSpPr>
        <p:spPr>
          <a:xfrm>
            <a:off x="1322640" y="3776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force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80" name="CustomShape 11"/>
          <p:cNvSpPr/>
          <p:nvPr/>
        </p:nvSpPr>
        <p:spPr>
          <a:xfrm>
            <a:off x="6696000" y="2003400"/>
            <a:ext cx="299664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How to compute the change in velocity?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281" name="Picture 280"/>
          <p:cNvPicPr/>
          <p:nvPr/>
        </p:nvPicPr>
        <p:blipFill>
          <a:blip r:embed="rId2"/>
          <a:stretch/>
        </p:blipFill>
        <p:spPr>
          <a:xfrm>
            <a:off x="8046720" y="5212080"/>
            <a:ext cx="1714320" cy="171432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Formula 12"/>
              <p:cNvSpPr txBox="1"/>
              <p:nvPr/>
            </p:nvSpPr>
            <p:spPr>
              <a:xfrm>
                <a:off x="886320" y="5562000"/>
                <a:ext cx="4230720" cy="83628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,⊥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𝑎𝑐𝑐𝑒𝑙𝑒𝑟𝑎𝑡𝑖𝑜𝑛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82" name="Formula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0" y="5562000"/>
                <a:ext cx="4230720" cy="8362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3" name="Line 13"/>
          <p:cNvSpPr/>
          <p:nvPr/>
        </p:nvSpPr>
        <p:spPr>
          <a:xfrm flipH="1">
            <a:off x="5004000" y="2216880"/>
            <a:ext cx="25200" cy="18979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Formula 14"/>
              <p:cNvSpPr txBox="1"/>
              <p:nvPr/>
            </p:nvSpPr>
            <p:spPr>
              <a:xfrm>
                <a:off x="2743200" y="2834640"/>
                <a:ext cx="21016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𝑙𝑒𝑛𝑔𝑡h𝑠𝑐𝑎𝑙𝑒</m:t>
                      </m:r>
                      <m:r>
                        <a:rPr>
                          <a:latin typeface="Cambria Math" panose="02040503050406030204" pitchFamily="18" charset="0"/>
                        </a:rPr>
                        <m:t>: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Impulse Approximation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87" name="CustomShape 3"/>
          <p:cNvSpPr/>
          <p:nvPr/>
        </p:nvSpPr>
        <p:spPr>
          <a:xfrm>
            <a:off x="5004000" y="35164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Line 4"/>
          <p:cNvSpPr/>
          <p:nvPr/>
        </p:nvSpPr>
        <p:spPr>
          <a:xfrm>
            <a:off x="1620720" y="221688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Line 5"/>
          <p:cNvSpPr/>
          <p:nvPr/>
        </p:nvSpPr>
        <p:spPr>
          <a:xfrm>
            <a:off x="6006960" y="2524320"/>
            <a:ext cx="1645920" cy="356616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Line 6"/>
          <p:cNvSpPr/>
          <p:nvPr/>
        </p:nvSpPr>
        <p:spPr>
          <a:xfrm>
            <a:off x="5588640" y="2377440"/>
            <a:ext cx="0" cy="1097280"/>
          </a:xfrm>
          <a:prstGeom prst="line">
            <a:avLst/>
          </a:prstGeom>
          <a:ln w="108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Line 7"/>
          <p:cNvSpPr/>
          <p:nvPr/>
        </p:nvSpPr>
        <p:spPr>
          <a:xfrm>
            <a:off x="342720" y="349416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Line 8"/>
          <p:cNvSpPr/>
          <p:nvPr/>
        </p:nvSpPr>
        <p:spPr>
          <a:xfrm>
            <a:off x="333360" y="4070160"/>
            <a:ext cx="914400" cy="0"/>
          </a:xfrm>
          <a:prstGeom prst="line">
            <a:avLst/>
          </a:prstGeom>
          <a:ln w="38160">
            <a:solidFill>
              <a:srgbClr val="72BF4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9"/>
          <p:cNvSpPr/>
          <p:nvPr/>
        </p:nvSpPr>
        <p:spPr>
          <a:xfrm>
            <a:off x="1322640" y="3200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trajectory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94" name="CustomShape 10"/>
          <p:cNvSpPr/>
          <p:nvPr/>
        </p:nvSpPr>
        <p:spPr>
          <a:xfrm>
            <a:off x="1322640" y="3776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force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95" name="CustomShape 11"/>
          <p:cNvSpPr/>
          <p:nvPr/>
        </p:nvSpPr>
        <p:spPr>
          <a:xfrm>
            <a:off x="6696000" y="2003400"/>
            <a:ext cx="299664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How to compute the change in velocity?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296" name="Picture 295"/>
          <p:cNvPicPr/>
          <p:nvPr/>
        </p:nvPicPr>
        <p:blipFill>
          <a:blip r:embed="rId2"/>
          <a:stretch/>
        </p:blipFill>
        <p:spPr>
          <a:xfrm>
            <a:off x="8046720" y="5212080"/>
            <a:ext cx="1714320" cy="171432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Formula 12"/>
              <p:cNvSpPr txBox="1"/>
              <p:nvPr/>
            </p:nvSpPr>
            <p:spPr>
              <a:xfrm>
                <a:off x="886320" y="5562000"/>
                <a:ext cx="3108600" cy="88704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,⊥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7" name="Formula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0" y="5562000"/>
                <a:ext cx="3108600" cy="887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8" name="Line 13"/>
          <p:cNvSpPr/>
          <p:nvPr/>
        </p:nvSpPr>
        <p:spPr>
          <a:xfrm flipH="1">
            <a:off x="5004000" y="2216880"/>
            <a:ext cx="25200" cy="18979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Formula 14"/>
              <p:cNvSpPr txBox="1"/>
              <p:nvPr/>
            </p:nvSpPr>
            <p:spPr>
              <a:xfrm>
                <a:off x="2743200" y="2834640"/>
                <a:ext cx="21016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𝑙𝑒𝑛𝑔𝑡h𝑠𝑐𝑎𝑙𝑒</m:t>
                      </m:r>
                      <m:r>
                        <a:rPr>
                          <a:latin typeface="Cambria Math" panose="02040503050406030204" pitchFamily="18" charset="0"/>
                        </a:rPr>
                        <m:t>: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Impulse Approximation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5004000" y="35164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Line 4"/>
          <p:cNvSpPr/>
          <p:nvPr/>
        </p:nvSpPr>
        <p:spPr>
          <a:xfrm>
            <a:off x="1620720" y="221688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Line 5"/>
          <p:cNvSpPr/>
          <p:nvPr/>
        </p:nvSpPr>
        <p:spPr>
          <a:xfrm>
            <a:off x="6006960" y="2524320"/>
            <a:ext cx="1645920" cy="356616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Line 6"/>
          <p:cNvSpPr/>
          <p:nvPr/>
        </p:nvSpPr>
        <p:spPr>
          <a:xfrm>
            <a:off x="5588640" y="2377440"/>
            <a:ext cx="0" cy="1097280"/>
          </a:xfrm>
          <a:prstGeom prst="line">
            <a:avLst/>
          </a:prstGeom>
          <a:ln w="108000">
            <a:solidFill>
              <a:srgbClr val="00A65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Line 7"/>
          <p:cNvSpPr/>
          <p:nvPr/>
        </p:nvSpPr>
        <p:spPr>
          <a:xfrm>
            <a:off x="342720" y="349416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Line 8"/>
          <p:cNvSpPr/>
          <p:nvPr/>
        </p:nvSpPr>
        <p:spPr>
          <a:xfrm>
            <a:off x="333360" y="4070160"/>
            <a:ext cx="914400" cy="0"/>
          </a:xfrm>
          <a:prstGeom prst="line">
            <a:avLst/>
          </a:prstGeom>
          <a:ln w="38160">
            <a:solidFill>
              <a:srgbClr val="72BF4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9"/>
          <p:cNvSpPr/>
          <p:nvPr/>
        </p:nvSpPr>
        <p:spPr>
          <a:xfrm>
            <a:off x="1322640" y="3200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trajectory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309" name="CustomShape 10"/>
          <p:cNvSpPr/>
          <p:nvPr/>
        </p:nvSpPr>
        <p:spPr>
          <a:xfrm>
            <a:off x="1322640" y="3776400"/>
            <a:ext cx="21031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force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310" name="CustomShape 11"/>
          <p:cNvSpPr/>
          <p:nvPr/>
        </p:nvSpPr>
        <p:spPr>
          <a:xfrm>
            <a:off x="6696000" y="2003400"/>
            <a:ext cx="299664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How to compute the change in velocity?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311" name="Picture 310"/>
          <p:cNvPicPr/>
          <p:nvPr/>
        </p:nvPicPr>
        <p:blipFill>
          <a:blip r:embed="rId2"/>
          <a:stretch/>
        </p:blipFill>
        <p:spPr>
          <a:xfrm>
            <a:off x="8046720" y="5212080"/>
            <a:ext cx="1714320" cy="171432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Formula 12"/>
              <p:cNvSpPr txBox="1"/>
              <p:nvPr/>
            </p:nvSpPr>
            <p:spPr>
              <a:xfrm>
                <a:off x="886320" y="5562000"/>
                <a:ext cx="2619000" cy="88704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,⊥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12" name="Formula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0" y="5562000"/>
                <a:ext cx="2619000" cy="887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3" name="Line 13"/>
          <p:cNvSpPr/>
          <p:nvPr/>
        </p:nvSpPr>
        <p:spPr>
          <a:xfrm flipH="1">
            <a:off x="5004000" y="2216880"/>
            <a:ext cx="25200" cy="18979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Formula 14"/>
              <p:cNvSpPr txBox="1"/>
              <p:nvPr/>
            </p:nvSpPr>
            <p:spPr>
              <a:xfrm>
                <a:off x="2743200" y="2834640"/>
                <a:ext cx="21016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𝑙𝑒𝑛𝑔𝑡h𝑠𝑐𝑎𝑙𝑒</m:t>
                      </m:r>
                      <m:r>
                        <a:rPr>
                          <a:latin typeface="Cambria Math" panose="02040503050406030204" pitchFamily="18" charset="0"/>
                        </a:rPr>
                        <m:t>: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317" name="Picture 316"/>
          <p:cNvPicPr/>
          <p:nvPr/>
        </p:nvPicPr>
        <p:blipFill>
          <a:blip r:embed="rId2"/>
          <a:stretch/>
        </p:blipFill>
        <p:spPr>
          <a:xfrm>
            <a:off x="545760" y="1658880"/>
            <a:ext cx="9000000" cy="4924800"/>
          </a:xfrm>
          <a:prstGeom prst="rect">
            <a:avLst/>
          </a:prstGeom>
          <a:ln>
            <a:noFill/>
          </a:ln>
        </p:spPr>
      </p:pic>
      <p:sp>
        <p:nvSpPr>
          <p:cNvPr id="318" name="CustomShape 3"/>
          <p:cNvSpPr/>
          <p:nvPr/>
        </p:nvSpPr>
        <p:spPr>
          <a:xfrm>
            <a:off x="4608720" y="3016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By visiting the planets, the voyagers somehow managed to gain enough speed to escape the solar system.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640080" y="1396800"/>
            <a:ext cx="877824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What is the speed a spacecraft needs to escape the solar system from 1 au? </a:t>
            </a:r>
            <a:endParaRPr lang="en-US" sz="2600" b="0" strike="noStrike" spc="-1" dirty="0">
              <a:latin typeface="Arial"/>
            </a:endParaRPr>
          </a:p>
          <a:p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What about from 30 au (Neptune’s orbit)? 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320" name="Picture 319"/>
          <p:cNvPicPr/>
          <p:nvPr/>
        </p:nvPicPr>
        <p:blipFill>
          <a:blip r:embed="rId3"/>
          <a:stretch/>
        </p:blipFill>
        <p:spPr>
          <a:xfrm>
            <a:off x="349200" y="3017520"/>
            <a:ext cx="4680000" cy="4482000"/>
          </a:xfrm>
          <a:prstGeom prst="rect">
            <a:avLst/>
          </a:prstGeom>
          <a:ln>
            <a:noFill/>
          </a:ln>
        </p:spPr>
      </p:pic>
      <p:sp>
        <p:nvSpPr>
          <p:cNvPr id="321" name="TextShape 2"/>
          <p:cNvSpPr txBox="1"/>
          <p:nvPr/>
        </p:nvSpPr>
        <p:spPr>
          <a:xfrm>
            <a:off x="5258880" y="2477298"/>
            <a:ext cx="4689720" cy="2535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BCE54EA-2FE4-E14C-9943-A0843F01C15F}"/>
                  </a:ext>
                </a:extLst>
              </p:cNvPr>
              <p:cNvSpPr/>
              <p:nvPr/>
            </p:nvSpPr>
            <p:spPr>
              <a:xfrm>
                <a:off x="5414075" y="3175638"/>
                <a:ext cx="4216313" cy="276745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esc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AU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⨀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AU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∙6.67×1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−11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N</m:t>
                                  </m:r>
                                  <m: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kg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1.99×1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30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kg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60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BCE54EA-2FE4-E14C-9943-A0843F01C1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075" y="3175638"/>
                <a:ext cx="4216313" cy="2767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BA9D4F9-B139-AB40-9AED-DD7467EE375D}"/>
                  </a:ext>
                </a:extLst>
              </p:cNvPr>
              <p:cNvSpPr/>
              <p:nvPr/>
            </p:nvSpPr>
            <p:spPr>
              <a:xfrm>
                <a:off x="5486404" y="6147882"/>
                <a:ext cx="4101835" cy="126452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esc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AU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30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esc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AU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BA9D4F9-B139-AB40-9AED-DD7467EE37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4" y="6147882"/>
                <a:ext cx="4101835" cy="1264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24" name="CustomShape 3"/>
          <p:cNvSpPr/>
          <p:nvPr/>
        </p:nvSpPr>
        <p:spPr>
          <a:xfrm>
            <a:off x="3108960" y="33832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Freeform 4"/>
          <p:cNvSpPr/>
          <p:nvPr/>
        </p:nvSpPr>
        <p:spPr>
          <a:xfrm>
            <a:off x="672480" y="222768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26" name="Freeform 5"/>
          <p:cNvSpPr/>
          <p:nvPr/>
        </p:nvSpPr>
        <p:spPr>
          <a:xfrm>
            <a:off x="3591000" y="2490120"/>
            <a:ext cx="1589040" cy="1915200"/>
          </a:xfrm>
          <a:custGeom>
            <a:avLst/>
            <a:gdLst/>
            <a:ahLst/>
            <a:cxnLst/>
            <a:rect l="0" t="0" r="r" b="b"/>
            <a:pathLst>
              <a:path w="4414" h="5320">
                <a:moveTo>
                  <a:pt x="0" y="0"/>
                </a:moveTo>
                <a:cubicBezTo>
                  <a:pt x="4241" y="1327"/>
                  <a:pt x="4413" y="5319"/>
                  <a:pt x="4413" y="531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27" name="Line 6"/>
          <p:cNvSpPr/>
          <p:nvPr/>
        </p:nvSpPr>
        <p:spPr>
          <a:xfrm>
            <a:off x="5192280" y="4512960"/>
            <a:ext cx="136440" cy="20948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Line 7"/>
          <p:cNvSpPr/>
          <p:nvPr/>
        </p:nvSpPr>
        <p:spPr>
          <a:xfrm flipH="1">
            <a:off x="5021280" y="5787720"/>
            <a:ext cx="1440" cy="82296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Formula 8"/>
              <p:cNvSpPr txBox="1"/>
              <p:nvPr/>
            </p:nvSpPr>
            <p:spPr>
              <a:xfrm>
                <a:off x="731520" y="2379960"/>
                <a:ext cx="10465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 = 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29" name="Formula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2379960"/>
                <a:ext cx="1046520" cy="39168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Formula 9"/>
              <p:cNvSpPr txBox="1"/>
              <p:nvPr/>
            </p:nvSpPr>
            <p:spPr>
              <a:xfrm>
                <a:off x="3611880" y="6015960"/>
                <a:ext cx="129600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30" name="Formula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880" y="6015960"/>
                <a:ext cx="129600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1" name="CustomShape 10"/>
          <p:cNvSpPr/>
          <p:nvPr/>
        </p:nvSpPr>
        <p:spPr>
          <a:xfrm>
            <a:off x="5256720" y="2413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Do you really gain any speed from passing near a planet?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3108960" y="33832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Freeform 4"/>
          <p:cNvSpPr/>
          <p:nvPr/>
        </p:nvSpPr>
        <p:spPr>
          <a:xfrm>
            <a:off x="672480" y="222768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36" name="Freeform 5"/>
          <p:cNvSpPr/>
          <p:nvPr/>
        </p:nvSpPr>
        <p:spPr>
          <a:xfrm>
            <a:off x="3591000" y="2490120"/>
            <a:ext cx="1589040" cy="1915200"/>
          </a:xfrm>
          <a:custGeom>
            <a:avLst/>
            <a:gdLst/>
            <a:ahLst/>
            <a:cxnLst/>
            <a:rect l="0" t="0" r="r" b="b"/>
            <a:pathLst>
              <a:path w="4414" h="5320">
                <a:moveTo>
                  <a:pt x="0" y="0"/>
                </a:moveTo>
                <a:cubicBezTo>
                  <a:pt x="4241" y="1327"/>
                  <a:pt x="4413" y="5319"/>
                  <a:pt x="4413" y="531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37" name="Line 6"/>
          <p:cNvSpPr/>
          <p:nvPr/>
        </p:nvSpPr>
        <p:spPr>
          <a:xfrm>
            <a:off x="5192280" y="4512960"/>
            <a:ext cx="136440" cy="20948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Formula 7"/>
              <p:cNvSpPr txBox="1"/>
              <p:nvPr/>
            </p:nvSpPr>
            <p:spPr>
              <a:xfrm>
                <a:off x="731520" y="2379960"/>
                <a:ext cx="10465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ar-AE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38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2379960"/>
                <a:ext cx="1046520" cy="39168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Formula 8"/>
              <p:cNvSpPr txBox="1"/>
              <p:nvPr/>
            </p:nvSpPr>
            <p:spPr>
              <a:xfrm>
                <a:off x="3611880" y="6015960"/>
                <a:ext cx="129204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ar-AE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39" name="Formula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880" y="6015960"/>
                <a:ext cx="129204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0" name="CustomShape 9"/>
          <p:cNvSpPr/>
          <p:nvPr/>
        </p:nvSpPr>
        <p:spPr>
          <a:xfrm>
            <a:off x="5256720" y="2413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Do you really gain any speed from passing near a planet?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341" name="CustomShape 10"/>
          <p:cNvSpPr/>
          <p:nvPr/>
        </p:nvSpPr>
        <p:spPr>
          <a:xfrm>
            <a:off x="5580720" y="3916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Not really, because energy is conserved!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3108960" y="33832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Freeform 4"/>
          <p:cNvSpPr/>
          <p:nvPr/>
        </p:nvSpPr>
        <p:spPr>
          <a:xfrm>
            <a:off x="672480" y="222768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46" name="Freeform 5"/>
          <p:cNvSpPr/>
          <p:nvPr/>
        </p:nvSpPr>
        <p:spPr>
          <a:xfrm>
            <a:off x="3591000" y="2490120"/>
            <a:ext cx="1589040" cy="1915200"/>
          </a:xfrm>
          <a:custGeom>
            <a:avLst/>
            <a:gdLst/>
            <a:ahLst/>
            <a:cxnLst/>
            <a:rect l="0" t="0" r="r" b="b"/>
            <a:pathLst>
              <a:path w="4414" h="5320">
                <a:moveTo>
                  <a:pt x="0" y="0"/>
                </a:moveTo>
                <a:cubicBezTo>
                  <a:pt x="4241" y="1327"/>
                  <a:pt x="4413" y="5319"/>
                  <a:pt x="4413" y="531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47" name="Line 6"/>
          <p:cNvSpPr/>
          <p:nvPr/>
        </p:nvSpPr>
        <p:spPr>
          <a:xfrm>
            <a:off x="5192280" y="4512960"/>
            <a:ext cx="136440" cy="20948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Line 7"/>
          <p:cNvSpPr/>
          <p:nvPr/>
        </p:nvSpPr>
        <p:spPr>
          <a:xfrm>
            <a:off x="695520" y="259920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Line 8"/>
          <p:cNvSpPr/>
          <p:nvPr/>
        </p:nvSpPr>
        <p:spPr>
          <a:xfrm flipH="1">
            <a:off x="5021280" y="5787720"/>
            <a:ext cx="1440" cy="82296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Formula 9"/>
              <p:cNvSpPr txBox="1"/>
              <p:nvPr/>
            </p:nvSpPr>
            <p:spPr>
              <a:xfrm>
                <a:off x="731520" y="2847960"/>
                <a:ext cx="10465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≠ 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50" name="Formula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2847960"/>
                <a:ext cx="1046520" cy="39168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Formula 10"/>
              <p:cNvSpPr txBox="1"/>
              <p:nvPr/>
            </p:nvSpPr>
            <p:spPr>
              <a:xfrm>
                <a:off x="3611880" y="6015960"/>
                <a:ext cx="129600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51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880" y="6015960"/>
                <a:ext cx="129600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2" name="CustomShape 11"/>
          <p:cNvSpPr/>
          <p:nvPr/>
        </p:nvSpPr>
        <p:spPr>
          <a:xfrm>
            <a:off x="5616720" y="2413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What about now?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108960" y="33832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Freeform 4"/>
          <p:cNvSpPr/>
          <p:nvPr/>
        </p:nvSpPr>
        <p:spPr>
          <a:xfrm>
            <a:off x="672480" y="222768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57" name="Freeform 5"/>
          <p:cNvSpPr/>
          <p:nvPr/>
        </p:nvSpPr>
        <p:spPr>
          <a:xfrm>
            <a:off x="3591000" y="2490120"/>
            <a:ext cx="1589040" cy="1915200"/>
          </a:xfrm>
          <a:custGeom>
            <a:avLst/>
            <a:gdLst/>
            <a:ahLst/>
            <a:cxnLst/>
            <a:rect l="0" t="0" r="r" b="b"/>
            <a:pathLst>
              <a:path w="4414" h="5320">
                <a:moveTo>
                  <a:pt x="0" y="0"/>
                </a:moveTo>
                <a:cubicBezTo>
                  <a:pt x="4241" y="1327"/>
                  <a:pt x="4413" y="5319"/>
                  <a:pt x="4413" y="531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58" name="Line 6"/>
          <p:cNvSpPr/>
          <p:nvPr/>
        </p:nvSpPr>
        <p:spPr>
          <a:xfrm>
            <a:off x="5192280" y="4512960"/>
            <a:ext cx="136440" cy="20948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Line 7"/>
          <p:cNvSpPr/>
          <p:nvPr/>
        </p:nvSpPr>
        <p:spPr>
          <a:xfrm>
            <a:off x="695520" y="259920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Line 8"/>
          <p:cNvSpPr/>
          <p:nvPr/>
        </p:nvSpPr>
        <p:spPr>
          <a:xfrm flipH="1">
            <a:off x="5021280" y="5787720"/>
            <a:ext cx="1440" cy="82296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Formula 9"/>
              <p:cNvSpPr txBox="1"/>
              <p:nvPr/>
            </p:nvSpPr>
            <p:spPr>
              <a:xfrm>
                <a:off x="731520" y="2847960"/>
                <a:ext cx="10465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≠ 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61" name="Formula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2847960"/>
                <a:ext cx="1046520" cy="39168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Formula 10"/>
              <p:cNvSpPr txBox="1"/>
              <p:nvPr/>
            </p:nvSpPr>
            <p:spPr>
              <a:xfrm>
                <a:off x="3035880" y="6015960"/>
                <a:ext cx="182592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|"/>
                          <m:endChr m:val="|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62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880" y="6015960"/>
                <a:ext cx="182592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3" name="CustomShape 11"/>
          <p:cNvSpPr/>
          <p:nvPr/>
        </p:nvSpPr>
        <p:spPr>
          <a:xfrm>
            <a:off x="5616720" y="2413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What about now?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364" name="CustomShape 12"/>
          <p:cNvSpPr/>
          <p:nvPr/>
        </p:nvSpPr>
        <p:spPr>
          <a:xfrm>
            <a:off x="5436720" y="3691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You get back the same speed, except the direction has changed.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pc="-1" dirty="0">
                <a:solidFill>
                  <a:srgbClr val="FFFFFF"/>
                </a:solidFill>
                <a:latin typeface="Calibri"/>
                <a:ea typeface="DejaVu Sans"/>
              </a:rPr>
              <a:t>Classical Mechanics</a:t>
            </a:r>
            <a:endParaRPr lang="en-US" sz="4800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7036" y="2603765"/>
                <a:ext cx="8959736" cy="372773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Classical mechanics </a:t>
                </a:r>
                <a:r>
                  <a:rPr lang="mr-IN" dirty="0"/>
                  <a:t>–</a:t>
                </a:r>
                <a:r>
                  <a:rPr lang="en-US" dirty="0"/>
                  <a:t> fields and point particles in absolute space and time with “action at a distance”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Newton’s law of universal gravitation where G=6.67x10</a:t>
                </a:r>
                <a:r>
                  <a:rPr lang="en-US" baseline="30000" dirty="0"/>
                  <a:t>-11</a:t>
                </a:r>
                <a:r>
                  <a:rPr lang="en-US" dirty="0"/>
                  <a:t>Nm</a:t>
                </a:r>
                <a:r>
                  <a:rPr lang="en-US" baseline="30000" dirty="0"/>
                  <a:t>2</a:t>
                </a:r>
                <a:r>
                  <a:rPr lang="en-US" dirty="0"/>
                  <a:t>kg</a:t>
                </a:r>
                <a:r>
                  <a:rPr lang="en-US" baseline="30000" dirty="0"/>
                  <a:t>-2</a:t>
                </a:r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Dynamics: Newton’s laws of motion (inertia,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/>
                  <a:t>, action-reaction)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7036" y="2603765"/>
                <a:ext cx="8959736" cy="3727731"/>
              </a:xfrm>
              <a:blipFill>
                <a:blip r:embed="rId3"/>
                <a:stretch>
                  <a:fillRect l="-425" t="-678" b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97244" y="4337707"/>
                <a:ext cx="2187509" cy="524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𝐹</m:t>
                        </m:r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acc>
                    <m:func>
                      <m:funcPr>
                        <m:ctrlP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88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sz="1488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on</m:t>
                        </m:r>
                      </m:fName>
                      <m:e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e>
                    </m:func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𝐺</m:t>
                    </m:r>
                    <m:f>
                      <m:fPr>
                        <m:ctrlPr>
                          <a:rPr lang="en-US" sz="14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𝑀</m:t>
                        </m:r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𝑀</m:t>
                        </m:r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𝑟</m:t>
                        </m:r>
                        <m:r>
                          <a:rPr lang="en-US" sz="1488" i="1" baseline="30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88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|</m:t>
                        </m:r>
                      </m:den>
                    </m:f>
                  </m:oMath>
                </a14:m>
                <a:endParaRPr lang="en-US" sz="1488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244" y="4337707"/>
                <a:ext cx="2187509" cy="524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5754357" y="3920148"/>
            <a:ext cx="917210" cy="921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M</a:t>
            </a:r>
            <a:r>
              <a:rPr lang="en-US" sz="1488" baseline="-25000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649346" y="4003288"/>
            <a:ext cx="727735" cy="715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M</a:t>
            </a:r>
            <a:r>
              <a:rPr lang="en-US" sz="1488" baseline="-25000" dirty="0"/>
              <a:t>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88093" y="4391192"/>
            <a:ext cx="2839277" cy="26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flipH="1">
            <a:off x="7392458" y="4389526"/>
            <a:ext cx="80225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b="1" dirty="0"/>
              <a:t>r</a:t>
            </a:r>
            <a:r>
              <a:rPr lang="en-US" sz="1488" b="1" baseline="-25000" dirty="0"/>
              <a:t>1</a:t>
            </a:r>
            <a:r>
              <a:rPr lang="en-US" sz="1488" dirty="0"/>
              <a:t>-</a:t>
            </a:r>
            <a:r>
              <a:rPr lang="en-US" sz="1488" b="1" dirty="0"/>
              <a:t>r</a:t>
            </a:r>
            <a:r>
              <a:rPr lang="en-US" sz="1488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9762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3108960" y="338328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Freeform 4"/>
          <p:cNvSpPr/>
          <p:nvPr/>
        </p:nvSpPr>
        <p:spPr>
          <a:xfrm>
            <a:off x="672480" y="222768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69" name="Freeform 5"/>
          <p:cNvSpPr/>
          <p:nvPr/>
        </p:nvSpPr>
        <p:spPr>
          <a:xfrm>
            <a:off x="3591000" y="2490120"/>
            <a:ext cx="1589040" cy="1915200"/>
          </a:xfrm>
          <a:custGeom>
            <a:avLst/>
            <a:gdLst/>
            <a:ahLst/>
            <a:cxnLst/>
            <a:rect l="0" t="0" r="r" b="b"/>
            <a:pathLst>
              <a:path w="4414" h="5320">
                <a:moveTo>
                  <a:pt x="0" y="0"/>
                </a:moveTo>
                <a:cubicBezTo>
                  <a:pt x="4241" y="1327"/>
                  <a:pt x="4413" y="5319"/>
                  <a:pt x="4413" y="531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70" name="Line 6"/>
          <p:cNvSpPr/>
          <p:nvPr/>
        </p:nvSpPr>
        <p:spPr>
          <a:xfrm>
            <a:off x="5192280" y="4512960"/>
            <a:ext cx="136440" cy="20948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Line 7"/>
          <p:cNvSpPr/>
          <p:nvPr/>
        </p:nvSpPr>
        <p:spPr>
          <a:xfrm>
            <a:off x="695520" y="259920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Line 8"/>
          <p:cNvSpPr/>
          <p:nvPr/>
        </p:nvSpPr>
        <p:spPr>
          <a:xfrm flipH="1">
            <a:off x="5021280" y="5787720"/>
            <a:ext cx="1440" cy="82296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Formula 9"/>
              <p:cNvSpPr txBox="1"/>
              <p:nvPr/>
            </p:nvSpPr>
            <p:spPr>
              <a:xfrm>
                <a:off x="731520" y="2847960"/>
                <a:ext cx="10465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≠ 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73" name="Formula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2847960"/>
                <a:ext cx="1046520" cy="39168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CustomShape 10"/>
          <p:cNvSpPr/>
          <p:nvPr/>
        </p:nvSpPr>
        <p:spPr>
          <a:xfrm>
            <a:off x="5616720" y="2413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What about now?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375" name="CustomShape 11"/>
          <p:cNvSpPr/>
          <p:nvPr/>
        </p:nvSpPr>
        <p:spPr>
          <a:xfrm>
            <a:off x="5436720" y="3700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You get back the same speed, except the direction has changed.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376" name="CustomShape 12"/>
          <p:cNvSpPr/>
          <p:nvPr/>
        </p:nvSpPr>
        <p:spPr>
          <a:xfrm>
            <a:off x="5436720" y="5059440"/>
            <a:ext cx="475488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Now, what if it is the planet that is moving?</a:t>
            </a:r>
            <a:endParaRPr lang="en-US" sz="26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Formula 13"/>
              <p:cNvSpPr txBox="1"/>
              <p:nvPr/>
            </p:nvSpPr>
            <p:spPr>
              <a:xfrm>
                <a:off x="3035880" y="6016320"/>
                <a:ext cx="182592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|"/>
                          <m:endChr m:val="|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77" name="Formula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880" y="6016320"/>
                <a:ext cx="182592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80" name="CustomShape 3"/>
          <p:cNvSpPr/>
          <p:nvPr/>
        </p:nvSpPr>
        <p:spPr>
          <a:xfrm>
            <a:off x="3136320" y="337464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Freeform 4"/>
          <p:cNvSpPr/>
          <p:nvPr/>
        </p:nvSpPr>
        <p:spPr>
          <a:xfrm>
            <a:off x="699840" y="221904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82" name="Freeform 5"/>
          <p:cNvSpPr/>
          <p:nvPr/>
        </p:nvSpPr>
        <p:spPr>
          <a:xfrm>
            <a:off x="3618360" y="2481480"/>
            <a:ext cx="1589040" cy="1542240"/>
          </a:xfrm>
          <a:custGeom>
            <a:avLst/>
            <a:gdLst/>
            <a:ahLst/>
            <a:cxnLst/>
            <a:rect l="0" t="0" r="r" b="b"/>
            <a:pathLst>
              <a:path w="4414" h="4284">
                <a:moveTo>
                  <a:pt x="0" y="0"/>
                </a:moveTo>
                <a:cubicBezTo>
                  <a:pt x="4241" y="1069"/>
                  <a:pt x="4413" y="4283"/>
                  <a:pt x="4413" y="4283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Formula 6"/>
              <p:cNvSpPr txBox="1"/>
              <p:nvPr/>
            </p:nvSpPr>
            <p:spPr>
              <a:xfrm>
                <a:off x="1514880" y="4135320"/>
                <a:ext cx="171468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planet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 −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83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880" y="4135320"/>
                <a:ext cx="1714680" cy="443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Formula 7"/>
              <p:cNvSpPr txBox="1"/>
              <p:nvPr/>
            </p:nvSpPr>
            <p:spPr>
              <a:xfrm>
                <a:off x="543240" y="2335680"/>
                <a:ext cx="105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≈ 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84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40" y="2335680"/>
                <a:ext cx="1053000" cy="391680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5" name="Line 8"/>
          <p:cNvSpPr/>
          <p:nvPr/>
        </p:nvSpPr>
        <p:spPr>
          <a:xfrm flipH="1">
            <a:off x="2261880" y="392256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9"/>
          <p:cNvSpPr/>
          <p:nvPr/>
        </p:nvSpPr>
        <p:spPr>
          <a:xfrm>
            <a:off x="4898880" y="4048560"/>
            <a:ext cx="54864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6000" b="0" strike="noStrike" spc="-1">
                <a:solidFill>
                  <a:srgbClr val="FFFFFF"/>
                </a:solidFill>
                <a:latin typeface="Calibri"/>
                <a:ea typeface="DejaVu Sans"/>
              </a:rPr>
              <a:t>?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387" name="CustomShape 10"/>
          <p:cNvSpPr/>
          <p:nvPr/>
        </p:nvSpPr>
        <p:spPr>
          <a:xfrm>
            <a:off x="5627520" y="2286000"/>
            <a:ext cx="3882240" cy="18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The planet is moving to the left at speed </a:t>
            </a:r>
            <a:r>
              <a:rPr lang="en-US" sz="26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u</a:t>
            </a:r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.</a:t>
            </a:r>
            <a:endParaRPr lang="en-US" sz="2600" b="0" strike="noStrike" spc="-1">
              <a:latin typeface="Arial"/>
            </a:endParaRPr>
          </a:p>
          <a:p>
            <a:endParaRPr lang="en-US" sz="2600" b="0" strike="noStrike" spc="-1">
              <a:latin typeface="Arial"/>
            </a:endParaRPr>
          </a:p>
          <a:p>
            <a:endParaRPr lang="en-US" sz="2600" b="0" strike="noStrike" spc="-1">
              <a:latin typeface="Arial"/>
            </a:endParaRPr>
          </a:p>
          <a:p>
            <a:endParaRPr lang="en-US" sz="2600" b="0" strike="noStrike" spc="-1">
              <a:latin typeface="Arial"/>
            </a:endParaRPr>
          </a:p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We have learned about motion around stationary gravitating bodies. How can we apply that to this case?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3136320" y="337464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Freeform 4"/>
          <p:cNvSpPr/>
          <p:nvPr/>
        </p:nvSpPr>
        <p:spPr>
          <a:xfrm>
            <a:off x="699840" y="221904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92" name="Freeform 5"/>
          <p:cNvSpPr/>
          <p:nvPr/>
        </p:nvSpPr>
        <p:spPr>
          <a:xfrm>
            <a:off x="3618360" y="2481480"/>
            <a:ext cx="1589040" cy="1542240"/>
          </a:xfrm>
          <a:custGeom>
            <a:avLst/>
            <a:gdLst/>
            <a:ahLst/>
            <a:cxnLst/>
            <a:rect l="0" t="0" r="r" b="b"/>
            <a:pathLst>
              <a:path w="4414" h="4284">
                <a:moveTo>
                  <a:pt x="0" y="0"/>
                </a:moveTo>
                <a:cubicBezTo>
                  <a:pt x="4241" y="1069"/>
                  <a:pt x="4413" y="4283"/>
                  <a:pt x="4413" y="4283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393" name="Line 6"/>
          <p:cNvSpPr/>
          <p:nvPr/>
        </p:nvSpPr>
        <p:spPr>
          <a:xfrm>
            <a:off x="722880" y="259056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4" name="Formula 7"/>
              <p:cNvSpPr txBox="1"/>
              <p:nvPr/>
            </p:nvSpPr>
            <p:spPr>
              <a:xfrm>
                <a:off x="1694880" y="4063320"/>
                <a:ext cx="145800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planet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94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880" y="4063320"/>
                <a:ext cx="1458000" cy="443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5" name="Formula 8"/>
              <p:cNvSpPr txBox="1"/>
              <p:nvPr/>
            </p:nvSpPr>
            <p:spPr>
              <a:xfrm>
                <a:off x="822960" y="6139800"/>
                <a:ext cx="154872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95" name="Formula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6139800"/>
                <a:ext cx="154872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6" name="Freeform 9"/>
          <p:cNvSpPr/>
          <p:nvPr/>
        </p:nvSpPr>
        <p:spPr>
          <a:xfrm>
            <a:off x="3633840" y="4146120"/>
            <a:ext cx="1589040" cy="1357200"/>
          </a:xfrm>
          <a:custGeom>
            <a:avLst/>
            <a:gdLst/>
            <a:ahLst/>
            <a:cxnLst/>
            <a:rect l="0" t="0" r="r" b="b"/>
            <a:pathLst>
              <a:path w="4414" h="3770">
                <a:moveTo>
                  <a:pt x="0" y="3769"/>
                </a:moveTo>
                <a:cubicBezTo>
                  <a:pt x="4241" y="2829"/>
                  <a:pt x="4413" y="0"/>
                  <a:pt x="4413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p:sp>
        <p:nvSpPr>
          <p:cNvPr id="397" name="Freeform 10"/>
          <p:cNvSpPr/>
          <p:nvPr/>
        </p:nvSpPr>
        <p:spPr>
          <a:xfrm>
            <a:off x="727200" y="549972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729"/>
                </a:moveTo>
                <a:cubicBezTo>
                  <a:pt x="5501" y="729"/>
                  <a:pt x="7967" y="0"/>
                  <a:pt x="7967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Formula 11"/>
              <p:cNvSpPr txBox="1"/>
              <p:nvPr/>
            </p:nvSpPr>
            <p:spPr>
              <a:xfrm>
                <a:off x="759240" y="2839680"/>
                <a:ext cx="104184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98" name="Formula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40" y="2839680"/>
                <a:ext cx="1041840" cy="391680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" name="Line 12"/>
          <p:cNvSpPr/>
          <p:nvPr/>
        </p:nvSpPr>
        <p:spPr>
          <a:xfrm>
            <a:off x="785880" y="604656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3"/>
          <p:cNvSpPr/>
          <p:nvPr/>
        </p:nvSpPr>
        <p:spPr>
          <a:xfrm>
            <a:off x="5669280" y="2313000"/>
            <a:ext cx="4023360" cy="18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Go to the planet’s frame of motion, then everything we learned still applies!</a:t>
            </a:r>
            <a:endParaRPr lang="en-US" sz="2600" b="0" strike="noStrike" spc="-1">
              <a:latin typeface="Arial"/>
            </a:endParaRPr>
          </a:p>
          <a:p>
            <a:endParaRPr lang="en-US" sz="2600" b="0" strike="noStrike" spc="-1">
              <a:latin typeface="Arial"/>
            </a:endParaRPr>
          </a:p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When the approach is close enough, the spacecraft can do a 180 degree turn.</a:t>
            </a:r>
            <a:endParaRPr lang="en-US" sz="2600" b="0" strike="noStrike" spc="-1">
              <a:latin typeface="Arial"/>
            </a:endParaRPr>
          </a:p>
          <a:p>
            <a:endParaRPr lang="en-US" sz="2600" b="0" strike="noStrike" spc="-1">
              <a:latin typeface="Arial"/>
            </a:endParaRPr>
          </a:p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This is the maximally assisted case.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03" name="CustomShape 3"/>
          <p:cNvSpPr/>
          <p:nvPr/>
        </p:nvSpPr>
        <p:spPr>
          <a:xfrm>
            <a:off x="3136320" y="337464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Freeform 4"/>
          <p:cNvSpPr/>
          <p:nvPr/>
        </p:nvSpPr>
        <p:spPr>
          <a:xfrm>
            <a:off x="699840" y="221904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405" name="Freeform 5"/>
          <p:cNvSpPr/>
          <p:nvPr/>
        </p:nvSpPr>
        <p:spPr>
          <a:xfrm>
            <a:off x="3618360" y="2481480"/>
            <a:ext cx="1589040" cy="1542240"/>
          </a:xfrm>
          <a:custGeom>
            <a:avLst/>
            <a:gdLst/>
            <a:ahLst/>
            <a:cxnLst/>
            <a:rect l="0" t="0" r="r" b="b"/>
            <a:pathLst>
              <a:path w="4414" h="4284">
                <a:moveTo>
                  <a:pt x="0" y="0"/>
                </a:moveTo>
                <a:cubicBezTo>
                  <a:pt x="4241" y="1069"/>
                  <a:pt x="4413" y="4283"/>
                  <a:pt x="4413" y="4283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6" name="Formula 6"/>
              <p:cNvSpPr txBox="1"/>
              <p:nvPr/>
            </p:nvSpPr>
            <p:spPr>
              <a:xfrm>
                <a:off x="506880" y="4135320"/>
                <a:ext cx="268668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planet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0−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06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80" y="4135320"/>
                <a:ext cx="2686680" cy="443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7" name="Formula 7"/>
              <p:cNvSpPr txBox="1"/>
              <p:nvPr/>
            </p:nvSpPr>
            <p:spPr>
              <a:xfrm>
                <a:off x="822960" y="6139800"/>
                <a:ext cx="299196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07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6139800"/>
                <a:ext cx="299196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8" name="Freeform 8"/>
          <p:cNvSpPr/>
          <p:nvPr/>
        </p:nvSpPr>
        <p:spPr>
          <a:xfrm>
            <a:off x="3633840" y="4146120"/>
            <a:ext cx="1589040" cy="1357200"/>
          </a:xfrm>
          <a:custGeom>
            <a:avLst/>
            <a:gdLst/>
            <a:ahLst/>
            <a:cxnLst/>
            <a:rect l="0" t="0" r="r" b="b"/>
            <a:pathLst>
              <a:path w="4414" h="3770">
                <a:moveTo>
                  <a:pt x="0" y="3769"/>
                </a:moveTo>
                <a:cubicBezTo>
                  <a:pt x="4241" y="2829"/>
                  <a:pt x="4413" y="0"/>
                  <a:pt x="4413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p:sp>
        <p:nvSpPr>
          <p:cNvPr id="409" name="Freeform 9"/>
          <p:cNvSpPr/>
          <p:nvPr/>
        </p:nvSpPr>
        <p:spPr>
          <a:xfrm>
            <a:off x="727200" y="549972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729"/>
                </a:moveTo>
                <a:cubicBezTo>
                  <a:pt x="5501" y="729"/>
                  <a:pt x="7967" y="0"/>
                  <a:pt x="7967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" name="Formula 10"/>
              <p:cNvSpPr txBox="1"/>
              <p:nvPr/>
            </p:nvSpPr>
            <p:spPr>
              <a:xfrm>
                <a:off x="759240" y="2443680"/>
                <a:ext cx="20062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10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40" y="2443680"/>
                <a:ext cx="2006280" cy="391680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" name="Line 11"/>
          <p:cNvSpPr/>
          <p:nvPr/>
        </p:nvSpPr>
        <p:spPr>
          <a:xfrm>
            <a:off x="785880" y="6046560"/>
            <a:ext cx="1656000" cy="0"/>
          </a:xfrm>
          <a:prstGeom prst="line">
            <a:avLst/>
          </a:prstGeom>
          <a:ln w="36000">
            <a:solidFill>
              <a:srgbClr val="0000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12"/>
          <p:cNvSpPr/>
          <p:nvPr/>
        </p:nvSpPr>
        <p:spPr>
          <a:xfrm>
            <a:off x="5669280" y="2673000"/>
            <a:ext cx="4114800" cy="18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Now we go back to the inertial frame.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413" name="Line 13"/>
          <p:cNvSpPr/>
          <p:nvPr/>
        </p:nvSpPr>
        <p:spPr>
          <a:xfrm flipH="1">
            <a:off x="2270880" y="392256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Line 14"/>
          <p:cNvSpPr/>
          <p:nvPr/>
        </p:nvSpPr>
        <p:spPr>
          <a:xfrm flipH="1">
            <a:off x="3783777" y="5785254"/>
            <a:ext cx="1753920" cy="454320"/>
          </a:xfrm>
          <a:prstGeom prst="line">
            <a:avLst/>
          </a:prstGeom>
          <a:ln>
            <a:solidFill>
              <a:srgbClr val="FFF2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5" name="CustomShape 15"/>
              <p:cNvSpPr/>
              <p:nvPr/>
            </p:nvSpPr>
            <p:spPr>
              <a:xfrm>
                <a:off x="5537697" y="4235806"/>
                <a:ext cx="4386890" cy="1834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r>
                  <a:rPr lang="en-US" sz="2600" b="0" strike="noStrike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The final speed is not zero anymore! Our spacecraft has gained a speed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600" b="0" strike="noStrike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 2 times the planet’s speed, in the direction of the planet’s motion. (Energy is still conserved as a tiny amount of speed is deducted from the planet.)</a:t>
                </a:r>
                <a:endParaRPr lang="en-US" sz="2600" b="0" strike="noStrike" spc="-1" dirty="0">
                  <a:latin typeface="Arial"/>
                </a:endParaRPr>
              </a:p>
            </p:txBody>
          </p:sp>
        </mc:Choice>
        <mc:Fallback>
          <p:sp>
            <p:nvSpPr>
              <p:cNvPr id="415" name="CustomShap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697" y="4235806"/>
                <a:ext cx="4386890" cy="1834920"/>
              </a:xfrm>
              <a:prstGeom prst="rect">
                <a:avLst/>
              </a:prstGeom>
              <a:blipFill>
                <a:blip r:embed="rId5"/>
                <a:stretch>
                  <a:fillRect l="-2312" t="-2759" r="-2890" b="-86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3136320" y="337464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Freeform 4"/>
          <p:cNvSpPr/>
          <p:nvPr/>
        </p:nvSpPr>
        <p:spPr>
          <a:xfrm>
            <a:off x="699840" y="221904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420" name="Freeform 5"/>
          <p:cNvSpPr/>
          <p:nvPr/>
        </p:nvSpPr>
        <p:spPr>
          <a:xfrm>
            <a:off x="3618360" y="2481480"/>
            <a:ext cx="1589040" cy="1542240"/>
          </a:xfrm>
          <a:custGeom>
            <a:avLst/>
            <a:gdLst/>
            <a:ahLst/>
            <a:cxnLst/>
            <a:rect l="0" t="0" r="r" b="b"/>
            <a:pathLst>
              <a:path w="4414" h="4284">
                <a:moveTo>
                  <a:pt x="0" y="0"/>
                </a:moveTo>
                <a:cubicBezTo>
                  <a:pt x="4241" y="1069"/>
                  <a:pt x="4413" y="4283"/>
                  <a:pt x="4413" y="4283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Formula 6"/>
              <p:cNvSpPr txBox="1"/>
              <p:nvPr/>
            </p:nvSpPr>
            <p:spPr>
              <a:xfrm>
                <a:off x="506880" y="4135320"/>
                <a:ext cx="268668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planet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0−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21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80" y="4135320"/>
                <a:ext cx="2686680" cy="443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2" name="Formula 7"/>
              <p:cNvSpPr txBox="1"/>
              <p:nvPr/>
            </p:nvSpPr>
            <p:spPr>
              <a:xfrm>
                <a:off x="822960" y="6139800"/>
                <a:ext cx="299196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22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6139800"/>
                <a:ext cx="299196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3" name="Freeform 8"/>
          <p:cNvSpPr/>
          <p:nvPr/>
        </p:nvSpPr>
        <p:spPr>
          <a:xfrm>
            <a:off x="3633840" y="4146120"/>
            <a:ext cx="1589040" cy="1357200"/>
          </a:xfrm>
          <a:custGeom>
            <a:avLst/>
            <a:gdLst/>
            <a:ahLst/>
            <a:cxnLst/>
            <a:rect l="0" t="0" r="r" b="b"/>
            <a:pathLst>
              <a:path w="4414" h="3770">
                <a:moveTo>
                  <a:pt x="0" y="3769"/>
                </a:moveTo>
                <a:cubicBezTo>
                  <a:pt x="4241" y="2829"/>
                  <a:pt x="4413" y="0"/>
                  <a:pt x="4413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p:sp>
        <p:nvSpPr>
          <p:cNvPr id="424" name="Freeform 9"/>
          <p:cNvSpPr/>
          <p:nvPr/>
        </p:nvSpPr>
        <p:spPr>
          <a:xfrm>
            <a:off x="727200" y="549972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729"/>
                </a:moveTo>
                <a:cubicBezTo>
                  <a:pt x="5501" y="729"/>
                  <a:pt x="7967" y="0"/>
                  <a:pt x="7967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Formula 10"/>
              <p:cNvSpPr txBox="1"/>
              <p:nvPr/>
            </p:nvSpPr>
            <p:spPr>
              <a:xfrm>
                <a:off x="759240" y="2443680"/>
                <a:ext cx="20062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25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40" y="2443680"/>
                <a:ext cx="2006280" cy="391680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6" name="Line 11"/>
          <p:cNvSpPr/>
          <p:nvPr/>
        </p:nvSpPr>
        <p:spPr>
          <a:xfrm>
            <a:off x="785880" y="6046560"/>
            <a:ext cx="1656000" cy="0"/>
          </a:xfrm>
          <a:prstGeom prst="line">
            <a:avLst/>
          </a:prstGeom>
          <a:ln w="36000">
            <a:solidFill>
              <a:srgbClr val="0000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12"/>
          <p:cNvSpPr/>
          <p:nvPr/>
        </p:nvSpPr>
        <p:spPr>
          <a:xfrm>
            <a:off x="5669280" y="3249000"/>
            <a:ext cx="4114800" cy="18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Use impulse approximation to estimate the approach distance </a:t>
            </a:r>
            <a:r>
              <a:rPr lang="en-US" sz="26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b</a:t>
            </a:r>
            <a:r>
              <a:rPr lang="en-US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in this maximally assisted case.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428" name="Line 13"/>
          <p:cNvSpPr/>
          <p:nvPr/>
        </p:nvSpPr>
        <p:spPr>
          <a:xfrm flipH="1">
            <a:off x="2270880" y="392256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14"/>
          <p:cNvSpPr/>
          <p:nvPr/>
        </p:nvSpPr>
        <p:spPr>
          <a:xfrm>
            <a:off x="5943600" y="4748760"/>
            <a:ext cx="4114800" cy="18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Line 15"/>
          <p:cNvSpPr/>
          <p:nvPr/>
        </p:nvSpPr>
        <p:spPr>
          <a:xfrm>
            <a:off x="3749040" y="2286000"/>
            <a:ext cx="0" cy="16459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1" name="Formula 16"/>
              <p:cNvSpPr txBox="1"/>
              <p:nvPr/>
            </p:nvSpPr>
            <p:spPr>
              <a:xfrm>
                <a:off x="3891600" y="283968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Gravity Assist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34" name="CustomShape 3"/>
          <p:cNvSpPr/>
          <p:nvPr/>
        </p:nvSpPr>
        <p:spPr>
          <a:xfrm>
            <a:off x="3136320" y="337464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Freeform 4"/>
          <p:cNvSpPr/>
          <p:nvPr/>
        </p:nvSpPr>
        <p:spPr>
          <a:xfrm>
            <a:off x="699840" y="221904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436" name="Freeform 5"/>
          <p:cNvSpPr/>
          <p:nvPr/>
        </p:nvSpPr>
        <p:spPr>
          <a:xfrm>
            <a:off x="3618360" y="2481480"/>
            <a:ext cx="1589040" cy="1542240"/>
          </a:xfrm>
          <a:custGeom>
            <a:avLst/>
            <a:gdLst/>
            <a:ahLst/>
            <a:cxnLst/>
            <a:rect l="0" t="0" r="r" b="b"/>
            <a:pathLst>
              <a:path w="4414" h="4284">
                <a:moveTo>
                  <a:pt x="0" y="0"/>
                </a:moveTo>
                <a:cubicBezTo>
                  <a:pt x="4241" y="1069"/>
                  <a:pt x="4413" y="4283"/>
                  <a:pt x="4413" y="4283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Formula 6"/>
              <p:cNvSpPr txBox="1"/>
              <p:nvPr/>
            </p:nvSpPr>
            <p:spPr>
              <a:xfrm>
                <a:off x="506880" y="4135320"/>
                <a:ext cx="268668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planet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0−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37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80" y="4135320"/>
                <a:ext cx="2686680" cy="4438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8" name="Formula 7"/>
              <p:cNvSpPr txBox="1"/>
              <p:nvPr/>
            </p:nvSpPr>
            <p:spPr>
              <a:xfrm>
                <a:off x="822960" y="6139800"/>
                <a:ext cx="299196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38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6139800"/>
                <a:ext cx="299196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9" name="Freeform 8"/>
          <p:cNvSpPr/>
          <p:nvPr/>
        </p:nvSpPr>
        <p:spPr>
          <a:xfrm>
            <a:off x="3633840" y="4146120"/>
            <a:ext cx="1589040" cy="1357200"/>
          </a:xfrm>
          <a:custGeom>
            <a:avLst/>
            <a:gdLst/>
            <a:ahLst/>
            <a:cxnLst/>
            <a:rect l="0" t="0" r="r" b="b"/>
            <a:pathLst>
              <a:path w="4414" h="3770">
                <a:moveTo>
                  <a:pt x="0" y="3769"/>
                </a:moveTo>
                <a:cubicBezTo>
                  <a:pt x="4241" y="2829"/>
                  <a:pt x="4413" y="0"/>
                  <a:pt x="4413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p:sp>
        <p:nvSpPr>
          <p:cNvPr id="440" name="Freeform 9"/>
          <p:cNvSpPr/>
          <p:nvPr/>
        </p:nvSpPr>
        <p:spPr>
          <a:xfrm>
            <a:off x="727200" y="549972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729"/>
                </a:moveTo>
                <a:cubicBezTo>
                  <a:pt x="5501" y="729"/>
                  <a:pt x="7967" y="0"/>
                  <a:pt x="7967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1" name="Formula 10"/>
              <p:cNvSpPr txBox="1"/>
              <p:nvPr/>
            </p:nvSpPr>
            <p:spPr>
              <a:xfrm>
                <a:off x="759240" y="2443680"/>
                <a:ext cx="20062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41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40" y="2443680"/>
                <a:ext cx="2006280" cy="391680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2" name="Line 11"/>
          <p:cNvSpPr/>
          <p:nvPr/>
        </p:nvSpPr>
        <p:spPr>
          <a:xfrm>
            <a:off x="785880" y="6046560"/>
            <a:ext cx="1656000" cy="0"/>
          </a:xfrm>
          <a:prstGeom prst="line">
            <a:avLst/>
          </a:prstGeom>
          <a:ln w="36000">
            <a:solidFill>
              <a:srgbClr val="0000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Line 12"/>
          <p:cNvSpPr/>
          <p:nvPr/>
        </p:nvSpPr>
        <p:spPr>
          <a:xfrm flipH="1">
            <a:off x="2270880" y="392256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13"/>
          <p:cNvSpPr/>
          <p:nvPr/>
        </p:nvSpPr>
        <p:spPr>
          <a:xfrm>
            <a:off x="5943600" y="4748760"/>
            <a:ext cx="4114800" cy="18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Line 14"/>
          <p:cNvSpPr/>
          <p:nvPr/>
        </p:nvSpPr>
        <p:spPr>
          <a:xfrm>
            <a:off x="3749040" y="2286000"/>
            <a:ext cx="0" cy="16459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6" name="Formula 15"/>
              <p:cNvSpPr txBox="1"/>
              <p:nvPr/>
            </p:nvSpPr>
            <p:spPr>
              <a:xfrm>
                <a:off x="3891600" y="283968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7" name="Formula 16"/>
              <p:cNvSpPr txBox="1"/>
              <p:nvPr/>
            </p:nvSpPr>
            <p:spPr>
              <a:xfrm>
                <a:off x="5577840" y="1828800"/>
                <a:ext cx="2115000" cy="39168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2</m:t>
                      </m:r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7" name="Formula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840" y="1828800"/>
                <a:ext cx="2115000" cy="391680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8" name="Formula 17"/>
              <p:cNvSpPr txBox="1"/>
              <p:nvPr/>
            </p:nvSpPr>
            <p:spPr>
              <a:xfrm>
                <a:off x="5577840" y="2416320"/>
                <a:ext cx="1497960" cy="93924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≈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48" name="Formula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840" y="2416320"/>
                <a:ext cx="1497960" cy="9392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9" name="Formula 18"/>
              <p:cNvSpPr txBox="1"/>
              <p:nvPr/>
            </p:nvSpPr>
            <p:spPr>
              <a:xfrm>
                <a:off x="5614200" y="3557160"/>
                <a:ext cx="3616200" cy="102564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≈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𝑒𝑠𝑐</m:t>
                              </m:r>
                            </m:sub>
                          </m:sSub>
                          <m:d>
                            <m:d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49" name="Formula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200" y="3557160"/>
                <a:ext cx="3616200" cy="10256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Formula 19"/>
              <p:cNvSpPr txBox="1"/>
              <p:nvPr/>
            </p:nvSpPr>
            <p:spPr>
              <a:xfrm>
                <a:off x="5578200" y="4996800"/>
                <a:ext cx="4020120" cy="10177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≈ </m:t>
                      </m:r>
                      <m:rad>
                        <m:radPr>
                          <m:degHide m:val="on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rad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50" name="Formula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200" y="4996800"/>
                <a:ext cx="4020120" cy="10177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8650FC98-A03B-5742-8911-9EE91A4EA1A5}"/>
              </a:ext>
            </a:extLst>
          </p:cNvPr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Deep Impact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9CAF-269D-834A-914B-F80509379E1E}"/>
              </a:ext>
            </a:extLst>
          </p:cNvPr>
          <p:cNvSpPr txBox="1">
            <a:spLocks/>
          </p:cNvSpPr>
          <p:nvPr/>
        </p:nvSpPr>
        <p:spPr>
          <a:xfrm>
            <a:off x="685800" y="1857313"/>
            <a:ext cx="8794102" cy="5702362"/>
          </a:xfrm>
          <a:prstGeom prst="rect">
            <a:avLst/>
          </a:prstGeom>
        </p:spPr>
        <p:txBody>
          <a:bodyPr>
            <a:normAutofit/>
          </a:bodyPr>
          <a:lstStyle>
            <a:lvl1pPr marL="377979" indent="-377979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5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18954" indent="-314982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84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259929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64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763900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267872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771844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3275815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779787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4283758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Movie: Deep Impact (1998)</a:t>
            </a:r>
          </a:p>
          <a:p>
            <a:pPr lvl="1"/>
            <a:r>
              <a:rPr lang="en-US" dirty="0">
                <a:hlinkClick r:id="rId2"/>
              </a:rPr>
              <a:t>https://www.imdb.com/title/tt0120647/</a:t>
            </a:r>
            <a:endParaRPr lang="en-US" dirty="0"/>
          </a:p>
          <a:p>
            <a:pPr lvl="1"/>
            <a:r>
              <a:rPr lang="en-US" dirty="0"/>
              <a:t>Unless a comet can be destroyed before colliding with Earth, only those allowed into shelters will survive. Which people will survive?  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9BFFA-F7DC-4C4F-876A-04BAC169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450" y="3678384"/>
            <a:ext cx="2508651" cy="36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4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939600" y="1050120"/>
            <a:ext cx="878940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4800" b="1" i="1" strike="noStrike" cap="all" spc="-1">
                <a:solidFill>
                  <a:srgbClr val="FFFFFF"/>
                </a:solidFill>
                <a:latin typeface="Calibri"/>
                <a:ea typeface="DejaVu Sans"/>
              </a:rPr>
              <a:t>Order of magnitude physics</a:t>
            </a:r>
            <a:endParaRPr lang="en-US" sz="4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400" b="1" i="1" strike="noStrike" spc="-1">
                <a:solidFill>
                  <a:srgbClr val="FFFFFF"/>
                </a:solidFill>
                <a:latin typeface="Calibri"/>
                <a:ea typeface="DejaVu Sans"/>
              </a:rPr>
              <a:t>Celestial Mechanics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939600" y="3529440"/>
            <a:ext cx="8789400" cy="165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Richard Anantua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Jing Luan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000" b="0" strike="noStrike" spc="-1">
                <a:solidFill>
                  <a:srgbClr val="82FFFF"/>
                </a:solidFill>
                <a:latin typeface="Calibri"/>
                <a:ea typeface="DejaVu Sans"/>
              </a:rPr>
              <a:t>Jeffrey Fung</a:t>
            </a:r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1102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8650FC98-A03B-5742-8911-9EE91A4EA1A5}"/>
              </a:ext>
            </a:extLst>
          </p:cNvPr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Final Exam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9CAF-269D-834A-914B-F80509379E1E}"/>
              </a:ext>
            </a:extLst>
          </p:cNvPr>
          <p:cNvSpPr txBox="1">
            <a:spLocks/>
          </p:cNvSpPr>
          <p:nvPr/>
        </p:nvSpPr>
        <p:spPr>
          <a:xfrm>
            <a:off x="685800" y="1857313"/>
            <a:ext cx="8794102" cy="5702362"/>
          </a:xfrm>
          <a:prstGeom prst="rect">
            <a:avLst/>
          </a:prstGeom>
        </p:spPr>
        <p:txBody>
          <a:bodyPr>
            <a:normAutofit/>
          </a:bodyPr>
          <a:lstStyle>
            <a:lvl1pPr marL="377979" indent="-377979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5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18954" indent="-314982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84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259929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64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763900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267872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771844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3275815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779787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4283758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Closed book, no notes, Campbell 121 W Aug 8 1:30p-4p</a:t>
            </a:r>
          </a:p>
          <a:p>
            <a:r>
              <a:rPr lang="en-US" dirty="0"/>
              <a:t>Review session Mon Aug 6 in class</a:t>
            </a:r>
          </a:p>
          <a:p>
            <a:r>
              <a:rPr lang="en-US" dirty="0"/>
              <a:t>30% of final grade</a:t>
            </a:r>
          </a:p>
          <a:p>
            <a:r>
              <a:rPr lang="en-US" dirty="0"/>
              <a:t>Topics: Weeks 1-5</a:t>
            </a:r>
          </a:p>
          <a:p>
            <a:pPr lvl="1"/>
            <a:r>
              <a:rPr lang="en-US" dirty="0"/>
              <a:t>Basics: Units, Dimensional Analysis, Buckingham Pi Theorem</a:t>
            </a:r>
          </a:p>
          <a:p>
            <a:pPr lvl="1"/>
            <a:r>
              <a:rPr lang="en-US" dirty="0"/>
              <a:t>Fundamental Interactions, Nuclear and Atomic Physics</a:t>
            </a:r>
          </a:p>
          <a:p>
            <a:pPr lvl="1"/>
            <a:r>
              <a:rPr lang="en-US" dirty="0"/>
              <a:t>Material Physics</a:t>
            </a:r>
          </a:p>
          <a:p>
            <a:pPr lvl="1"/>
            <a:r>
              <a:rPr lang="en-US" dirty="0"/>
              <a:t>Wave Physics</a:t>
            </a:r>
          </a:p>
          <a:p>
            <a:pPr lvl="1"/>
            <a:r>
              <a:rPr lang="en-US" dirty="0"/>
              <a:t>Celestial Mechanics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36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2"/>
          <p:cNvSpPr/>
          <p:nvPr/>
        </p:nvSpPr>
        <p:spPr>
          <a:xfrm>
            <a:off x="1005120" y="740520"/>
            <a:ext cx="6127200" cy="7103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Review: Gravity Assist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434" name="CustomShape 3"/>
          <p:cNvSpPr/>
          <p:nvPr/>
        </p:nvSpPr>
        <p:spPr>
          <a:xfrm>
            <a:off x="3136320" y="370917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Freeform 4"/>
          <p:cNvSpPr/>
          <p:nvPr/>
        </p:nvSpPr>
        <p:spPr>
          <a:xfrm>
            <a:off x="699840" y="255357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0"/>
                </a:moveTo>
                <a:cubicBezTo>
                  <a:pt x="5501" y="0"/>
                  <a:pt x="7967" y="729"/>
                  <a:pt x="7967" y="729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p:sp>
        <p:nvSpPr>
          <p:cNvPr id="436" name="Freeform 5"/>
          <p:cNvSpPr/>
          <p:nvPr/>
        </p:nvSpPr>
        <p:spPr>
          <a:xfrm>
            <a:off x="3618360" y="2816010"/>
            <a:ext cx="1589040" cy="1542240"/>
          </a:xfrm>
          <a:custGeom>
            <a:avLst/>
            <a:gdLst/>
            <a:ahLst/>
            <a:cxnLst/>
            <a:rect l="0" t="0" r="r" b="b"/>
            <a:pathLst>
              <a:path w="4414" h="4284">
                <a:moveTo>
                  <a:pt x="0" y="0"/>
                </a:moveTo>
                <a:cubicBezTo>
                  <a:pt x="4241" y="1069"/>
                  <a:pt x="4413" y="4283"/>
                  <a:pt x="4413" y="4283"/>
                </a:cubicBezTo>
              </a:path>
            </a:pathLst>
          </a:custGeom>
          <a:ln w="36000">
            <a:solidFill>
              <a:srgbClr val="ED1C24"/>
            </a:solidFill>
            <a:round/>
            <a:tailEnd type="triangle" w="med" len="me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7" name="Formula 6"/>
              <p:cNvSpPr txBox="1"/>
              <p:nvPr/>
            </p:nvSpPr>
            <p:spPr>
              <a:xfrm>
                <a:off x="194648" y="4224528"/>
                <a:ext cx="268668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planet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 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437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48" y="4224528"/>
                <a:ext cx="2686680" cy="443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8" name="Formula 7"/>
              <p:cNvSpPr txBox="1"/>
              <p:nvPr/>
            </p:nvSpPr>
            <p:spPr>
              <a:xfrm>
                <a:off x="822960" y="6474330"/>
                <a:ext cx="299196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u</m:t>
                      </m: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438" name="Formula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6474330"/>
                <a:ext cx="2991960" cy="443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9" name="Freeform 8"/>
          <p:cNvSpPr/>
          <p:nvPr/>
        </p:nvSpPr>
        <p:spPr>
          <a:xfrm>
            <a:off x="3633840" y="4480650"/>
            <a:ext cx="1589040" cy="1357200"/>
          </a:xfrm>
          <a:custGeom>
            <a:avLst/>
            <a:gdLst/>
            <a:ahLst/>
            <a:cxnLst/>
            <a:rect l="0" t="0" r="r" b="b"/>
            <a:pathLst>
              <a:path w="4414" h="3770">
                <a:moveTo>
                  <a:pt x="0" y="3769"/>
                </a:moveTo>
                <a:cubicBezTo>
                  <a:pt x="4241" y="2829"/>
                  <a:pt x="4413" y="0"/>
                  <a:pt x="4413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p:sp>
        <p:nvSpPr>
          <p:cNvPr id="440" name="Freeform 9"/>
          <p:cNvSpPr/>
          <p:nvPr/>
        </p:nvSpPr>
        <p:spPr>
          <a:xfrm>
            <a:off x="727200" y="5834250"/>
            <a:ext cx="2868480" cy="262800"/>
          </a:xfrm>
          <a:custGeom>
            <a:avLst/>
            <a:gdLst/>
            <a:ahLst/>
            <a:cxnLst/>
            <a:rect l="0" t="0" r="r" b="b"/>
            <a:pathLst>
              <a:path w="7968" h="730">
                <a:moveTo>
                  <a:pt x="0" y="729"/>
                </a:moveTo>
                <a:cubicBezTo>
                  <a:pt x="5501" y="729"/>
                  <a:pt x="7967" y="0"/>
                  <a:pt x="7967" y="0"/>
                </a:cubicBezTo>
              </a:path>
            </a:pathLst>
          </a:custGeom>
          <a:ln w="36000">
            <a:solidFill>
              <a:srgbClr val="ED1C24"/>
            </a:solidFill>
            <a:round/>
            <a:headEnd type="triangle" w="med" len="med"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1" name="Formula 10"/>
              <p:cNvSpPr txBox="1"/>
              <p:nvPr/>
            </p:nvSpPr>
            <p:spPr>
              <a:xfrm>
                <a:off x="759240" y="2778210"/>
                <a:ext cx="20062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441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40" y="2778210"/>
                <a:ext cx="2006280" cy="3916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2" name="Line 11"/>
          <p:cNvSpPr/>
          <p:nvPr/>
        </p:nvSpPr>
        <p:spPr>
          <a:xfrm>
            <a:off x="785880" y="6381090"/>
            <a:ext cx="1656000" cy="0"/>
          </a:xfrm>
          <a:prstGeom prst="line">
            <a:avLst/>
          </a:prstGeom>
          <a:ln w="36000">
            <a:solidFill>
              <a:srgbClr val="0000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Line 12"/>
          <p:cNvSpPr/>
          <p:nvPr/>
        </p:nvSpPr>
        <p:spPr>
          <a:xfrm flipH="1">
            <a:off x="2270880" y="425709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13"/>
          <p:cNvSpPr/>
          <p:nvPr/>
        </p:nvSpPr>
        <p:spPr>
          <a:xfrm>
            <a:off x="5943600" y="4748760"/>
            <a:ext cx="4114800" cy="18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7" name="Formula 16"/>
              <p:cNvSpPr txBox="1"/>
              <p:nvPr/>
            </p:nvSpPr>
            <p:spPr>
              <a:xfrm>
                <a:off x="1228866" y="6980658"/>
                <a:ext cx="2115000" cy="39168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2</m:t>
                      </m:r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47" name="Formula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866" y="6980658"/>
                <a:ext cx="2115000" cy="391680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8" name="Formula 17"/>
              <p:cNvSpPr txBox="1"/>
              <p:nvPr/>
            </p:nvSpPr>
            <p:spPr>
              <a:xfrm>
                <a:off x="6871380" y="3464532"/>
                <a:ext cx="1497960" cy="57153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≈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448" name="Formula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380" y="3464532"/>
                <a:ext cx="1497960" cy="571530"/>
              </a:xfrm>
              <a:prstGeom prst="rect">
                <a:avLst/>
              </a:prstGeom>
              <a:blipFill>
                <a:blip r:embed="rId7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9" name="Formula 18"/>
              <p:cNvSpPr txBox="1"/>
              <p:nvPr/>
            </p:nvSpPr>
            <p:spPr>
              <a:xfrm>
                <a:off x="5096977" y="5262726"/>
                <a:ext cx="4858177" cy="740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esc</m:t>
                          </m:r>
                        </m:sub>
                      </m:sSub>
                      <m:d>
                        <m:d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ar-AE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rad>
                      <m:r>
                        <a:rPr lang="en-US" sz="1200" spc="-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  <m:r>
                        <a:rPr lang="ar-AE" sz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1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ar-AE" sz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ar-AE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ar-AE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esc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den>
                      </m:f>
                      <m:r>
                        <a:rPr lang="ar-AE" sz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ar-AE" sz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ar-AE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ar-AE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ar-AE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ar-AE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ar-AE" sz="1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ar-AE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ar-AE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ar-AE" sz="1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ar-AE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ar-AE" sz="1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sz="1200" dirty="0"/>
              </a:p>
            </p:txBody>
          </p:sp>
        </mc:Choice>
        <mc:Fallback>
          <p:sp>
            <p:nvSpPr>
              <p:cNvPr id="449" name="Formula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977" y="5262726"/>
                <a:ext cx="4858177" cy="74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0" name="Formula 19"/>
              <p:cNvSpPr txBox="1"/>
              <p:nvPr/>
            </p:nvSpPr>
            <p:spPr>
              <a:xfrm>
                <a:off x="5355177" y="6570173"/>
                <a:ext cx="4150800" cy="8716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 </m:t>
                      </m:r>
                      <m:rad>
                        <m:radPr>
                          <m:degHide m:val="on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rad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450" name="Formula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77" y="6570173"/>
                <a:ext cx="4150800" cy="871697"/>
              </a:xfrm>
              <a:prstGeom prst="rect">
                <a:avLst/>
              </a:prstGeom>
              <a:blipFill>
                <a:blip r:embed="rId9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stomShape 12">
            <a:extLst>
              <a:ext uri="{FF2B5EF4-FFF2-40B4-BE49-F238E27FC236}">
                <a16:creationId xmlns:a16="http://schemas.microsoft.com/office/drawing/2014/main" id="{D3267BD7-C00E-1E47-A8F2-F7003138AD9A}"/>
              </a:ext>
            </a:extLst>
          </p:cNvPr>
          <p:cNvSpPr/>
          <p:nvPr/>
        </p:nvSpPr>
        <p:spPr>
          <a:xfrm>
            <a:off x="584323" y="1665527"/>
            <a:ext cx="8693490" cy="18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 satellite is boosted the opposite direction in this maximally assisted case.</a:t>
            </a:r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stomShape 12">
                <a:extLst>
                  <a:ext uri="{FF2B5EF4-FFF2-40B4-BE49-F238E27FC236}">
                    <a16:creationId xmlns:a16="http://schemas.microsoft.com/office/drawing/2014/main" id="{7690F139-094A-804A-A85E-D89358A8BC5E}"/>
                  </a:ext>
                </a:extLst>
              </p:cNvPr>
              <p:cNvSpPr/>
              <p:nvPr/>
            </p:nvSpPr>
            <p:spPr>
              <a:xfrm>
                <a:off x="5257440" y="2470735"/>
                <a:ext cx="4800960" cy="12182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r>
                  <a:rPr lang="en-US" sz="2200" b="0" strike="noStrike" spc="-1" dirty="0">
                    <a:solidFill>
                      <a:schemeClr val="tx1"/>
                    </a:solidFill>
                    <a:latin typeface="Calibri"/>
                    <a:ea typeface="DejaVu Sans"/>
                  </a:rPr>
                  <a:t>Estimate the average acceleration using the values at r=</a:t>
                </a:r>
                <a14:m>
                  <m:oMath xmlns:m="http://schemas.openxmlformats.org/officeDocument/2006/math">
                    <m:r>
                      <a:rPr lang="ar-AE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200" b="0" strike="noStrike" spc="-1" dirty="0">
                    <a:solidFill>
                      <a:schemeClr val="tx1"/>
                    </a:solidFill>
                    <a:latin typeface="Calibri"/>
                    <a:ea typeface="DejaVu Sans"/>
                  </a:rPr>
                  <a:t> and </a:t>
                </a:r>
                <a:r>
                  <a:rPr lang="en-US" sz="2200" b="0" strike="noStrike" spc="-1" dirty="0" err="1">
                    <a:solidFill>
                      <a:schemeClr val="tx1"/>
                    </a:solidFill>
                    <a:latin typeface="Calibri"/>
                    <a:ea typeface="DejaVu Sans"/>
                  </a:rPr>
                  <a:t>r</a:t>
                </a:r>
                <a:r>
                  <a:rPr lang="ar-AE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AE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ar-AE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b="0" strike="noStrike" spc="-1" dirty="0" err="1">
                    <a:solidFill>
                      <a:schemeClr val="tx1"/>
                    </a:solidFill>
                    <a:latin typeface="Calibri"/>
                    <a:ea typeface="DejaVu Sans"/>
                  </a:rPr>
                  <a:t>b</a:t>
                </a:r>
                <a:r>
                  <a:rPr lang="en-US" sz="2200" b="0" strike="noStrike" spc="-1" dirty="0">
                    <a:solidFill>
                      <a:schemeClr val="tx1"/>
                    </a:solidFill>
                    <a:latin typeface="Calibri"/>
                    <a:ea typeface="DejaVu Sans"/>
                  </a:rPr>
                  <a:t> away from the planet?</a:t>
                </a:r>
                <a:endParaRPr lang="en-US" sz="2200" b="0" strike="noStrike" spc="-1" dirty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22" name="CustomShape 12">
                <a:extLst>
                  <a:ext uri="{FF2B5EF4-FFF2-40B4-BE49-F238E27FC236}">
                    <a16:creationId xmlns:a16="http://schemas.microsoft.com/office/drawing/2014/main" id="{7690F139-094A-804A-A85E-D89358A8B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440" y="2470735"/>
                <a:ext cx="4800960" cy="1218237"/>
              </a:xfrm>
              <a:prstGeom prst="rect">
                <a:avLst/>
              </a:prstGeom>
              <a:blipFill>
                <a:blip r:embed="rId10"/>
                <a:stretch>
                  <a:fillRect l="-1319" t="-3125" b="-10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stomShape 12">
                <a:extLst>
                  <a:ext uri="{FF2B5EF4-FFF2-40B4-BE49-F238E27FC236}">
                    <a16:creationId xmlns:a16="http://schemas.microsoft.com/office/drawing/2014/main" id="{F5925765-8F28-144C-A0DE-4817813CAADF}"/>
                  </a:ext>
                </a:extLst>
              </p:cNvPr>
              <p:cNvSpPr/>
              <p:nvPr/>
            </p:nvSpPr>
            <p:spPr>
              <a:xfrm>
                <a:off x="5263327" y="3961278"/>
                <a:ext cx="4907050" cy="12182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r>
                  <a:rPr lang="en-US" sz="2400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Estimate the minimum time for plane</a:t>
                </a:r>
                <a:r>
                  <a:rPr lang="en-US" sz="2400" b="0" strike="noStrike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t to go </a:t>
                </a:r>
                <a:r>
                  <a:rPr lang="en-US" sz="2400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from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2400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 </a:t>
                </a:r>
                <a:r>
                  <a:rPr lang="en-US" sz="2400" b="0" strike="noStrike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if it reaches the escape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esc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strike="noStrike" spc="-1" dirty="0">
                    <a:solidFill>
                      <a:schemeClr val="tx1"/>
                    </a:solidFill>
                    <a:latin typeface="Calibri"/>
                    <a:ea typeface="DejaVu Sans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2400" b="0" strike="noStrike" spc="-1" dirty="0">
                    <a:solidFill>
                      <a:schemeClr val="tx1"/>
                    </a:solidFill>
                    <a:latin typeface="Calibri"/>
                    <a:ea typeface="DejaVu Sans"/>
                  </a:rPr>
                  <a:t>?</a:t>
                </a:r>
                <a:endParaRPr lang="en-US" sz="2400" b="0" strike="noStrike" spc="-1" dirty="0">
                  <a:latin typeface="Arial"/>
                </a:endParaRPr>
              </a:p>
            </p:txBody>
          </p:sp>
        </mc:Choice>
        <mc:Fallback>
          <p:sp>
            <p:nvSpPr>
              <p:cNvPr id="23" name="CustomShape 12">
                <a:extLst>
                  <a:ext uri="{FF2B5EF4-FFF2-40B4-BE49-F238E27FC236}">
                    <a16:creationId xmlns:a16="http://schemas.microsoft.com/office/drawing/2014/main" id="{F5925765-8F28-144C-A0DE-4817813CA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327" y="3961278"/>
                <a:ext cx="4907050" cy="1218237"/>
              </a:xfrm>
              <a:prstGeom prst="rect">
                <a:avLst/>
              </a:prstGeom>
              <a:blipFill>
                <a:blip r:embed="rId11"/>
                <a:stretch>
                  <a:fillRect l="-1804" t="-4167" r="-3093" b="-177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stomShape 12">
            <a:extLst>
              <a:ext uri="{FF2B5EF4-FFF2-40B4-BE49-F238E27FC236}">
                <a16:creationId xmlns:a16="http://schemas.microsoft.com/office/drawing/2014/main" id="{F549BBD4-0715-4843-9CEF-C3DF4410BBBC}"/>
              </a:ext>
            </a:extLst>
          </p:cNvPr>
          <p:cNvSpPr/>
          <p:nvPr/>
        </p:nvSpPr>
        <p:spPr>
          <a:xfrm>
            <a:off x="5290139" y="6098592"/>
            <a:ext cx="4880238" cy="1218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 dirty="0">
                <a:solidFill>
                  <a:srgbClr val="FFFFFF"/>
                </a:solidFill>
                <a:latin typeface="Calibri"/>
              </a:rPr>
              <a:t>Estimate the impa</a:t>
            </a:r>
            <a:r>
              <a:rPr lang="en-US" sz="2400" spc="-1" dirty="0">
                <a:solidFill>
                  <a:srgbClr val="FFFFFF"/>
                </a:solidFill>
                <a:latin typeface="Calibri"/>
              </a:rPr>
              <a:t>ct parameter b.</a:t>
            </a:r>
            <a:endParaRPr lang="en-US" sz="2400" b="0" strike="noStrike" spc="-1" dirty="0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E7E57FE-0917-F34C-824F-EAB9E7DD8924}"/>
                  </a:ext>
                </a:extLst>
              </p:cNvPr>
              <p:cNvSpPr/>
              <p:nvPr/>
            </p:nvSpPr>
            <p:spPr>
              <a:xfrm>
                <a:off x="3824962" y="2481867"/>
                <a:ext cx="378886" cy="410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E7E57FE-0917-F34C-824F-EAB9E7DD8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962" y="2481867"/>
                <a:ext cx="378886" cy="4103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395CBF4-0533-B74D-B3A8-F5854606B9B1}"/>
              </a:ext>
            </a:extLst>
          </p:cNvPr>
          <p:cNvCxnSpPr>
            <a:cxnSpLocks/>
          </p:cNvCxnSpPr>
          <p:nvPr/>
        </p:nvCxnSpPr>
        <p:spPr>
          <a:xfrm flipV="1">
            <a:off x="3748014" y="2822814"/>
            <a:ext cx="0" cy="1446318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0884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animBg="1"/>
      <p:bldP spid="449" grpId="0" animBg="1"/>
      <p:bldP spid="4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pc="-1" dirty="0">
                <a:solidFill>
                  <a:srgbClr val="FFFFFF"/>
                </a:solidFill>
                <a:latin typeface="Calibri"/>
                <a:ea typeface="DejaVu Sans"/>
              </a:rPr>
              <a:t>Classical Mechanics – </a:t>
            </a:r>
            <a:br>
              <a:rPr lang="en-US" sz="4800" spc="-1" dirty="0">
                <a:solidFill>
                  <a:srgbClr val="FFFFFF"/>
                </a:solidFill>
                <a:latin typeface="Calibri"/>
                <a:ea typeface="DejaVu Sans"/>
              </a:rPr>
            </a:br>
            <a:r>
              <a:rPr lang="en-US" sz="4800" spc="-1" dirty="0">
                <a:solidFill>
                  <a:srgbClr val="FFFFFF"/>
                </a:solidFill>
                <a:latin typeface="Calibri"/>
                <a:ea typeface="DejaVu Sans"/>
              </a:rPr>
              <a:t>Newtonian Gravity</a:t>
            </a:r>
            <a:endParaRPr lang="en-US" sz="4800" spc="-1" dirty="0"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36" y="2715772"/>
            <a:ext cx="8915052" cy="301718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Newton’s Law of Universal Gravitation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Gravitational Potential Energy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Kinetic Energy</a:t>
            </a:r>
          </a:p>
          <a:p>
            <a:endParaRPr lang="en-US" dirty="0"/>
          </a:p>
          <a:p>
            <a:r>
              <a:rPr lang="en-US" dirty="0"/>
              <a:t>Taking M</a:t>
            </a:r>
            <a:r>
              <a:rPr lang="en-US" baseline="-25000" dirty="0"/>
              <a:t>2</a:t>
            </a:r>
            <a:r>
              <a:rPr lang="en-US" dirty="0"/>
              <a:t> = m to be a unit mass, the gravitational potential (P.E. per unit mass) and field (force per unit mass) due to M</a:t>
            </a:r>
            <a:r>
              <a:rPr lang="en-US" baseline="-25000" dirty="0"/>
              <a:t>1</a:t>
            </a:r>
            <a:r>
              <a:rPr lang="en-US" dirty="0"/>
              <a:t> = M are: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51829" y="3868755"/>
                <a:ext cx="2114003" cy="52704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88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488" i="1" baseline="-25000">
                          <a:solidFill>
                            <a:schemeClr val="bg1"/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1488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sz="148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𝐺𝑀</m:t>
                          </m:r>
                          <m:r>
                            <a:rPr lang="en-US" sz="1488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𝑀</m:t>
                          </m:r>
                          <m:r>
                            <a:rPr lang="en-US" sz="1488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sz="14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88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1488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1488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88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1488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1488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829" y="3868755"/>
                <a:ext cx="2114003" cy="5270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178323" y="3053987"/>
                <a:ext cx="2187509" cy="524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14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𝐹</m:t>
                        </m:r>
                      </m:e>
                    </m:acc>
                    <m:func>
                      <m:funcPr>
                        <m:ctrlP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88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sz="1488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on</m:t>
                        </m:r>
                      </m:fName>
                      <m:e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e>
                    </m:func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14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𝐺𝑀</m:t>
                        </m:r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𝑀</m:t>
                        </m:r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𝑟</m:t>
                        </m:r>
                        <m:r>
                          <a:rPr lang="en-US" sz="1488" i="1" baseline="30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88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1488" i="1" baseline="-250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|</m:t>
                        </m:r>
                      </m:den>
                    </m:f>
                  </m:oMath>
                </a14:m>
                <a:endParaRPr lang="en-US" sz="1488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323" y="3053987"/>
                <a:ext cx="2187509" cy="524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979889" y="6296084"/>
                <a:ext cx="1641475" cy="524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8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88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Φ</m:t>
                          </m:r>
                        </m:e>
                        <m:sub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𝑔</m:t>
                          </m:r>
                        </m:sub>
                      </m:sSub>
                      <m:r>
                        <a:rPr lang="en-US" sz="1488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sz="148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𝐺𝑀</m:t>
                          </m:r>
                        </m:num>
                        <m:den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488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889" y="6296084"/>
                <a:ext cx="1641475" cy="524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455400" y="6330117"/>
                <a:ext cx="1533095" cy="524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8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acc>
                      <m:r>
                        <a:rPr lang="en-US" sz="1488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sz="148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𝐺𝑀</m:t>
                          </m:r>
                        </m:num>
                        <m:den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sz="1488" i="1" baseline="30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1488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88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1488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400" y="6330117"/>
                <a:ext cx="1533095" cy="5245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61541" y="6391743"/>
            <a:ext cx="2255746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/>
              <a:t>Gravitational Potential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2696" y="6441906"/>
            <a:ext cx="1867819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/>
              <a:t>Gravitational Field</a:t>
            </a:r>
          </a:p>
        </p:txBody>
      </p:sp>
      <p:sp>
        <p:nvSpPr>
          <p:cNvPr id="14" name="Oval 13"/>
          <p:cNvSpPr/>
          <p:nvPr/>
        </p:nvSpPr>
        <p:spPr>
          <a:xfrm>
            <a:off x="5613749" y="3260188"/>
            <a:ext cx="1257331" cy="1252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M</a:t>
            </a:r>
            <a:r>
              <a:rPr lang="en-US" sz="1488" baseline="-25000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649346" y="3508541"/>
            <a:ext cx="756047" cy="7560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M</a:t>
            </a:r>
            <a:r>
              <a:rPr lang="en-US" sz="1488" baseline="-25000" dirty="0"/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188093" y="3886563"/>
            <a:ext cx="2839277" cy="26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flipH="1">
            <a:off x="7560468" y="3560427"/>
            <a:ext cx="80225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b="1" dirty="0"/>
              <a:t>r</a:t>
            </a:r>
            <a:r>
              <a:rPr lang="en-US" sz="1488" b="1" baseline="-25000" dirty="0"/>
              <a:t>1</a:t>
            </a:r>
            <a:r>
              <a:rPr lang="en-US" sz="1488" dirty="0"/>
              <a:t>-</a:t>
            </a:r>
            <a:r>
              <a:rPr lang="en-US" sz="1488" b="1" dirty="0"/>
              <a:t>r</a:t>
            </a:r>
            <a:r>
              <a:rPr lang="en-US" sz="1488" b="1" baseline="-25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251829" y="4535225"/>
                <a:ext cx="2114003" cy="50154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88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𝐾𝐸</m:t>
                    </m:r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14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88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v</m:t>
                            </m:r>
                          </m:e>
                          <m:sup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14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48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sz="1488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1488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𝑝</m:t>
                    </m:r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488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1488" i="1">
                        <a:solidFill>
                          <a:schemeClr val="bg1"/>
                        </a:solidFill>
                        <a:latin typeface="Cambria Math" charset="0"/>
                      </a:rPr>
                      <m:t>𝑚</m:t>
                    </m:r>
                    <m:r>
                      <m:rPr>
                        <m:sty m:val="p"/>
                      </m:rPr>
                      <a:rPr lang="en-US" sz="1488">
                        <a:solidFill>
                          <a:schemeClr val="bg1"/>
                        </a:solidFill>
                        <a:latin typeface="Cambria Math" charset="0"/>
                      </a:rPr>
                      <m:t>v</m:t>
                    </m:r>
                  </m:oMath>
                </a14:m>
                <a:endParaRPr lang="en-US" sz="1488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829" y="4535225"/>
                <a:ext cx="2114003" cy="5015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0258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753840" y="3983220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Complicated problem to solve.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Formula 3">
                <a:extLst>
                  <a:ext uri="{FF2B5EF4-FFF2-40B4-BE49-F238E27FC236}">
                    <a16:creationId xmlns:a16="http://schemas.microsoft.com/office/drawing/2014/main" id="{B66551AF-6350-E74F-8D90-579CC92B246A}"/>
                  </a:ext>
                </a:extLst>
              </p:cNvPr>
              <p:cNvSpPr txBox="1"/>
              <p:nvPr/>
            </p:nvSpPr>
            <p:spPr>
              <a:xfrm>
                <a:off x="3195720" y="2147760"/>
                <a:ext cx="3753720" cy="95227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≠ 0</m:t>
                      </m:r>
                    </m:oMath>
                  </m:oMathPara>
                </a14:m>
                <a:endParaRPr lang="ar-AE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Formula 3">
                <a:extLst>
                  <a:ext uri="{FF2B5EF4-FFF2-40B4-BE49-F238E27FC236}">
                    <a16:creationId xmlns:a16="http://schemas.microsoft.com/office/drawing/2014/main" id="{B66551AF-6350-E74F-8D90-579CC92B2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720" y="2147760"/>
                <a:ext cx="3753720" cy="9522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stomShape 4">
            <a:extLst>
              <a:ext uri="{FF2B5EF4-FFF2-40B4-BE49-F238E27FC236}">
                <a16:creationId xmlns:a16="http://schemas.microsoft.com/office/drawing/2014/main" id="{31CE485B-A995-E64F-9FA3-BBFFB865087A}"/>
              </a:ext>
            </a:extLst>
          </p:cNvPr>
          <p:cNvSpPr/>
          <p:nvPr/>
        </p:nvSpPr>
        <p:spPr>
          <a:xfrm>
            <a:off x="906240" y="4314039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So we are not going to solve it.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Instead, we will do something much simpler.</a:t>
            </a:r>
            <a:endParaRPr lang="en-US" sz="2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92237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8" name="Formula 3"/>
              <p:cNvSpPr txBox="1"/>
              <p:nvPr/>
            </p:nvSpPr>
            <p:spPr>
              <a:xfrm>
                <a:off x="3195720" y="2147760"/>
                <a:ext cx="3753720" cy="12024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≠ 0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158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720" y="2147760"/>
                <a:ext cx="3753720" cy="1202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Formula 4"/>
              <p:cNvSpPr txBox="1"/>
              <p:nvPr/>
            </p:nvSpPr>
            <p:spPr>
              <a:xfrm>
                <a:off x="5319360" y="5960160"/>
                <a:ext cx="615600" cy="501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sz="2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sz="280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159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360" y="5960160"/>
                <a:ext cx="615600" cy="5014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0" name="Formula 5"/>
              <p:cNvSpPr txBox="1"/>
              <p:nvPr/>
            </p:nvSpPr>
            <p:spPr>
              <a:xfrm>
                <a:off x="5088960" y="4903920"/>
                <a:ext cx="1992600" cy="5389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ar-AE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𝐺𝑀𝑎</m:t>
                          </m:r>
                        </m:e>
                      </m:rad>
                    </m:oMath>
                  </m:oMathPara>
                </a14:m>
                <a:endParaRPr lang="ar-AE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60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960" y="4903920"/>
                <a:ext cx="1992600" cy="538920"/>
              </a:xfrm>
              <a:prstGeom prst="rect">
                <a:avLst/>
              </a:prstGeom>
              <a:blipFill>
                <a:blip r:embed="rId4"/>
                <a:stretch>
                  <a:fillRect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CustomShape 6"/>
          <p:cNvSpPr/>
          <p:nvPr/>
        </p:nvSpPr>
        <p:spPr>
          <a:xfrm>
            <a:off x="1109520" y="3605040"/>
            <a:ext cx="78638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800" b="0" strike="noStrike" spc="-1">
                <a:solidFill>
                  <a:srgbClr val="FFFFFF"/>
                </a:solidFill>
                <a:latin typeface="Arial"/>
              </a:rPr>
              <a:t>Let </a:t>
            </a:r>
            <a:r>
              <a:rPr lang="en-US" sz="2800" b="0" i="1" strike="noStrike" spc="-1">
                <a:solidFill>
                  <a:srgbClr val="FFFFFF"/>
                </a:solidFill>
                <a:latin typeface="Arial"/>
              </a:rPr>
              <a:t>r = a + x</a:t>
            </a:r>
            <a:r>
              <a:rPr lang="en-US" sz="2800" b="0" strike="noStrike" spc="-1">
                <a:solidFill>
                  <a:srgbClr val="FFFFFF"/>
                </a:solidFill>
                <a:latin typeface="Arial"/>
              </a:rPr>
              <a:t>, where </a:t>
            </a:r>
            <a:r>
              <a:rPr lang="en-US" sz="2800" b="0" i="1" strike="noStrike" spc="-1">
                <a:solidFill>
                  <a:srgbClr val="FFFFFF"/>
                </a:solidFill>
                <a:latin typeface="Arial"/>
              </a:rPr>
              <a:t>x&lt;&lt;a</a:t>
            </a:r>
            <a:r>
              <a:rPr lang="en-US" sz="2800" b="0" strike="noStrike" spc="-1">
                <a:solidFill>
                  <a:srgbClr val="FFFFFF"/>
                </a:solidFill>
                <a:latin typeface="Arial"/>
              </a:rPr>
              <a:t>,</a:t>
            </a:r>
            <a:endParaRPr lang="en-US" sz="2800" b="0" strike="noStrike" spc="-1">
              <a:latin typeface="Arial"/>
            </a:endParaRPr>
          </a:p>
          <a:p>
            <a:pPr algn="ctr"/>
            <a:r>
              <a:rPr lang="en-US" sz="2800" b="0" strike="noStrike" spc="-1">
                <a:solidFill>
                  <a:srgbClr val="FFFFFF"/>
                </a:solidFill>
                <a:latin typeface="Arial"/>
              </a:rPr>
              <a:t>i.e., the orbit is close to circular, but not exactly.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62" name="CustomShape 7"/>
          <p:cNvSpPr/>
          <p:nvPr/>
        </p:nvSpPr>
        <p:spPr>
          <a:xfrm>
            <a:off x="2552400" y="4930200"/>
            <a:ext cx="257256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800" b="0" strike="noStrike" spc="-1">
                <a:solidFill>
                  <a:srgbClr val="FFFFFF"/>
                </a:solidFill>
                <a:latin typeface="Arial"/>
              </a:rPr>
              <a:t>And we know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63" name="CustomShape 8"/>
          <p:cNvSpPr/>
          <p:nvPr/>
        </p:nvSpPr>
        <p:spPr>
          <a:xfrm>
            <a:off x="3344400" y="5974200"/>
            <a:ext cx="257256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800" b="0" strike="noStrike" spc="-1">
                <a:solidFill>
                  <a:srgbClr val="FFFFFF"/>
                </a:solidFill>
                <a:latin typeface="Arial"/>
              </a:rPr>
              <a:t>What is</a:t>
            </a:r>
            <a:endParaRPr lang="en-US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5659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6" name="Formula 3"/>
              <p:cNvSpPr txBox="1"/>
              <p:nvPr/>
            </p:nvSpPr>
            <p:spPr>
              <a:xfrm>
                <a:off x="3195720" y="2147760"/>
                <a:ext cx="3753720" cy="90767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≠ 0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166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720" y="2147760"/>
                <a:ext cx="3753720" cy="9076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7" name="Formula 4"/>
              <p:cNvSpPr txBox="1"/>
              <p:nvPr/>
            </p:nvSpPr>
            <p:spPr>
              <a:xfrm>
                <a:off x="4432104" y="3894020"/>
                <a:ext cx="1091160" cy="5011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acc>
                        <m:accPr>
                          <m:chr m:val="¨"/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167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104" y="3894020"/>
                <a:ext cx="1091160" cy="501120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8" name="Formula 5"/>
              <p:cNvSpPr txBox="1"/>
              <p:nvPr/>
            </p:nvSpPr>
            <p:spPr>
              <a:xfrm>
                <a:off x="1497850" y="4555798"/>
                <a:ext cx="6991200" cy="88599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≈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1−2</m:t>
                          </m:r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AE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68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850" y="4555798"/>
                <a:ext cx="6991200" cy="885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9" name="Formula 6"/>
              <p:cNvSpPr txBox="1"/>
              <p:nvPr/>
            </p:nvSpPr>
            <p:spPr>
              <a:xfrm>
                <a:off x="1933014" y="5654160"/>
                <a:ext cx="6268320" cy="96966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𝐺𝑀𝑎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≈ 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1−3</m:t>
                          </m:r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169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014" y="5654160"/>
                <a:ext cx="6268320" cy="969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BA8EAC-9331-9F4B-AAE9-3DBE5CBA8EF3}"/>
                  </a:ext>
                </a:extLst>
              </p:cNvPr>
              <p:cNvSpPr txBox="1"/>
              <p:nvPr/>
            </p:nvSpPr>
            <p:spPr>
              <a:xfrm>
                <a:off x="223039" y="3145204"/>
                <a:ext cx="99678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EXERCISE: </a:t>
                </a:r>
                <a:r>
                  <a:rPr lang="en-US" sz="2400" dirty="0">
                    <a:solidFill>
                      <a:schemeClr val="tx1"/>
                    </a:solidFill>
                  </a:rPr>
                  <a:t>Write each term in terms of x = r-a. HINT: (1+</a:t>
                </a:r>
                <a:r>
                  <a:rPr lang="ar-AE" sz="24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A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n</a:t>
                </a:r>
                <a:r>
                  <a:rPr lang="ar-AE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AE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1+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n</a:t>
                </a:r>
                <a:r>
                  <a:rPr lang="ar-AE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A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BA8EAC-9331-9F4B-AAE9-3DBE5CBA8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39" y="3145204"/>
                <a:ext cx="9967857" cy="461665"/>
              </a:xfrm>
              <a:prstGeom prst="rect">
                <a:avLst/>
              </a:prstGeom>
              <a:blipFill>
                <a:blip r:embed="rId6"/>
                <a:stretch>
                  <a:fillRect l="-892" t="-1081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68338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 animBg="1"/>
      <p:bldP spid="16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2" name="Formula 3"/>
              <p:cNvSpPr txBox="1"/>
              <p:nvPr/>
            </p:nvSpPr>
            <p:spPr>
              <a:xfrm>
                <a:off x="490120" y="2154960"/>
                <a:ext cx="4193392" cy="9817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  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72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20" y="2154960"/>
                <a:ext cx="4193392" cy="9817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Formula 4"/>
              <p:cNvSpPr txBox="1"/>
              <p:nvPr/>
            </p:nvSpPr>
            <p:spPr>
              <a:xfrm>
                <a:off x="3831840" y="2011680"/>
                <a:ext cx="71640" cy="501120"/>
              </a:xfrm>
              <a:prstGeom prst="rect">
                <a:avLst/>
              </a:prstGeom>
            </p:spPr>
            <p:txBody>
              <a:bodyPr/>
              <a:lstStyle/>
              <a:p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174" name="CustomShape 5"/>
          <p:cNvSpPr/>
          <p:nvPr/>
        </p:nvSpPr>
        <p:spPr>
          <a:xfrm>
            <a:off x="4866395" y="2407066"/>
            <a:ext cx="411480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is the </a:t>
            </a:r>
            <a:r>
              <a:rPr lang="en-US" sz="2600" b="0" i="1" strike="noStrike" spc="-1" dirty="0">
                <a:solidFill>
                  <a:srgbClr val="FFFFFF"/>
                </a:solidFill>
                <a:latin typeface="Arial"/>
              </a:rPr>
              <a:t>“epicyclic frequency”</a:t>
            </a:r>
            <a:endParaRPr lang="en-US" sz="2600" b="0" strike="noStrike" spc="-1" dirty="0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5" name="Formula 6"/>
              <p:cNvSpPr txBox="1"/>
              <p:nvPr/>
            </p:nvSpPr>
            <p:spPr>
              <a:xfrm>
                <a:off x="5555520" y="3866760"/>
                <a:ext cx="3305880" cy="123516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𝛺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75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520" y="3866760"/>
                <a:ext cx="3305880" cy="12351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CustomShape 7"/>
          <p:cNvSpPr/>
          <p:nvPr/>
        </p:nvSpPr>
        <p:spPr>
          <a:xfrm>
            <a:off x="657360" y="4004640"/>
            <a:ext cx="539496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It happens to be the same </a:t>
            </a:r>
            <a:endParaRPr lang="en-US" sz="2600" b="0" strike="noStrike" spc="-1">
              <a:latin typeface="Arial"/>
            </a:endParaRPr>
          </a:p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as the </a:t>
            </a:r>
            <a:r>
              <a:rPr lang="en-US" sz="2600" b="0" i="1" strike="noStrike" spc="-1">
                <a:solidFill>
                  <a:srgbClr val="FFFFFF"/>
                </a:solidFill>
                <a:latin typeface="Arial"/>
              </a:rPr>
              <a:t>“orbital frequency”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177" name="CustomShape 8"/>
          <p:cNvSpPr/>
          <p:nvPr/>
        </p:nvSpPr>
        <p:spPr>
          <a:xfrm>
            <a:off x="3774600" y="6716160"/>
            <a:ext cx="422856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9"/>
          <p:cNvSpPr/>
          <p:nvPr/>
        </p:nvSpPr>
        <p:spPr>
          <a:xfrm>
            <a:off x="3043080" y="5669280"/>
            <a:ext cx="539496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which is why orbits are elliptical rather than any other shapes.</a:t>
            </a:r>
            <a:endParaRPr lang="en-US" sz="26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Formula 10"/>
              <p:cNvSpPr txBox="1"/>
              <p:nvPr/>
            </p:nvSpPr>
            <p:spPr>
              <a:xfrm>
                <a:off x="2103120" y="5762160"/>
                <a:ext cx="1122840" cy="67968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79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20" y="5762160"/>
                <a:ext cx="1122840" cy="679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5775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2" name="Formula 3"/>
              <p:cNvSpPr txBox="1"/>
              <p:nvPr/>
            </p:nvSpPr>
            <p:spPr>
              <a:xfrm>
                <a:off x="1668240" y="2194560"/>
                <a:ext cx="7689960" cy="5994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sSup>
                        <m:sSup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ar-A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ar-AE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𝑎𝑒</m:t>
                      </m:r>
                    </m:oMath>
                  </m:oMathPara>
                </a14:m>
                <a:endParaRPr lang="ar-AE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82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240" y="2194560"/>
                <a:ext cx="7689960" cy="599400"/>
              </a:xfrm>
              <a:prstGeom prst="rect">
                <a:avLst/>
              </a:prstGeom>
              <a:blipFill>
                <a:blip r:embed="rId2"/>
                <a:stretch>
                  <a:fillRect t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CustomShape 4"/>
          <p:cNvSpPr/>
          <p:nvPr/>
        </p:nvSpPr>
        <p:spPr>
          <a:xfrm>
            <a:off x="4075920" y="4624560"/>
            <a:ext cx="6057360" cy="23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Used by Copernicus to model planetary motions, because he believed circles are “perfect” shapes.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184" name="CustomShape 5"/>
          <p:cNvSpPr/>
          <p:nvPr/>
        </p:nvSpPr>
        <p:spPr>
          <a:xfrm>
            <a:off x="2926080" y="6583680"/>
            <a:ext cx="422856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5" name="Picture 184"/>
          <p:cNvPicPr/>
          <p:nvPr/>
        </p:nvPicPr>
        <p:blipFill>
          <a:blip r:embed="rId3"/>
          <a:stretch/>
        </p:blipFill>
        <p:spPr>
          <a:xfrm>
            <a:off x="91440" y="3446640"/>
            <a:ext cx="3960000" cy="3960000"/>
          </a:xfrm>
          <a:prstGeom prst="rect">
            <a:avLst/>
          </a:prstGeom>
          <a:ln>
            <a:noFill/>
          </a:ln>
        </p:spPr>
      </p:pic>
      <p:sp>
        <p:nvSpPr>
          <p:cNvPr id="186" name="CustomShape 6"/>
          <p:cNvSpPr/>
          <p:nvPr/>
        </p:nvSpPr>
        <p:spPr>
          <a:xfrm>
            <a:off x="4516560" y="2854080"/>
            <a:ext cx="422856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This describes epicycles, a circular motion on top of the circular orbit.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187" name="TextShape 7"/>
          <p:cNvSpPr txBox="1"/>
          <p:nvPr/>
        </p:nvSpPr>
        <p:spPr>
          <a:xfrm>
            <a:off x="3979440" y="6676920"/>
            <a:ext cx="6358320" cy="752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200" b="1" i="1" strike="noStrike" spc="-1">
                <a:solidFill>
                  <a:srgbClr val="FFFFFF"/>
                </a:solidFill>
                <a:latin typeface="Calibri"/>
              </a:rPr>
              <a:t>On the Revolutions of the Heavenly Spheres</a:t>
            </a:r>
            <a:endParaRPr lang="en-US" sz="2200" b="0" strike="noStrike" spc="-1">
              <a:latin typeface="Arial"/>
            </a:endParaRPr>
          </a:p>
          <a:p>
            <a:r>
              <a:rPr lang="en-US" sz="2200" b="1" i="1" strike="noStrike" spc="-1">
                <a:solidFill>
                  <a:srgbClr val="FFFFFF"/>
                </a:solidFill>
                <a:latin typeface="Calibri"/>
              </a:rPr>
              <a:t>By Nicolaus Copernicus</a:t>
            </a:r>
            <a:endParaRPr lang="en-US" sz="2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2502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731520" y="2053440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But not all orbits are elliptical.</a:t>
            </a:r>
            <a:endParaRPr lang="en-US" sz="2600" b="0" strike="noStrike" spc="-1" dirty="0">
              <a:latin typeface="Arial"/>
            </a:endParaRPr>
          </a:p>
          <a:p>
            <a:pPr algn="ctr"/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Because not all systems orbit point masses.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191" name="Picture 190"/>
          <p:cNvPicPr/>
          <p:nvPr/>
        </p:nvPicPr>
        <p:blipFill>
          <a:blip r:embed="rId2"/>
          <a:stretch/>
        </p:blipFill>
        <p:spPr>
          <a:xfrm>
            <a:off x="2635200" y="3673440"/>
            <a:ext cx="4680000" cy="3661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5342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731520" y="2053440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Inside a disk, gravity weakens more gradually </a:t>
            </a:r>
            <a:endParaRPr lang="en-US" sz="2600" b="0" strike="noStrike" spc="-1">
              <a:latin typeface="Arial"/>
            </a:endParaRPr>
          </a:p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with increasing distance. Say we have: </a:t>
            </a:r>
            <a:endParaRPr lang="en-US" sz="26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5" name="Formula 4"/>
              <p:cNvSpPr txBox="1"/>
              <p:nvPr/>
            </p:nvSpPr>
            <p:spPr>
              <a:xfrm>
                <a:off x="2444400" y="3695512"/>
                <a:ext cx="2484439" cy="6624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sSub>
                            <m:sSub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95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400" y="3695512"/>
                <a:ext cx="2484439" cy="662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6" name="CustomShape 5"/>
          <p:cNvSpPr/>
          <p:nvPr/>
        </p:nvSpPr>
        <p:spPr>
          <a:xfrm>
            <a:off x="5186880" y="3497040"/>
            <a:ext cx="457200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where r</a:t>
            </a:r>
            <a:r>
              <a:rPr lang="en-US" sz="2600" b="0" strike="noStrike" spc="-1" baseline="-33000">
                <a:solidFill>
                  <a:srgbClr val="FFFFFF"/>
                </a:solidFill>
                <a:latin typeface="Arial"/>
              </a:rPr>
              <a:t>c</a:t>
            </a:r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 is a constant of order the size of the disk.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197" name="CustomShape 6"/>
          <p:cNvSpPr/>
          <p:nvPr/>
        </p:nvSpPr>
        <p:spPr>
          <a:xfrm>
            <a:off x="-911520" y="5336640"/>
            <a:ext cx="87782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Then what are the orbital frequency </a:t>
            </a:r>
            <a:r>
              <a:rPr lang="en-US" sz="2600" b="0" i="1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Ω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en-US" sz="2600" b="0" strike="noStrike" spc="-1" dirty="0">
              <a:latin typeface="Arial"/>
            </a:endParaRPr>
          </a:p>
          <a:p>
            <a:pPr algn="ctr"/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and epicyclic frequency </a:t>
            </a:r>
            <a:r>
              <a:rPr lang="en-US" sz="2600" b="0" i="1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κ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?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198" name="Picture 197"/>
          <p:cNvPicPr/>
          <p:nvPr/>
        </p:nvPicPr>
        <p:blipFill>
          <a:blip r:embed="rId3"/>
          <a:stretch/>
        </p:blipFill>
        <p:spPr>
          <a:xfrm>
            <a:off x="6766560" y="4937760"/>
            <a:ext cx="3240000" cy="2530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2726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1" name="Formula 3"/>
              <p:cNvSpPr txBox="1"/>
              <p:nvPr/>
            </p:nvSpPr>
            <p:spPr>
              <a:xfrm>
                <a:off x="889200" y="2286000"/>
                <a:ext cx="8092440" cy="132768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 =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𝐺𝑀𝑎</m:t>
                                  </m:r>
                                </m:e>
                                <m:sup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𝛺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201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00" y="2286000"/>
                <a:ext cx="8092440" cy="13276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Formula 4"/>
              <p:cNvSpPr txBox="1"/>
              <p:nvPr/>
            </p:nvSpPr>
            <p:spPr>
              <a:xfrm>
                <a:off x="1188720" y="3900240"/>
                <a:ext cx="71640" cy="502560"/>
              </a:xfrm>
              <a:prstGeom prst="rect">
                <a:avLst/>
              </a:prstGeom>
            </p:spPr>
            <p:txBody>
              <a:bodyPr/>
              <a:lstStyle/>
              <a:p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3" name="Formula 5"/>
              <p:cNvSpPr txBox="1"/>
              <p:nvPr/>
            </p:nvSpPr>
            <p:spPr>
              <a:xfrm>
                <a:off x="878760" y="3754800"/>
                <a:ext cx="8102880" cy="93456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acc>
                        <m:accPr>
                          <m:chr m:val="¨"/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1−3</m:t>
                          </m:r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203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60" y="3754800"/>
                <a:ext cx="8102880" cy="9345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4" name="Formula 6"/>
              <p:cNvSpPr txBox="1"/>
              <p:nvPr/>
            </p:nvSpPr>
            <p:spPr>
              <a:xfrm>
                <a:off x="2272305" y="5076719"/>
                <a:ext cx="5578155" cy="125717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204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305" y="5076719"/>
                <a:ext cx="5578155" cy="1257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5892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2"/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Elliptical Orbits (and Others)</a:t>
            </a:r>
            <a:endParaRPr lang="en-US" sz="44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7" name="Formula 3"/>
              <p:cNvSpPr txBox="1"/>
              <p:nvPr/>
            </p:nvSpPr>
            <p:spPr>
              <a:xfrm>
                <a:off x="2977374" y="2028564"/>
                <a:ext cx="3668751" cy="93766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𝛺</m:t>
                      </m:r>
                      <m:r>
                        <a:rPr lang="ar-AE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207" name="Formula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374" y="2028564"/>
                <a:ext cx="3668751" cy="9376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8" name="Formula 4"/>
              <p:cNvSpPr txBox="1"/>
              <p:nvPr/>
            </p:nvSpPr>
            <p:spPr>
              <a:xfrm>
                <a:off x="1521720" y="4703040"/>
                <a:ext cx="1455654" cy="56033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</m:den>
                      </m:f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ar-A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208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720" y="4703040"/>
                <a:ext cx="1455654" cy="560336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9" name="Picture 208"/>
          <p:cNvPicPr/>
          <p:nvPr/>
        </p:nvPicPr>
        <p:blipFill>
          <a:blip r:embed="rId4"/>
          <a:stretch/>
        </p:blipFill>
        <p:spPr>
          <a:xfrm>
            <a:off x="3713040" y="3666960"/>
            <a:ext cx="3013200" cy="2880000"/>
          </a:xfrm>
          <a:prstGeom prst="rect">
            <a:avLst/>
          </a:prstGeom>
          <a:ln>
            <a:noFill/>
          </a:ln>
        </p:spPr>
      </p:pic>
      <p:pic>
        <p:nvPicPr>
          <p:cNvPr id="210" name="Picture 209"/>
          <p:cNvPicPr/>
          <p:nvPr/>
        </p:nvPicPr>
        <p:blipFill>
          <a:blip r:embed="rId5"/>
          <a:stretch/>
        </p:blipFill>
        <p:spPr>
          <a:xfrm>
            <a:off x="6630480" y="3666960"/>
            <a:ext cx="3117600" cy="2880000"/>
          </a:xfrm>
          <a:prstGeom prst="rect">
            <a:avLst/>
          </a:prstGeom>
          <a:ln>
            <a:noFill/>
          </a:ln>
        </p:spPr>
      </p:pic>
      <p:sp>
        <p:nvSpPr>
          <p:cNvPr id="211" name="CustomShape 5"/>
          <p:cNvSpPr/>
          <p:nvPr/>
        </p:nvSpPr>
        <p:spPr>
          <a:xfrm>
            <a:off x="4157280" y="6603120"/>
            <a:ext cx="530352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Orbits form a rosetta pattern.</a:t>
            </a:r>
            <a:endParaRPr lang="en-US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4737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3"/>
          <p:cNvSpPr/>
          <p:nvPr/>
        </p:nvSpPr>
        <p:spPr>
          <a:xfrm>
            <a:off x="-365760" y="1095120"/>
            <a:ext cx="457200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Recall an epicycle is described as: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100080" y="2424348"/>
            <a:ext cx="9966960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400" b="0" strike="noStrike" spc="-1" dirty="0">
                <a:solidFill>
                  <a:srgbClr val="FFFFFF"/>
                </a:solidFill>
                <a:latin typeface="Arial"/>
              </a:rPr>
              <a:t>In the solar neighborhood (stars within ~300 light years from us), </a:t>
            </a:r>
            <a:endParaRPr lang="en-US" sz="2400" b="0" strike="noStrike" spc="-1" dirty="0">
              <a:latin typeface="Arial"/>
            </a:endParaRPr>
          </a:p>
          <a:p>
            <a:pPr algn="ctr"/>
            <a:r>
              <a:rPr lang="en-US" sz="2400" b="0" strike="noStrike" spc="-1" dirty="0">
                <a:solidFill>
                  <a:srgbClr val="FFFFFF"/>
                </a:solidFill>
                <a:latin typeface="Arial"/>
              </a:rPr>
              <a:t>stars have typical speeds of about 20 km/s relative to us. Assume </a:t>
            </a:r>
          </a:p>
          <a:p>
            <a:pPr algn="ctr"/>
            <a:r>
              <a:rPr lang="en-US" sz="2400" spc="-1" dirty="0">
                <a:solidFill>
                  <a:srgbClr val="FFFFFF"/>
                </a:solidFill>
                <a:latin typeface="Arial"/>
              </a:rPr>
              <a:t>10</a:t>
            </a:r>
            <a:r>
              <a:rPr lang="en-US" sz="2400" spc="-1" baseline="30000" dirty="0">
                <a:solidFill>
                  <a:srgbClr val="FFFFFF"/>
                </a:solidFill>
                <a:latin typeface="Arial"/>
              </a:rPr>
              <a:t>8</a:t>
            </a:r>
            <a:r>
              <a:rPr lang="en-US" sz="2400" spc="-1" dirty="0">
                <a:solidFill>
                  <a:srgbClr val="FFFFFF"/>
                </a:solidFill>
                <a:latin typeface="Arial"/>
              </a:rPr>
              <a:t> solar masses are in the region.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216" name="CustomShape 5"/>
          <p:cNvSpPr/>
          <p:nvPr/>
        </p:nvSpPr>
        <p:spPr>
          <a:xfrm>
            <a:off x="573174" y="3615634"/>
            <a:ext cx="9426960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00"/>
                </a:solidFill>
                <a:latin typeface="Arial"/>
              </a:rPr>
              <a:t>EXERCISE: 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What is the typical eccentricity of a star in the solar neighborhood?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217" name="Picture 216"/>
          <p:cNvPicPr/>
          <p:nvPr/>
        </p:nvPicPr>
        <p:blipFill>
          <a:blip r:embed="rId2"/>
          <a:stretch/>
        </p:blipFill>
        <p:spPr>
          <a:xfrm>
            <a:off x="6201360" y="4357080"/>
            <a:ext cx="3733560" cy="298656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Formula 3">
                <a:extLst>
                  <a:ext uri="{FF2B5EF4-FFF2-40B4-BE49-F238E27FC236}">
                    <a16:creationId xmlns:a16="http://schemas.microsoft.com/office/drawing/2014/main" id="{6ABB3566-8E17-8E45-BA26-1CCF21B0A667}"/>
                  </a:ext>
                </a:extLst>
              </p:cNvPr>
              <p:cNvSpPr txBox="1"/>
              <p:nvPr/>
            </p:nvSpPr>
            <p:spPr>
              <a:xfrm>
                <a:off x="3657600" y="1257861"/>
                <a:ext cx="6277320" cy="113113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¨"/>
                          <m:ctrlPr>
                            <a:rPr lang="ar-A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sSup>
                        <m:sSupPr>
                          <m:ctrlPr>
                            <a:rPr lang="ar-AE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𝑎𝑒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ar-AE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ar-AE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ar-AE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=</m:t>
                          </m:r>
                          <m:rad>
                            <m:radPr>
                              <m:degHide m:val="on"/>
                              <m:ctrlPr>
                                <a:rPr lang="ar-A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ar-AE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ar-AE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ar-AE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AE" sz="24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ar-AE" sz="24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ar-AE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4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ar-AE" sz="24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func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8" name="Formula 3">
                <a:extLst>
                  <a:ext uri="{FF2B5EF4-FFF2-40B4-BE49-F238E27FC236}">
                    <a16:creationId xmlns:a16="http://schemas.microsoft.com/office/drawing/2014/main" id="{6ABB3566-8E17-8E45-BA26-1CCF21B0A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257861"/>
                <a:ext cx="6277320" cy="11311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Formula 3">
                <a:extLst>
                  <a:ext uri="{FF2B5EF4-FFF2-40B4-BE49-F238E27FC236}">
                    <a16:creationId xmlns:a16="http://schemas.microsoft.com/office/drawing/2014/main" id="{737379E4-6AD8-BC42-9EBB-9AF7A00D3DCE}"/>
                  </a:ext>
                </a:extLst>
              </p:cNvPr>
              <p:cNvSpPr txBox="1"/>
              <p:nvPr/>
            </p:nvSpPr>
            <p:spPr>
              <a:xfrm>
                <a:off x="483966" y="4530034"/>
                <a:ext cx="5245690" cy="8643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ar-AE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ar-AE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𝑎𝑒</m:t>
                      </m:r>
                      <m:r>
                        <a:rPr lang="ar-AE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ar-A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ar-AE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ad>
                        <m:radPr>
                          <m:degHide m:val="on"/>
                          <m:ctrlPr>
                            <a:rPr lang="ar-A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ar-AE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ar-AE" sz="2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ar-A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ar-AE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b="0" i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:endParaRPr sz="2400" dirty="0"/>
              </a:p>
            </p:txBody>
          </p:sp>
        </mc:Choice>
        <mc:Fallback>
          <p:sp>
            <p:nvSpPr>
              <p:cNvPr id="9" name="Formula 3">
                <a:extLst>
                  <a:ext uri="{FF2B5EF4-FFF2-40B4-BE49-F238E27FC236}">
                    <a16:creationId xmlns:a16="http://schemas.microsoft.com/office/drawing/2014/main" id="{737379E4-6AD8-BC42-9EBB-9AF7A00D3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6" y="4530034"/>
                <a:ext cx="5245690" cy="864320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Formula 3">
                <a:extLst>
                  <a:ext uri="{FF2B5EF4-FFF2-40B4-BE49-F238E27FC236}">
                    <a16:creationId xmlns:a16="http://schemas.microsoft.com/office/drawing/2014/main" id="{B79BA8FC-F732-164D-9E5B-052DCC61604F}"/>
                  </a:ext>
                </a:extLst>
              </p:cNvPr>
              <p:cNvSpPr txBox="1"/>
              <p:nvPr/>
            </p:nvSpPr>
            <p:spPr>
              <a:xfrm>
                <a:off x="907704" y="5512760"/>
                <a:ext cx="4366163" cy="74902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ar-A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ar-AE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ar-AE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⟨"/>
                          <m:endChr m:val="⟩"/>
                          <m:ctrlPr>
                            <a:rPr lang="ar-AE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ar-AE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ar-AE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ar-A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ar-AE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ar-AE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den>
                      </m:f>
                    </m:oMath>
                  </m:oMathPara>
                </a14:m>
                <a:endParaRPr lang="en-US" sz="2000" b="0" i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Formula 3">
                <a:extLst>
                  <a:ext uri="{FF2B5EF4-FFF2-40B4-BE49-F238E27FC236}">
                    <a16:creationId xmlns:a16="http://schemas.microsoft.com/office/drawing/2014/main" id="{B79BA8FC-F732-164D-9E5B-052DCC616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04" y="5512760"/>
                <a:ext cx="4366163" cy="7490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Formula 3">
                <a:extLst>
                  <a:ext uri="{FF2B5EF4-FFF2-40B4-BE49-F238E27FC236}">
                    <a16:creationId xmlns:a16="http://schemas.microsoft.com/office/drawing/2014/main" id="{FF4F06A8-5D2D-5C43-8811-FDE3A688FB05}"/>
                  </a:ext>
                </a:extLst>
              </p:cNvPr>
              <p:cNvSpPr txBox="1"/>
              <p:nvPr/>
            </p:nvSpPr>
            <p:spPr>
              <a:xfrm>
                <a:off x="184598" y="6384920"/>
                <a:ext cx="5951548" cy="108554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⟨"/>
                          <m:endChr m:val="⟩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(300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∙9.5∙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ar-AE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ar-A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p>
                                      </m:sSup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  <m:r>
                                        <a:rPr lang="en-US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6.67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−11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N</m:t>
                                  </m:r>
                                  <m: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kg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1.99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30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kg</m:t>
                              </m:r>
                            </m:den>
                          </m:f>
                        </m:e>
                      </m:ra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=0.2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b="0" i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Formula 3">
                <a:extLst>
                  <a:ext uri="{FF2B5EF4-FFF2-40B4-BE49-F238E27FC236}">
                    <a16:creationId xmlns:a16="http://schemas.microsoft.com/office/drawing/2014/main" id="{FF4F06A8-5D2D-5C43-8811-FDE3A688F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98" y="6384920"/>
                <a:ext cx="5951548" cy="1085548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3591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939600" y="726120"/>
            <a:ext cx="878940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2"/>
          <p:cNvSpPr/>
          <p:nvPr/>
        </p:nvSpPr>
        <p:spPr>
          <a:xfrm>
            <a:off x="1005120" y="763920"/>
            <a:ext cx="4643280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Celestial Mechanics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2"/>
          <a:stretch/>
        </p:blipFill>
        <p:spPr>
          <a:xfrm>
            <a:off x="2377080" y="4247640"/>
            <a:ext cx="4114440" cy="2193840"/>
          </a:xfrm>
          <a:prstGeom prst="rect">
            <a:avLst/>
          </a:prstGeom>
          <a:ln>
            <a:noFill/>
          </a:ln>
        </p:spPr>
      </p:pic>
      <p:sp>
        <p:nvSpPr>
          <p:cNvPr id="56" name="CustomShape 4"/>
          <p:cNvSpPr/>
          <p:nvPr/>
        </p:nvSpPr>
        <p:spPr>
          <a:xfrm>
            <a:off x="6549480" y="5070240"/>
            <a:ext cx="103932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1" strike="noStrike" spc="-1">
                <a:solidFill>
                  <a:srgbClr val="FFFFFF"/>
                </a:solidFill>
                <a:latin typeface="Calibri"/>
                <a:ea typeface="DejaVu Sans"/>
              </a:rPr>
              <a:t>Orbits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20F12CF4-3645-A744-9B21-12D4E4EAD783}"/>
              </a:ext>
            </a:extLst>
          </p:cNvPr>
          <p:cNvSpPr/>
          <p:nvPr/>
        </p:nvSpPr>
        <p:spPr>
          <a:xfrm>
            <a:off x="2063520" y="2564859"/>
            <a:ext cx="5794200" cy="5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This week is all about astronomy (Finally!)</a:t>
            </a:r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3B1CAB37-C362-534B-A507-FB2CF5EA85E5}"/>
              </a:ext>
            </a:extLst>
          </p:cNvPr>
          <p:cNvSpPr/>
          <p:nvPr/>
        </p:nvSpPr>
        <p:spPr>
          <a:xfrm>
            <a:off x="1005120" y="740520"/>
            <a:ext cx="8412840" cy="90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Extra Slides</a:t>
            </a:r>
            <a:endParaRPr lang="en-US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5286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3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54" name="CustomShape 3"/>
          <p:cNvSpPr/>
          <p:nvPr/>
        </p:nvSpPr>
        <p:spPr>
          <a:xfrm>
            <a:off x="7997040" y="3602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Line 4"/>
          <p:cNvSpPr/>
          <p:nvPr/>
        </p:nvSpPr>
        <p:spPr>
          <a:xfrm flipH="1">
            <a:off x="7122600" y="415008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CustomShape 5"/>
          <p:cNvSpPr/>
          <p:nvPr/>
        </p:nvSpPr>
        <p:spPr>
          <a:xfrm>
            <a:off x="5225400" y="21265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CustomShape 6"/>
          <p:cNvSpPr/>
          <p:nvPr/>
        </p:nvSpPr>
        <p:spPr>
          <a:xfrm>
            <a:off x="5225760" y="2666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7"/>
          <p:cNvSpPr/>
          <p:nvPr/>
        </p:nvSpPr>
        <p:spPr>
          <a:xfrm>
            <a:off x="5225760" y="3566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9" name="CustomShape 8"/>
          <p:cNvSpPr/>
          <p:nvPr/>
        </p:nvSpPr>
        <p:spPr>
          <a:xfrm>
            <a:off x="4649760" y="2126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CustomShape 9"/>
          <p:cNvSpPr/>
          <p:nvPr/>
        </p:nvSpPr>
        <p:spPr>
          <a:xfrm>
            <a:off x="4757760" y="2414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CustomShape 10"/>
          <p:cNvSpPr/>
          <p:nvPr/>
        </p:nvSpPr>
        <p:spPr>
          <a:xfrm>
            <a:off x="5009760" y="1874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11"/>
          <p:cNvSpPr/>
          <p:nvPr/>
        </p:nvSpPr>
        <p:spPr>
          <a:xfrm>
            <a:off x="5441760" y="2270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CustomShape 12"/>
          <p:cNvSpPr/>
          <p:nvPr/>
        </p:nvSpPr>
        <p:spPr>
          <a:xfrm>
            <a:off x="5729760" y="2090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13"/>
          <p:cNvSpPr/>
          <p:nvPr/>
        </p:nvSpPr>
        <p:spPr>
          <a:xfrm>
            <a:off x="5621760" y="1838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14"/>
          <p:cNvSpPr/>
          <p:nvPr/>
        </p:nvSpPr>
        <p:spPr>
          <a:xfrm>
            <a:off x="4685760" y="2918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15"/>
          <p:cNvSpPr/>
          <p:nvPr/>
        </p:nvSpPr>
        <p:spPr>
          <a:xfrm>
            <a:off x="4686120" y="327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CustomShape 16"/>
          <p:cNvSpPr/>
          <p:nvPr/>
        </p:nvSpPr>
        <p:spPr>
          <a:xfrm>
            <a:off x="4362480" y="320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CustomShape 17"/>
          <p:cNvSpPr/>
          <p:nvPr/>
        </p:nvSpPr>
        <p:spPr>
          <a:xfrm>
            <a:off x="4290840" y="2991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9" name="CustomShape 18"/>
          <p:cNvSpPr/>
          <p:nvPr/>
        </p:nvSpPr>
        <p:spPr>
          <a:xfrm>
            <a:off x="4362840" y="4035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0" name="CustomShape 19"/>
          <p:cNvSpPr/>
          <p:nvPr/>
        </p:nvSpPr>
        <p:spPr>
          <a:xfrm>
            <a:off x="4758840" y="3711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1" name="CustomShape 20"/>
          <p:cNvSpPr/>
          <p:nvPr/>
        </p:nvSpPr>
        <p:spPr>
          <a:xfrm>
            <a:off x="3642840" y="3567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2" name="CustomShape 21"/>
          <p:cNvSpPr/>
          <p:nvPr/>
        </p:nvSpPr>
        <p:spPr>
          <a:xfrm>
            <a:off x="4362840" y="4683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3" name="CustomShape 22"/>
          <p:cNvSpPr/>
          <p:nvPr/>
        </p:nvSpPr>
        <p:spPr>
          <a:xfrm>
            <a:off x="4110840" y="3819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CustomShape 23"/>
          <p:cNvSpPr/>
          <p:nvPr/>
        </p:nvSpPr>
        <p:spPr>
          <a:xfrm>
            <a:off x="4866840" y="4251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CustomShape 24"/>
          <p:cNvSpPr/>
          <p:nvPr/>
        </p:nvSpPr>
        <p:spPr>
          <a:xfrm>
            <a:off x="5214960" y="44834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6" name="CustomShape 25"/>
          <p:cNvSpPr/>
          <p:nvPr/>
        </p:nvSpPr>
        <p:spPr>
          <a:xfrm>
            <a:off x="5406840" y="3207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7" name="CustomShape 26"/>
          <p:cNvSpPr/>
          <p:nvPr/>
        </p:nvSpPr>
        <p:spPr>
          <a:xfrm>
            <a:off x="5082840" y="3027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27"/>
          <p:cNvSpPr/>
          <p:nvPr/>
        </p:nvSpPr>
        <p:spPr>
          <a:xfrm>
            <a:off x="3713760" y="2414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28"/>
          <p:cNvSpPr/>
          <p:nvPr/>
        </p:nvSpPr>
        <p:spPr>
          <a:xfrm>
            <a:off x="3714120" y="29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0" name="CustomShape 29"/>
          <p:cNvSpPr/>
          <p:nvPr/>
        </p:nvSpPr>
        <p:spPr>
          <a:xfrm>
            <a:off x="3714120" y="38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1" name="CustomShape 30"/>
          <p:cNvSpPr/>
          <p:nvPr/>
        </p:nvSpPr>
        <p:spPr>
          <a:xfrm>
            <a:off x="3138120" y="241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2" name="CustomShape 31"/>
          <p:cNvSpPr/>
          <p:nvPr/>
        </p:nvSpPr>
        <p:spPr>
          <a:xfrm>
            <a:off x="3246120" y="270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3" name="CustomShape 32"/>
          <p:cNvSpPr/>
          <p:nvPr/>
        </p:nvSpPr>
        <p:spPr>
          <a:xfrm>
            <a:off x="3498120" y="216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CustomShape 33"/>
          <p:cNvSpPr/>
          <p:nvPr/>
        </p:nvSpPr>
        <p:spPr>
          <a:xfrm>
            <a:off x="3930120" y="255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CustomShape 34"/>
          <p:cNvSpPr/>
          <p:nvPr/>
        </p:nvSpPr>
        <p:spPr>
          <a:xfrm>
            <a:off x="4218120" y="237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CustomShape 35"/>
          <p:cNvSpPr/>
          <p:nvPr/>
        </p:nvSpPr>
        <p:spPr>
          <a:xfrm>
            <a:off x="4110120" y="212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7" name="CustomShape 36"/>
          <p:cNvSpPr/>
          <p:nvPr/>
        </p:nvSpPr>
        <p:spPr>
          <a:xfrm>
            <a:off x="3174120" y="320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8" name="CustomShape 37"/>
          <p:cNvSpPr/>
          <p:nvPr/>
        </p:nvSpPr>
        <p:spPr>
          <a:xfrm>
            <a:off x="3174480" y="356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9" name="CustomShape 38"/>
          <p:cNvSpPr/>
          <p:nvPr/>
        </p:nvSpPr>
        <p:spPr>
          <a:xfrm>
            <a:off x="2850840" y="3495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0" name="CustomShape 39"/>
          <p:cNvSpPr/>
          <p:nvPr/>
        </p:nvSpPr>
        <p:spPr>
          <a:xfrm>
            <a:off x="2779200" y="328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1" name="CustomShape 40"/>
          <p:cNvSpPr/>
          <p:nvPr/>
        </p:nvSpPr>
        <p:spPr>
          <a:xfrm>
            <a:off x="2851200" y="432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CustomShape 41"/>
          <p:cNvSpPr/>
          <p:nvPr/>
        </p:nvSpPr>
        <p:spPr>
          <a:xfrm>
            <a:off x="3247200" y="400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3" name="CustomShape 42"/>
          <p:cNvSpPr/>
          <p:nvPr/>
        </p:nvSpPr>
        <p:spPr>
          <a:xfrm>
            <a:off x="2131200" y="385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CustomShape 43"/>
          <p:cNvSpPr/>
          <p:nvPr/>
        </p:nvSpPr>
        <p:spPr>
          <a:xfrm>
            <a:off x="2851200" y="497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44"/>
          <p:cNvSpPr/>
          <p:nvPr/>
        </p:nvSpPr>
        <p:spPr>
          <a:xfrm>
            <a:off x="2599200" y="410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CustomShape 45"/>
          <p:cNvSpPr/>
          <p:nvPr/>
        </p:nvSpPr>
        <p:spPr>
          <a:xfrm>
            <a:off x="2286000" y="34747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7" name="CustomShape 46"/>
          <p:cNvSpPr/>
          <p:nvPr/>
        </p:nvSpPr>
        <p:spPr>
          <a:xfrm>
            <a:off x="3703320" y="47718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7"/>
          <p:cNvSpPr/>
          <p:nvPr/>
        </p:nvSpPr>
        <p:spPr>
          <a:xfrm>
            <a:off x="3895200" y="349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48"/>
          <p:cNvSpPr/>
          <p:nvPr/>
        </p:nvSpPr>
        <p:spPr>
          <a:xfrm>
            <a:off x="3571200" y="331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49"/>
          <p:cNvSpPr/>
          <p:nvPr/>
        </p:nvSpPr>
        <p:spPr>
          <a:xfrm>
            <a:off x="5549760" y="4502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50"/>
          <p:cNvSpPr/>
          <p:nvPr/>
        </p:nvSpPr>
        <p:spPr>
          <a:xfrm>
            <a:off x="5550120" y="504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2" name="CustomShape 51"/>
          <p:cNvSpPr/>
          <p:nvPr/>
        </p:nvSpPr>
        <p:spPr>
          <a:xfrm>
            <a:off x="5550120" y="594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3" name="CustomShape 52"/>
          <p:cNvSpPr/>
          <p:nvPr/>
        </p:nvSpPr>
        <p:spPr>
          <a:xfrm>
            <a:off x="4974120" y="450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53"/>
          <p:cNvSpPr/>
          <p:nvPr/>
        </p:nvSpPr>
        <p:spPr>
          <a:xfrm>
            <a:off x="5082120" y="479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54"/>
          <p:cNvSpPr/>
          <p:nvPr/>
        </p:nvSpPr>
        <p:spPr>
          <a:xfrm>
            <a:off x="5334120" y="425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6" name="CustomShape 55"/>
          <p:cNvSpPr/>
          <p:nvPr/>
        </p:nvSpPr>
        <p:spPr>
          <a:xfrm>
            <a:off x="5766120" y="464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7" name="CustomShape 56"/>
          <p:cNvSpPr/>
          <p:nvPr/>
        </p:nvSpPr>
        <p:spPr>
          <a:xfrm>
            <a:off x="6054120" y="446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8" name="CustomShape 57"/>
          <p:cNvSpPr/>
          <p:nvPr/>
        </p:nvSpPr>
        <p:spPr>
          <a:xfrm>
            <a:off x="5946120" y="421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9" name="CustomShape 58"/>
          <p:cNvSpPr/>
          <p:nvPr/>
        </p:nvSpPr>
        <p:spPr>
          <a:xfrm>
            <a:off x="5010120" y="529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0" name="CustomShape 59"/>
          <p:cNvSpPr/>
          <p:nvPr/>
        </p:nvSpPr>
        <p:spPr>
          <a:xfrm>
            <a:off x="5010480" y="5655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" name="CustomShape 60"/>
          <p:cNvSpPr/>
          <p:nvPr/>
        </p:nvSpPr>
        <p:spPr>
          <a:xfrm>
            <a:off x="4686840" y="5583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2" name="CustomShape 61"/>
          <p:cNvSpPr/>
          <p:nvPr/>
        </p:nvSpPr>
        <p:spPr>
          <a:xfrm>
            <a:off x="4615200" y="536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CustomShape 62"/>
          <p:cNvSpPr/>
          <p:nvPr/>
        </p:nvSpPr>
        <p:spPr>
          <a:xfrm>
            <a:off x="4687200" y="641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63"/>
          <p:cNvSpPr/>
          <p:nvPr/>
        </p:nvSpPr>
        <p:spPr>
          <a:xfrm>
            <a:off x="5083200" y="608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4"/>
          <p:cNvSpPr/>
          <p:nvPr/>
        </p:nvSpPr>
        <p:spPr>
          <a:xfrm>
            <a:off x="3967200" y="594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65"/>
          <p:cNvSpPr/>
          <p:nvPr/>
        </p:nvSpPr>
        <p:spPr>
          <a:xfrm>
            <a:off x="4687200" y="706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7" name="CustomShape 66"/>
          <p:cNvSpPr/>
          <p:nvPr/>
        </p:nvSpPr>
        <p:spPr>
          <a:xfrm>
            <a:off x="4435200" y="619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CustomShape 67"/>
          <p:cNvSpPr/>
          <p:nvPr/>
        </p:nvSpPr>
        <p:spPr>
          <a:xfrm>
            <a:off x="5191200" y="662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CustomShape 68"/>
          <p:cNvSpPr/>
          <p:nvPr/>
        </p:nvSpPr>
        <p:spPr>
          <a:xfrm>
            <a:off x="5539320" y="68598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0" name="CustomShape 69"/>
          <p:cNvSpPr/>
          <p:nvPr/>
        </p:nvSpPr>
        <p:spPr>
          <a:xfrm>
            <a:off x="5731200" y="558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1" name="CustomShape 70"/>
          <p:cNvSpPr/>
          <p:nvPr/>
        </p:nvSpPr>
        <p:spPr>
          <a:xfrm>
            <a:off x="5407200" y="540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71"/>
          <p:cNvSpPr/>
          <p:nvPr/>
        </p:nvSpPr>
        <p:spPr>
          <a:xfrm>
            <a:off x="2286000" y="47577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CustomShape 72"/>
          <p:cNvSpPr/>
          <p:nvPr/>
        </p:nvSpPr>
        <p:spPr>
          <a:xfrm>
            <a:off x="3750120" y="515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4" name="CustomShape 73"/>
          <p:cNvSpPr/>
          <p:nvPr/>
        </p:nvSpPr>
        <p:spPr>
          <a:xfrm>
            <a:off x="3750120" y="605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5" name="CustomShape 74"/>
          <p:cNvSpPr/>
          <p:nvPr/>
        </p:nvSpPr>
        <p:spPr>
          <a:xfrm>
            <a:off x="3174120" y="461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6" name="CustomShape 75"/>
          <p:cNvSpPr/>
          <p:nvPr/>
        </p:nvSpPr>
        <p:spPr>
          <a:xfrm>
            <a:off x="3282120" y="489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7" name="CustomShape 76"/>
          <p:cNvSpPr/>
          <p:nvPr/>
        </p:nvSpPr>
        <p:spPr>
          <a:xfrm>
            <a:off x="3534120" y="435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CustomShape 77"/>
          <p:cNvSpPr/>
          <p:nvPr/>
        </p:nvSpPr>
        <p:spPr>
          <a:xfrm>
            <a:off x="3966120" y="47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CustomShape 78"/>
          <p:cNvSpPr/>
          <p:nvPr/>
        </p:nvSpPr>
        <p:spPr>
          <a:xfrm>
            <a:off x="4297680" y="51206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0" name="CustomShape 79"/>
          <p:cNvSpPr/>
          <p:nvPr/>
        </p:nvSpPr>
        <p:spPr>
          <a:xfrm>
            <a:off x="4146120" y="432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CustomShape 80"/>
          <p:cNvSpPr/>
          <p:nvPr/>
        </p:nvSpPr>
        <p:spPr>
          <a:xfrm>
            <a:off x="3210120" y="540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2" name="CustomShape 81"/>
          <p:cNvSpPr/>
          <p:nvPr/>
        </p:nvSpPr>
        <p:spPr>
          <a:xfrm>
            <a:off x="3210480" y="5763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CustomShape 82"/>
          <p:cNvSpPr/>
          <p:nvPr/>
        </p:nvSpPr>
        <p:spPr>
          <a:xfrm>
            <a:off x="2886840" y="5691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4" name="CustomShape 83"/>
          <p:cNvSpPr/>
          <p:nvPr/>
        </p:nvSpPr>
        <p:spPr>
          <a:xfrm>
            <a:off x="2815200" y="547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CustomShape 84"/>
          <p:cNvSpPr/>
          <p:nvPr/>
        </p:nvSpPr>
        <p:spPr>
          <a:xfrm>
            <a:off x="2887200" y="652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CustomShape 85"/>
          <p:cNvSpPr/>
          <p:nvPr/>
        </p:nvSpPr>
        <p:spPr>
          <a:xfrm>
            <a:off x="3283200" y="619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86"/>
          <p:cNvSpPr/>
          <p:nvPr/>
        </p:nvSpPr>
        <p:spPr>
          <a:xfrm>
            <a:off x="2167200" y="605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CustomShape 87"/>
          <p:cNvSpPr/>
          <p:nvPr/>
        </p:nvSpPr>
        <p:spPr>
          <a:xfrm>
            <a:off x="2887200" y="716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CustomShape 88"/>
          <p:cNvSpPr/>
          <p:nvPr/>
        </p:nvSpPr>
        <p:spPr>
          <a:xfrm>
            <a:off x="2635200" y="630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CustomShape 89"/>
          <p:cNvSpPr/>
          <p:nvPr/>
        </p:nvSpPr>
        <p:spPr>
          <a:xfrm>
            <a:off x="3391200" y="673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CustomShape 90"/>
          <p:cNvSpPr/>
          <p:nvPr/>
        </p:nvSpPr>
        <p:spPr>
          <a:xfrm>
            <a:off x="3739320" y="69678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2" name="CustomShape 91"/>
          <p:cNvSpPr/>
          <p:nvPr/>
        </p:nvSpPr>
        <p:spPr>
          <a:xfrm>
            <a:off x="3931200" y="569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3" name="CustomShape 92"/>
          <p:cNvSpPr/>
          <p:nvPr/>
        </p:nvSpPr>
        <p:spPr>
          <a:xfrm>
            <a:off x="3607200" y="551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CustomShape 93"/>
          <p:cNvSpPr/>
          <p:nvPr/>
        </p:nvSpPr>
        <p:spPr>
          <a:xfrm>
            <a:off x="2057760" y="5366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CustomShape 94"/>
          <p:cNvSpPr/>
          <p:nvPr/>
        </p:nvSpPr>
        <p:spPr>
          <a:xfrm>
            <a:off x="2418120" y="198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6" name="CustomShape 95"/>
          <p:cNvSpPr/>
          <p:nvPr/>
        </p:nvSpPr>
        <p:spPr>
          <a:xfrm>
            <a:off x="2418120" y="288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7" name="CustomShape 96"/>
          <p:cNvSpPr/>
          <p:nvPr/>
        </p:nvSpPr>
        <p:spPr>
          <a:xfrm>
            <a:off x="1482120" y="536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8" name="CustomShape 97"/>
          <p:cNvSpPr/>
          <p:nvPr/>
        </p:nvSpPr>
        <p:spPr>
          <a:xfrm>
            <a:off x="1590120" y="56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CustomShape 98"/>
          <p:cNvSpPr/>
          <p:nvPr/>
        </p:nvSpPr>
        <p:spPr>
          <a:xfrm>
            <a:off x="1842120" y="511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0" name="CustomShape 99"/>
          <p:cNvSpPr/>
          <p:nvPr/>
        </p:nvSpPr>
        <p:spPr>
          <a:xfrm>
            <a:off x="2274120" y="551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CustomShape 100"/>
          <p:cNvSpPr/>
          <p:nvPr/>
        </p:nvSpPr>
        <p:spPr>
          <a:xfrm>
            <a:off x="2106000" y="43005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CustomShape 101"/>
          <p:cNvSpPr/>
          <p:nvPr/>
        </p:nvSpPr>
        <p:spPr>
          <a:xfrm>
            <a:off x="2454120" y="507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3" name="CustomShape 102"/>
          <p:cNvSpPr/>
          <p:nvPr/>
        </p:nvSpPr>
        <p:spPr>
          <a:xfrm>
            <a:off x="1878120" y="223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4" name="CustomShape 103"/>
          <p:cNvSpPr/>
          <p:nvPr/>
        </p:nvSpPr>
        <p:spPr>
          <a:xfrm>
            <a:off x="1878480" y="2595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CustomShape 104"/>
          <p:cNvSpPr/>
          <p:nvPr/>
        </p:nvSpPr>
        <p:spPr>
          <a:xfrm>
            <a:off x="1554840" y="2523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6" name="CustomShape 105"/>
          <p:cNvSpPr/>
          <p:nvPr/>
        </p:nvSpPr>
        <p:spPr>
          <a:xfrm>
            <a:off x="1483200" y="230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7" name="CustomShape 106"/>
          <p:cNvSpPr/>
          <p:nvPr/>
        </p:nvSpPr>
        <p:spPr>
          <a:xfrm>
            <a:off x="1555200" y="335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CustomShape 107"/>
          <p:cNvSpPr/>
          <p:nvPr/>
        </p:nvSpPr>
        <p:spPr>
          <a:xfrm>
            <a:off x="1951200" y="302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9" name="CustomShape 108"/>
          <p:cNvSpPr/>
          <p:nvPr/>
        </p:nvSpPr>
        <p:spPr>
          <a:xfrm>
            <a:off x="835200" y="288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0" name="CustomShape 109"/>
          <p:cNvSpPr/>
          <p:nvPr/>
        </p:nvSpPr>
        <p:spPr>
          <a:xfrm>
            <a:off x="1555200" y="400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1" name="CustomShape 110"/>
          <p:cNvSpPr/>
          <p:nvPr/>
        </p:nvSpPr>
        <p:spPr>
          <a:xfrm>
            <a:off x="1303200" y="313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111"/>
          <p:cNvSpPr/>
          <p:nvPr/>
        </p:nvSpPr>
        <p:spPr>
          <a:xfrm>
            <a:off x="2059200" y="356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3" name="CustomShape 112"/>
          <p:cNvSpPr/>
          <p:nvPr/>
        </p:nvSpPr>
        <p:spPr>
          <a:xfrm>
            <a:off x="2407320" y="37998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CustomShape 113"/>
          <p:cNvSpPr/>
          <p:nvPr/>
        </p:nvSpPr>
        <p:spPr>
          <a:xfrm>
            <a:off x="2599200" y="252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CustomShape 114"/>
          <p:cNvSpPr/>
          <p:nvPr/>
        </p:nvSpPr>
        <p:spPr>
          <a:xfrm>
            <a:off x="2275200" y="234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115"/>
          <p:cNvSpPr/>
          <p:nvPr/>
        </p:nvSpPr>
        <p:spPr>
          <a:xfrm>
            <a:off x="1591560" y="3604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CustomShape 116"/>
          <p:cNvSpPr/>
          <p:nvPr/>
        </p:nvSpPr>
        <p:spPr>
          <a:xfrm>
            <a:off x="1026360" y="33901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CustomShape 117"/>
          <p:cNvSpPr/>
          <p:nvPr/>
        </p:nvSpPr>
        <p:spPr>
          <a:xfrm>
            <a:off x="1627200" y="432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CustomShape 118"/>
          <p:cNvSpPr/>
          <p:nvPr/>
        </p:nvSpPr>
        <p:spPr>
          <a:xfrm>
            <a:off x="2131560" y="644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CustomShape 119"/>
          <p:cNvSpPr/>
          <p:nvPr/>
        </p:nvSpPr>
        <p:spPr>
          <a:xfrm>
            <a:off x="1627560" y="5152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CustomShape 120"/>
          <p:cNvSpPr/>
          <p:nvPr/>
        </p:nvSpPr>
        <p:spPr>
          <a:xfrm>
            <a:off x="907560" y="4684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CustomShape 121"/>
          <p:cNvSpPr/>
          <p:nvPr/>
        </p:nvSpPr>
        <p:spPr>
          <a:xfrm>
            <a:off x="1375560" y="4936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CustomShape 122"/>
          <p:cNvSpPr/>
          <p:nvPr/>
        </p:nvSpPr>
        <p:spPr>
          <a:xfrm>
            <a:off x="798120" y="399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CustomShape 123"/>
          <p:cNvSpPr/>
          <p:nvPr/>
        </p:nvSpPr>
        <p:spPr>
          <a:xfrm>
            <a:off x="222480" y="3999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5" name="CustomShape 124"/>
          <p:cNvSpPr/>
          <p:nvPr/>
        </p:nvSpPr>
        <p:spPr>
          <a:xfrm>
            <a:off x="330480" y="428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6" name="CustomShape 125"/>
          <p:cNvSpPr/>
          <p:nvPr/>
        </p:nvSpPr>
        <p:spPr>
          <a:xfrm>
            <a:off x="582480" y="374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7" name="CustomShape 126"/>
          <p:cNvSpPr/>
          <p:nvPr/>
        </p:nvSpPr>
        <p:spPr>
          <a:xfrm>
            <a:off x="1014480" y="4143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8" name="CustomShape 127"/>
          <p:cNvSpPr/>
          <p:nvPr/>
        </p:nvSpPr>
        <p:spPr>
          <a:xfrm>
            <a:off x="1194480" y="3711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9" name="CustomShape 128"/>
          <p:cNvSpPr/>
          <p:nvPr/>
        </p:nvSpPr>
        <p:spPr>
          <a:xfrm>
            <a:off x="1123560" y="5260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0" name="CustomShape 129"/>
          <p:cNvSpPr/>
          <p:nvPr/>
        </p:nvSpPr>
        <p:spPr>
          <a:xfrm>
            <a:off x="558360" y="50461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130"/>
          <p:cNvSpPr/>
          <p:nvPr/>
        </p:nvSpPr>
        <p:spPr>
          <a:xfrm>
            <a:off x="1159200" y="598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131"/>
          <p:cNvSpPr/>
          <p:nvPr/>
        </p:nvSpPr>
        <p:spPr>
          <a:xfrm>
            <a:off x="1087560" y="5764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3" name="CustomShape 132"/>
          <p:cNvSpPr/>
          <p:nvPr/>
        </p:nvSpPr>
        <p:spPr>
          <a:xfrm>
            <a:off x="1159560" y="680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4" name="CustomShape 133"/>
          <p:cNvSpPr/>
          <p:nvPr/>
        </p:nvSpPr>
        <p:spPr>
          <a:xfrm>
            <a:off x="439560" y="6340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5" name="CustomShape 134"/>
          <p:cNvSpPr/>
          <p:nvPr/>
        </p:nvSpPr>
        <p:spPr>
          <a:xfrm>
            <a:off x="907560" y="6592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6" name="CustomShape 135"/>
          <p:cNvSpPr/>
          <p:nvPr/>
        </p:nvSpPr>
        <p:spPr>
          <a:xfrm>
            <a:off x="330120" y="56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7" name="CustomShape 136"/>
          <p:cNvSpPr/>
          <p:nvPr/>
        </p:nvSpPr>
        <p:spPr>
          <a:xfrm>
            <a:off x="1482480" y="6375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CustomShape 137"/>
          <p:cNvSpPr/>
          <p:nvPr/>
        </p:nvSpPr>
        <p:spPr>
          <a:xfrm>
            <a:off x="1590480" y="6663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9" name="CustomShape 138"/>
          <p:cNvSpPr/>
          <p:nvPr/>
        </p:nvSpPr>
        <p:spPr>
          <a:xfrm>
            <a:off x="1842480" y="6123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0" name="CustomShape 139"/>
          <p:cNvSpPr/>
          <p:nvPr/>
        </p:nvSpPr>
        <p:spPr>
          <a:xfrm>
            <a:off x="546480" y="5799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1" name="CustomShape 140"/>
          <p:cNvSpPr/>
          <p:nvPr/>
        </p:nvSpPr>
        <p:spPr>
          <a:xfrm>
            <a:off x="726480" y="536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2" name="CustomShape 141"/>
          <p:cNvSpPr/>
          <p:nvPr/>
        </p:nvSpPr>
        <p:spPr>
          <a:xfrm>
            <a:off x="6874560" y="2576880"/>
            <a:ext cx="2834640" cy="73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What will happen?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595" name="Picture 594"/>
          <p:cNvPicPr/>
          <p:nvPr/>
        </p:nvPicPr>
        <p:blipFill>
          <a:blip r:embed="rId2"/>
          <a:stretch/>
        </p:blipFill>
        <p:spPr>
          <a:xfrm>
            <a:off x="5635440" y="1808640"/>
            <a:ext cx="3600000" cy="5140800"/>
          </a:xfrm>
          <a:prstGeom prst="rect">
            <a:avLst/>
          </a:prstGeom>
          <a:ln>
            <a:noFill/>
          </a:ln>
        </p:spPr>
      </p:pic>
      <p:sp>
        <p:nvSpPr>
          <p:cNvPr id="596" name="CustomShape 3"/>
          <p:cNvSpPr/>
          <p:nvPr/>
        </p:nvSpPr>
        <p:spPr>
          <a:xfrm>
            <a:off x="548640" y="2560320"/>
            <a:ext cx="4663440" cy="420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Large galaxies regularly cannibalize small ones.</a:t>
            </a:r>
            <a:endParaRPr lang="en-US" sz="2600" b="0" strike="noStrike" spc="-1">
              <a:latin typeface="Arial"/>
            </a:endParaRPr>
          </a:p>
          <a:p>
            <a:endParaRPr lang="en-US" sz="2600" b="0" strike="noStrike" spc="-1">
              <a:latin typeface="Arial"/>
            </a:endParaRPr>
          </a:p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Every encounter slows down the small galaxies’ motion, until it complete merges with the host.</a:t>
            </a:r>
            <a:endParaRPr lang="en-US" sz="2600" b="0" strike="noStrike" spc="-1">
              <a:latin typeface="Arial"/>
            </a:endParaRPr>
          </a:p>
          <a:p>
            <a:endParaRPr lang="en-US" sz="2600" b="0" strike="noStrike" spc="-1">
              <a:latin typeface="Arial"/>
            </a:endParaRPr>
          </a:p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The process is known as dynamical friction.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8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99" name="CustomShape 3"/>
          <p:cNvSpPr/>
          <p:nvPr/>
        </p:nvSpPr>
        <p:spPr>
          <a:xfrm>
            <a:off x="5225400" y="21265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CustomShape 4"/>
          <p:cNvSpPr/>
          <p:nvPr/>
        </p:nvSpPr>
        <p:spPr>
          <a:xfrm>
            <a:off x="5225760" y="2666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1" name="CustomShape 5"/>
          <p:cNvSpPr/>
          <p:nvPr/>
        </p:nvSpPr>
        <p:spPr>
          <a:xfrm>
            <a:off x="5225760" y="3566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CustomShape 6"/>
          <p:cNvSpPr/>
          <p:nvPr/>
        </p:nvSpPr>
        <p:spPr>
          <a:xfrm>
            <a:off x="4649760" y="2126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3" name="CustomShape 7"/>
          <p:cNvSpPr/>
          <p:nvPr/>
        </p:nvSpPr>
        <p:spPr>
          <a:xfrm>
            <a:off x="4757760" y="2414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4" name="CustomShape 8"/>
          <p:cNvSpPr/>
          <p:nvPr/>
        </p:nvSpPr>
        <p:spPr>
          <a:xfrm>
            <a:off x="5009760" y="1874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9"/>
          <p:cNvSpPr/>
          <p:nvPr/>
        </p:nvSpPr>
        <p:spPr>
          <a:xfrm>
            <a:off x="5441760" y="2270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10"/>
          <p:cNvSpPr/>
          <p:nvPr/>
        </p:nvSpPr>
        <p:spPr>
          <a:xfrm>
            <a:off x="5729760" y="2090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11"/>
          <p:cNvSpPr/>
          <p:nvPr/>
        </p:nvSpPr>
        <p:spPr>
          <a:xfrm>
            <a:off x="5621760" y="1838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8" name="CustomShape 12"/>
          <p:cNvSpPr/>
          <p:nvPr/>
        </p:nvSpPr>
        <p:spPr>
          <a:xfrm>
            <a:off x="4685760" y="2918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9" name="CustomShape 13"/>
          <p:cNvSpPr/>
          <p:nvPr/>
        </p:nvSpPr>
        <p:spPr>
          <a:xfrm>
            <a:off x="4686120" y="327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0" name="CustomShape 14"/>
          <p:cNvSpPr/>
          <p:nvPr/>
        </p:nvSpPr>
        <p:spPr>
          <a:xfrm>
            <a:off x="4362480" y="320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1" name="CustomShape 15"/>
          <p:cNvSpPr/>
          <p:nvPr/>
        </p:nvSpPr>
        <p:spPr>
          <a:xfrm>
            <a:off x="4290840" y="2991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2" name="CustomShape 16"/>
          <p:cNvSpPr/>
          <p:nvPr/>
        </p:nvSpPr>
        <p:spPr>
          <a:xfrm>
            <a:off x="4362840" y="4035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3" name="CustomShape 17"/>
          <p:cNvSpPr/>
          <p:nvPr/>
        </p:nvSpPr>
        <p:spPr>
          <a:xfrm>
            <a:off x="4758840" y="3711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4" name="CustomShape 18"/>
          <p:cNvSpPr/>
          <p:nvPr/>
        </p:nvSpPr>
        <p:spPr>
          <a:xfrm>
            <a:off x="3642840" y="3567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5" name="CustomShape 19"/>
          <p:cNvSpPr/>
          <p:nvPr/>
        </p:nvSpPr>
        <p:spPr>
          <a:xfrm>
            <a:off x="4362840" y="4683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6" name="CustomShape 20"/>
          <p:cNvSpPr/>
          <p:nvPr/>
        </p:nvSpPr>
        <p:spPr>
          <a:xfrm>
            <a:off x="4110840" y="3819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7" name="CustomShape 21"/>
          <p:cNvSpPr/>
          <p:nvPr/>
        </p:nvSpPr>
        <p:spPr>
          <a:xfrm>
            <a:off x="4866840" y="4251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8" name="CustomShape 22"/>
          <p:cNvSpPr/>
          <p:nvPr/>
        </p:nvSpPr>
        <p:spPr>
          <a:xfrm>
            <a:off x="5214960" y="44834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CustomShape 23"/>
          <p:cNvSpPr/>
          <p:nvPr/>
        </p:nvSpPr>
        <p:spPr>
          <a:xfrm>
            <a:off x="5406840" y="3207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0" name="CustomShape 24"/>
          <p:cNvSpPr/>
          <p:nvPr/>
        </p:nvSpPr>
        <p:spPr>
          <a:xfrm>
            <a:off x="5082840" y="3027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25"/>
          <p:cNvSpPr/>
          <p:nvPr/>
        </p:nvSpPr>
        <p:spPr>
          <a:xfrm>
            <a:off x="3713760" y="2414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26"/>
          <p:cNvSpPr/>
          <p:nvPr/>
        </p:nvSpPr>
        <p:spPr>
          <a:xfrm>
            <a:off x="3714120" y="29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27"/>
          <p:cNvSpPr/>
          <p:nvPr/>
        </p:nvSpPr>
        <p:spPr>
          <a:xfrm>
            <a:off x="3714120" y="38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28"/>
          <p:cNvSpPr/>
          <p:nvPr/>
        </p:nvSpPr>
        <p:spPr>
          <a:xfrm>
            <a:off x="3138120" y="241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29"/>
          <p:cNvSpPr/>
          <p:nvPr/>
        </p:nvSpPr>
        <p:spPr>
          <a:xfrm>
            <a:off x="3246120" y="270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30"/>
          <p:cNvSpPr/>
          <p:nvPr/>
        </p:nvSpPr>
        <p:spPr>
          <a:xfrm>
            <a:off x="3498120" y="216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31"/>
          <p:cNvSpPr/>
          <p:nvPr/>
        </p:nvSpPr>
        <p:spPr>
          <a:xfrm>
            <a:off x="3930120" y="255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32"/>
          <p:cNvSpPr/>
          <p:nvPr/>
        </p:nvSpPr>
        <p:spPr>
          <a:xfrm>
            <a:off x="4218120" y="237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33"/>
          <p:cNvSpPr/>
          <p:nvPr/>
        </p:nvSpPr>
        <p:spPr>
          <a:xfrm>
            <a:off x="4110120" y="212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34"/>
          <p:cNvSpPr/>
          <p:nvPr/>
        </p:nvSpPr>
        <p:spPr>
          <a:xfrm>
            <a:off x="3174120" y="320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35"/>
          <p:cNvSpPr/>
          <p:nvPr/>
        </p:nvSpPr>
        <p:spPr>
          <a:xfrm>
            <a:off x="3174480" y="356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36"/>
          <p:cNvSpPr/>
          <p:nvPr/>
        </p:nvSpPr>
        <p:spPr>
          <a:xfrm>
            <a:off x="2850840" y="3495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37"/>
          <p:cNvSpPr/>
          <p:nvPr/>
        </p:nvSpPr>
        <p:spPr>
          <a:xfrm>
            <a:off x="2779200" y="328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CustomShape 38"/>
          <p:cNvSpPr/>
          <p:nvPr/>
        </p:nvSpPr>
        <p:spPr>
          <a:xfrm>
            <a:off x="2851200" y="432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39"/>
          <p:cNvSpPr/>
          <p:nvPr/>
        </p:nvSpPr>
        <p:spPr>
          <a:xfrm>
            <a:off x="3247200" y="400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CustomShape 40"/>
          <p:cNvSpPr/>
          <p:nvPr/>
        </p:nvSpPr>
        <p:spPr>
          <a:xfrm>
            <a:off x="2131200" y="385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41"/>
          <p:cNvSpPr/>
          <p:nvPr/>
        </p:nvSpPr>
        <p:spPr>
          <a:xfrm>
            <a:off x="2851200" y="497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42"/>
          <p:cNvSpPr/>
          <p:nvPr/>
        </p:nvSpPr>
        <p:spPr>
          <a:xfrm>
            <a:off x="2599200" y="410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43"/>
          <p:cNvSpPr/>
          <p:nvPr/>
        </p:nvSpPr>
        <p:spPr>
          <a:xfrm>
            <a:off x="2286000" y="34747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44"/>
          <p:cNvSpPr/>
          <p:nvPr/>
        </p:nvSpPr>
        <p:spPr>
          <a:xfrm>
            <a:off x="3703320" y="47718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45"/>
          <p:cNvSpPr/>
          <p:nvPr/>
        </p:nvSpPr>
        <p:spPr>
          <a:xfrm>
            <a:off x="3895200" y="349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46"/>
          <p:cNvSpPr/>
          <p:nvPr/>
        </p:nvSpPr>
        <p:spPr>
          <a:xfrm>
            <a:off x="3571200" y="331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47"/>
          <p:cNvSpPr/>
          <p:nvPr/>
        </p:nvSpPr>
        <p:spPr>
          <a:xfrm>
            <a:off x="5549760" y="4502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48"/>
          <p:cNvSpPr/>
          <p:nvPr/>
        </p:nvSpPr>
        <p:spPr>
          <a:xfrm>
            <a:off x="5550120" y="504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49"/>
          <p:cNvSpPr/>
          <p:nvPr/>
        </p:nvSpPr>
        <p:spPr>
          <a:xfrm>
            <a:off x="5550120" y="594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50"/>
          <p:cNvSpPr/>
          <p:nvPr/>
        </p:nvSpPr>
        <p:spPr>
          <a:xfrm>
            <a:off x="4974120" y="450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51"/>
          <p:cNvSpPr/>
          <p:nvPr/>
        </p:nvSpPr>
        <p:spPr>
          <a:xfrm>
            <a:off x="5082120" y="479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52"/>
          <p:cNvSpPr/>
          <p:nvPr/>
        </p:nvSpPr>
        <p:spPr>
          <a:xfrm>
            <a:off x="5334120" y="425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53"/>
          <p:cNvSpPr/>
          <p:nvPr/>
        </p:nvSpPr>
        <p:spPr>
          <a:xfrm>
            <a:off x="5766120" y="464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54"/>
          <p:cNvSpPr/>
          <p:nvPr/>
        </p:nvSpPr>
        <p:spPr>
          <a:xfrm>
            <a:off x="6054120" y="446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55"/>
          <p:cNvSpPr/>
          <p:nvPr/>
        </p:nvSpPr>
        <p:spPr>
          <a:xfrm>
            <a:off x="5946120" y="421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56"/>
          <p:cNvSpPr/>
          <p:nvPr/>
        </p:nvSpPr>
        <p:spPr>
          <a:xfrm>
            <a:off x="5010120" y="529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57"/>
          <p:cNvSpPr/>
          <p:nvPr/>
        </p:nvSpPr>
        <p:spPr>
          <a:xfrm>
            <a:off x="5010480" y="5655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58"/>
          <p:cNvSpPr/>
          <p:nvPr/>
        </p:nvSpPr>
        <p:spPr>
          <a:xfrm>
            <a:off x="4686840" y="5583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59"/>
          <p:cNvSpPr/>
          <p:nvPr/>
        </p:nvSpPr>
        <p:spPr>
          <a:xfrm>
            <a:off x="4615200" y="536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60"/>
          <p:cNvSpPr/>
          <p:nvPr/>
        </p:nvSpPr>
        <p:spPr>
          <a:xfrm>
            <a:off x="4687200" y="641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61"/>
          <p:cNvSpPr/>
          <p:nvPr/>
        </p:nvSpPr>
        <p:spPr>
          <a:xfrm>
            <a:off x="5083200" y="608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62"/>
          <p:cNvSpPr/>
          <p:nvPr/>
        </p:nvSpPr>
        <p:spPr>
          <a:xfrm>
            <a:off x="3967200" y="594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63"/>
          <p:cNvSpPr/>
          <p:nvPr/>
        </p:nvSpPr>
        <p:spPr>
          <a:xfrm>
            <a:off x="4687200" y="706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64"/>
          <p:cNvSpPr/>
          <p:nvPr/>
        </p:nvSpPr>
        <p:spPr>
          <a:xfrm>
            <a:off x="4435200" y="619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65"/>
          <p:cNvSpPr/>
          <p:nvPr/>
        </p:nvSpPr>
        <p:spPr>
          <a:xfrm>
            <a:off x="5191200" y="662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66"/>
          <p:cNvSpPr/>
          <p:nvPr/>
        </p:nvSpPr>
        <p:spPr>
          <a:xfrm>
            <a:off x="5539320" y="68598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67"/>
          <p:cNvSpPr/>
          <p:nvPr/>
        </p:nvSpPr>
        <p:spPr>
          <a:xfrm>
            <a:off x="5731200" y="558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68"/>
          <p:cNvSpPr/>
          <p:nvPr/>
        </p:nvSpPr>
        <p:spPr>
          <a:xfrm>
            <a:off x="5407200" y="540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69"/>
          <p:cNvSpPr/>
          <p:nvPr/>
        </p:nvSpPr>
        <p:spPr>
          <a:xfrm>
            <a:off x="2286000" y="47577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70"/>
          <p:cNvSpPr/>
          <p:nvPr/>
        </p:nvSpPr>
        <p:spPr>
          <a:xfrm>
            <a:off x="3750120" y="515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71"/>
          <p:cNvSpPr/>
          <p:nvPr/>
        </p:nvSpPr>
        <p:spPr>
          <a:xfrm>
            <a:off x="3750120" y="605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72"/>
          <p:cNvSpPr/>
          <p:nvPr/>
        </p:nvSpPr>
        <p:spPr>
          <a:xfrm>
            <a:off x="3174120" y="461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73"/>
          <p:cNvSpPr/>
          <p:nvPr/>
        </p:nvSpPr>
        <p:spPr>
          <a:xfrm>
            <a:off x="3282120" y="489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74"/>
          <p:cNvSpPr/>
          <p:nvPr/>
        </p:nvSpPr>
        <p:spPr>
          <a:xfrm>
            <a:off x="3534120" y="435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75"/>
          <p:cNvSpPr/>
          <p:nvPr/>
        </p:nvSpPr>
        <p:spPr>
          <a:xfrm>
            <a:off x="3966120" y="47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76"/>
          <p:cNvSpPr/>
          <p:nvPr/>
        </p:nvSpPr>
        <p:spPr>
          <a:xfrm>
            <a:off x="4297680" y="51206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77"/>
          <p:cNvSpPr/>
          <p:nvPr/>
        </p:nvSpPr>
        <p:spPr>
          <a:xfrm>
            <a:off x="4146120" y="432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78"/>
          <p:cNvSpPr/>
          <p:nvPr/>
        </p:nvSpPr>
        <p:spPr>
          <a:xfrm>
            <a:off x="3210120" y="540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79"/>
          <p:cNvSpPr/>
          <p:nvPr/>
        </p:nvSpPr>
        <p:spPr>
          <a:xfrm>
            <a:off x="3210480" y="5763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6" name="CustomShape 80"/>
          <p:cNvSpPr/>
          <p:nvPr/>
        </p:nvSpPr>
        <p:spPr>
          <a:xfrm>
            <a:off x="2886840" y="5691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7" name="CustomShape 81"/>
          <p:cNvSpPr/>
          <p:nvPr/>
        </p:nvSpPr>
        <p:spPr>
          <a:xfrm>
            <a:off x="2815200" y="547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8" name="CustomShape 82"/>
          <p:cNvSpPr/>
          <p:nvPr/>
        </p:nvSpPr>
        <p:spPr>
          <a:xfrm>
            <a:off x="2887200" y="652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83"/>
          <p:cNvSpPr/>
          <p:nvPr/>
        </p:nvSpPr>
        <p:spPr>
          <a:xfrm>
            <a:off x="3283200" y="619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84"/>
          <p:cNvSpPr/>
          <p:nvPr/>
        </p:nvSpPr>
        <p:spPr>
          <a:xfrm>
            <a:off x="2167200" y="605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85"/>
          <p:cNvSpPr/>
          <p:nvPr/>
        </p:nvSpPr>
        <p:spPr>
          <a:xfrm>
            <a:off x="2887200" y="716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86"/>
          <p:cNvSpPr/>
          <p:nvPr/>
        </p:nvSpPr>
        <p:spPr>
          <a:xfrm>
            <a:off x="2635200" y="630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87"/>
          <p:cNvSpPr/>
          <p:nvPr/>
        </p:nvSpPr>
        <p:spPr>
          <a:xfrm>
            <a:off x="3391200" y="673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88"/>
          <p:cNvSpPr/>
          <p:nvPr/>
        </p:nvSpPr>
        <p:spPr>
          <a:xfrm>
            <a:off x="3739320" y="69678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89"/>
          <p:cNvSpPr/>
          <p:nvPr/>
        </p:nvSpPr>
        <p:spPr>
          <a:xfrm>
            <a:off x="3931200" y="569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90"/>
          <p:cNvSpPr/>
          <p:nvPr/>
        </p:nvSpPr>
        <p:spPr>
          <a:xfrm>
            <a:off x="3607200" y="551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91"/>
          <p:cNvSpPr/>
          <p:nvPr/>
        </p:nvSpPr>
        <p:spPr>
          <a:xfrm>
            <a:off x="2057760" y="53668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92"/>
          <p:cNvSpPr/>
          <p:nvPr/>
        </p:nvSpPr>
        <p:spPr>
          <a:xfrm>
            <a:off x="2418120" y="198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93"/>
          <p:cNvSpPr/>
          <p:nvPr/>
        </p:nvSpPr>
        <p:spPr>
          <a:xfrm>
            <a:off x="2418120" y="2883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94"/>
          <p:cNvSpPr/>
          <p:nvPr/>
        </p:nvSpPr>
        <p:spPr>
          <a:xfrm>
            <a:off x="1482120" y="5367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95"/>
          <p:cNvSpPr/>
          <p:nvPr/>
        </p:nvSpPr>
        <p:spPr>
          <a:xfrm>
            <a:off x="1590120" y="56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96"/>
          <p:cNvSpPr/>
          <p:nvPr/>
        </p:nvSpPr>
        <p:spPr>
          <a:xfrm>
            <a:off x="1842120" y="511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97"/>
          <p:cNvSpPr/>
          <p:nvPr/>
        </p:nvSpPr>
        <p:spPr>
          <a:xfrm>
            <a:off x="2274120" y="5511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98"/>
          <p:cNvSpPr/>
          <p:nvPr/>
        </p:nvSpPr>
        <p:spPr>
          <a:xfrm>
            <a:off x="2106000" y="43005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99"/>
          <p:cNvSpPr/>
          <p:nvPr/>
        </p:nvSpPr>
        <p:spPr>
          <a:xfrm>
            <a:off x="2454120" y="507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6" name="CustomShape 100"/>
          <p:cNvSpPr/>
          <p:nvPr/>
        </p:nvSpPr>
        <p:spPr>
          <a:xfrm>
            <a:off x="1878120" y="223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7" name="CustomShape 101"/>
          <p:cNvSpPr/>
          <p:nvPr/>
        </p:nvSpPr>
        <p:spPr>
          <a:xfrm>
            <a:off x="1878480" y="2595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8" name="CustomShape 102"/>
          <p:cNvSpPr/>
          <p:nvPr/>
        </p:nvSpPr>
        <p:spPr>
          <a:xfrm>
            <a:off x="1554840" y="252396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9" name="CustomShape 103"/>
          <p:cNvSpPr/>
          <p:nvPr/>
        </p:nvSpPr>
        <p:spPr>
          <a:xfrm>
            <a:off x="1483200" y="230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0" name="CustomShape 104"/>
          <p:cNvSpPr/>
          <p:nvPr/>
        </p:nvSpPr>
        <p:spPr>
          <a:xfrm>
            <a:off x="1555200" y="3352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1" name="CustomShape 105"/>
          <p:cNvSpPr/>
          <p:nvPr/>
        </p:nvSpPr>
        <p:spPr>
          <a:xfrm>
            <a:off x="1951200" y="302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2" name="CustomShape 106"/>
          <p:cNvSpPr/>
          <p:nvPr/>
        </p:nvSpPr>
        <p:spPr>
          <a:xfrm>
            <a:off x="835200" y="288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3" name="CustomShape 107"/>
          <p:cNvSpPr/>
          <p:nvPr/>
        </p:nvSpPr>
        <p:spPr>
          <a:xfrm>
            <a:off x="1555200" y="400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4" name="CustomShape 108"/>
          <p:cNvSpPr/>
          <p:nvPr/>
        </p:nvSpPr>
        <p:spPr>
          <a:xfrm>
            <a:off x="1303200" y="3136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5" name="CustomShape 109"/>
          <p:cNvSpPr/>
          <p:nvPr/>
        </p:nvSpPr>
        <p:spPr>
          <a:xfrm>
            <a:off x="2059200" y="3568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6" name="CustomShape 110"/>
          <p:cNvSpPr/>
          <p:nvPr/>
        </p:nvSpPr>
        <p:spPr>
          <a:xfrm>
            <a:off x="2407320" y="37998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CustomShape 111"/>
          <p:cNvSpPr/>
          <p:nvPr/>
        </p:nvSpPr>
        <p:spPr>
          <a:xfrm>
            <a:off x="2599200" y="252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8" name="CustomShape 112"/>
          <p:cNvSpPr/>
          <p:nvPr/>
        </p:nvSpPr>
        <p:spPr>
          <a:xfrm>
            <a:off x="2275200" y="234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9" name="CustomShape 113"/>
          <p:cNvSpPr/>
          <p:nvPr/>
        </p:nvSpPr>
        <p:spPr>
          <a:xfrm>
            <a:off x="1591560" y="3604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0" name="CustomShape 114"/>
          <p:cNvSpPr/>
          <p:nvPr/>
        </p:nvSpPr>
        <p:spPr>
          <a:xfrm>
            <a:off x="1026360" y="33901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1" name="CustomShape 115"/>
          <p:cNvSpPr/>
          <p:nvPr/>
        </p:nvSpPr>
        <p:spPr>
          <a:xfrm>
            <a:off x="1627200" y="4324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2" name="CustomShape 116"/>
          <p:cNvSpPr/>
          <p:nvPr/>
        </p:nvSpPr>
        <p:spPr>
          <a:xfrm>
            <a:off x="2131560" y="644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3" name="CustomShape 117"/>
          <p:cNvSpPr/>
          <p:nvPr/>
        </p:nvSpPr>
        <p:spPr>
          <a:xfrm>
            <a:off x="1627560" y="5152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4" name="CustomShape 118"/>
          <p:cNvSpPr/>
          <p:nvPr/>
        </p:nvSpPr>
        <p:spPr>
          <a:xfrm>
            <a:off x="907560" y="4684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5" name="CustomShape 119"/>
          <p:cNvSpPr/>
          <p:nvPr/>
        </p:nvSpPr>
        <p:spPr>
          <a:xfrm>
            <a:off x="1375560" y="4936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6" name="CustomShape 120"/>
          <p:cNvSpPr/>
          <p:nvPr/>
        </p:nvSpPr>
        <p:spPr>
          <a:xfrm>
            <a:off x="798120" y="3999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7" name="CustomShape 121"/>
          <p:cNvSpPr/>
          <p:nvPr/>
        </p:nvSpPr>
        <p:spPr>
          <a:xfrm>
            <a:off x="222480" y="3999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8" name="CustomShape 122"/>
          <p:cNvSpPr/>
          <p:nvPr/>
        </p:nvSpPr>
        <p:spPr>
          <a:xfrm>
            <a:off x="330480" y="428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123"/>
          <p:cNvSpPr/>
          <p:nvPr/>
        </p:nvSpPr>
        <p:spPr>
          <a:xfrm>
            <a:off x="582480" y="374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124"/>
          <p:cNvSpPr/>
          <p:nvPr/>
        </p:nvSpPr>
        <p:spPr>
          <a:xfrm>
            <a:off x="1014480" y="4143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125"/>
          <p:cNvSpPr/>
          <p:nvPr/>
        </p:nvSpPr>
        <p:spPr>
          <a:xfrm>
            <a:off x="1194480" y="3711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126"/>
          <p:cNvSpPr/>
          <p:nvPr/>
        </p:nvSpPr>
        <p:spPr>
          <a:xfrm>
            <a:off x="1123560" y="5260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127"/>
          <p:cNvSpPr/>
          <p:nvPr/>
        </p:nvSpPr>
        <p:spPr>
          <a:xfrm>
            <a:off x="558360" y="50461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128"/>
          <p:cNvSpPr/>
          <p:nvPr/>
        </p:nvSpPr>
        <p:spPr>
          <a:xfrm>
            <a:off x="1159200" y="598032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29"/>
          <p:cNvSpPr/>
          <p:nvPr/>
        </p:nvSpPr>
        <p:spPr>
          <a:xfrm>
            <a:off x="1087560" y="5764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30"/>
          <p:cNvSpPr/>
          <p:nvPr/>
        </p:nvSpPr>
        <p:spPr>
          <a:xfrm>
            <a:off x="1159560" y="680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31"/>
          <p:cNvSpPr/>
          <p:nvPr/>
        </p:nvSpPr>
        <p:spPr>
          <a:xfrm>
            <a:off x="439560" y="6340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2"/>
          <p:cNvSpPr/>
          <p:nvPr/>
        </p:nvSpPr>
        <p:spPr>
          <a:xfrm>
            <a:off x="907560" y="6592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33"/>
          <p:cNvSpPr/>
          <p:nvPr/>
        </p:nvSpPr>
        <p:spPr>
          <a:xfrm>
            <a:off x="330120" y="565524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34"/>
          <p:cNvSpPr/>
          <p:nvPr/>
        </p:nvSpPr>
        <p:spPr>
          <a:xfrm>
            <a:off x="1482480" y="6375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35"/>
          <p:cNvSpPr/>
          <p:nvPr/>
        </p:nvSpPr>
        <p:spPr>
          <a:xfrm>
            <a:off x="1590480" y="6663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36"/>
          <p:cNvSpPr/>
          <p:nvPr/>
        </p:nvSpPr>
        <p:spPr>
          <a:xfrm>
            <a:off x="1842480" y="6123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37"/>
          <p:cNvSpPr/>
          <p:nvPr/>
        </p:nvSpPr>
        <p:spPr>
          <a:xfrm>
            <a:off x="546480" y="5799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38"/>
          <p:cNvSpPr/>
          <p:nvPr/>
        </p:nvSpPr>
        <p:spPr>
          <a:xfrm>
            <a:off x="726480" y="536760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139"/>
          <p:cNvSpPr/>
          <p:nvPr/>
        </p:nvSpPr>
        <p:spPr>
          <a:xfrm>
            <a:off x="2834640" y="392652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Line 140"/>
          <p:cNvSpPr/>
          <p:nvPr/>
        </p:nvSpPr>
        <p:spPr>
          <a:xfrm flipH="1">
            <a:off x="1960200" y="4474440"/>
            <a:ext cx="82296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37" name="Formula 141"/>
              <p:cNvSpPr txBox="1"/>
              <p:nvPr/>
            </p:nvSpPr>
            <p:spPr>
              <a:xfrm>
                <a:off x="6194250" y="3164400"/>
                <a:ext cx="3579120" cy="7632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≈4</m:t>
                      </m:r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func>
                        <m:funcPr>
                          <m:ctrl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ar-AE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ar-A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ar-AE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ar-AE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f>
                        <m:f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  <m:sup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737" name="Formula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250" y="3164400"/>
                <a:ext cx="3579120" cy="763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8" name="CustomShape 142"/>
          <p:cNvSpPr/>
          <p:nvPr/>
        </p:nvSpPr>
        <p:spPr>
          <a:xfrm>
            <a:off x="6320160" y="4924080"/>
            <a:ext cx="3563280" cy="73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Can we derive this using impulse approximation?</a:t>
            </a:r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41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5" name="Formula 7"/>
              <p:cNvSpPr txBox="1"/>
              <p:nvPr/>
            </p:nvSpPr>
            <p:spPr>
              <a:xfrm>
                <a:off x="887400" y="2635200"/>
                <a:ext cx="3373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6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7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48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9" name="Formula 11"/>
              <p:cNvSpPr txBox="1"/>
              <p:nvPr/>
            </p:nvSpPr>
            <p:spPr>
              <a:xfrm>
                <a:off x="8340480" y="3067560"/>
                <a:ext cx="44352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50" name="Line 12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1" name="Formula 13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52" name="Line 14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3" name="Formula 15"/>
              <p:cNvSpPr txBox="1"/>
              <p:nvPr/>
            </p:nvSpPr>
            <p:spPr>
              <a:xfrm>
                <a:off x="6890040" y="4777920"/>
                <a:ext cx="2674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4" name="Formula 16"/>
              <p:cNvSpPr txBox="1"/>
              <p:nvPr/>
            </p:nvSpPr>
            <p:spPr>
              <a:xfrm>
                <a:off x="914400" y="5626800"/>
                <a:ext cx="2001600" cy="836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57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1" name="Formula 7"/>
              <p:cNvSpPr txBox="1"/>
              <p:nvPr/>
            </p:nvSpPr>
            <p:spPr>
              <a:xfrm>
                <a:off x="887400" y="2635200"/>
                <a:ext cx="3373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2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3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64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5" name="Formula 11"/>
              <p:cNvSpPr txBox="1"/>
              <p:nvPr/>
            </p:nvSpPr>
            <p:spPr>
              <a:xfrm>
                <a:off x="8340480" y="3067560"/>
                <a:ext cx="44352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66" name="Line 12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7" name="Formula 13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68" name="Line 14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9" name="Formula 15"/>
              <p:cNvSpPr txBox="1"/>
              <p:nvPr/>
            </p:nvSpPr>
            <p:spPr>
              <a:xfrm>
                <a:off x="6890040" y="4777920"/>
                <a:ext cx="26748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0" name="Formula 16"/>
              <p:cNvSpPr txBox="1"/>
              <p:nvPr/>
            </p:nvSpPr>
            <p:spPr>
              <a:xfrm>
                <a:off x="3974400" y="5627160"/>
                <a:ext cx="203544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𝐺𝑚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1" name="Formula 17"/>
              <p:cNvSpPr txBox="1"/>
              <p:nvPr/>
            </p:nvSpPr>
            <p:spPr>
              <a:xfrm>
                <a:off x="914400" y="5627160"/>
                <a:ext cx="2001600" cy="836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74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" name="Formula 7"/>
              <p:cNvSpPr txBox="1"/>
              <p:nvPr/>
            </p:nvSpPr>
            <p:spPr>
              <a:xfrm>
                <a:off x="887400" y="2635200"/>
                <a:ext cx="3373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9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0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81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2" name="Formula 11"/>
              <p:cNvSpPr txBox="1"/>
              <p:nvPr/>
            </p:nvSpPr>
            <p:spPr>
              <a:xfrm>
                <a:off x="8340480" y="3067560"/>
                <a:ext cx="443520" cy="443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83" name="Line 12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4" name="Formula 13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85" name="Line 14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6" name="Formula 15"/>
              <p:cNvSpPr txBox="1"/>
              <p:nvPr/>
            </p:nvSpPr>
            <p:spPr>
              <a:xfrm>
                <a:off x="6309360" y="4754880"/>
                <a:ext cx="147168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7" name="Formula 16"/>
              <p:cNvSpPr txBox="1"/>
              <p:nvPr/>
            </p:nvSpPr>
            <p:spPr>
              <a:xfrm>
                <a:off x="3974400" y="5627160"/>
                <a:ext cx="203544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𝐺𝑚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8" name="Formula 17"/>
              <p:cNvSpPr txBox="1"/>
              <p:nvPr/>
            </p:nvSpPr>
            <p:spPr>
              <a:xfrm>
                <a:off x="914400" y="5627160"/>
                <a:ext cx="2001600" cy="836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91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5" name="Formula 7"/>
              <p:cNvSpPr txBox="1"/>
              <p:nvPr/>
            </p:nvSpPr>
            <p:spPr>
              <a:xfrm>
                <a:off x="887400" y="2635200"/>
                <a:ext cx="3373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6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7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798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Line 11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0" name="Formula 12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01" name="Line 13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2" name="Formula 14"/>
              <p:cNvSpPr txBox="1"/>
              <p:nvPr/>
            </p:nvSpPr>
            <p:spPr>
              <a:xfrm>
                <a:off x="6309360" y="4754880"/>
                <a:ext cx="147168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3" name="Formula 15"/>
              <p:cNvSpPr txBox="1"/>
              <p:nvPr/>
            </p:nvSpPr>
            <p:spPr>
              <a:xfrm>
                <a:off x="6783120" y="2603160"/>
                <a:ext cx="1931400" cy="899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4" name="Formula 16"/>
              <p:cNvSpPr txBox="1"/>
              <p:nvPr/>
            </p:nvSpPr>
            <p:spPr>
              <a:xfrm>
                <a:off x="3974400" y="5627160"/>
                <a:ext cx="203544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𝐺𝑚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5" name="Formula 17"/>
              <p:cNvSpPr txBox="1"/>
              <p:nvPr/>
            </p:nvSpPr>
            <p:spPr>
              <a:xfrm>
                <a:off x="914400" y="5627160"/>
                <a:ext cx="2001600" cy="836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808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2" name="Formula 7"/>
              <p:cNvSpPr txBox="1"/>
              <p:nvPr/>
            </p:nvSpPr>
            <p:spPr>
              <a:xfrm>
                <a:off x="887400" y="2635200"/>
                <a:ext cx="33732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3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4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15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Line 11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7" name="Formula 12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18" name="Line 13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" name="Formula 14"/>
              <p:cNvSpPr txBox="1"/>
              <p:nvPr/>
            </p:nvSpPr>
            <p:spPr>
              <a:xfrm>
                <a:off x="6309360" y="4754880"/>
                <a:ext cx="147168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0" name="Formula 15"/>
              <p:cNvSpPr txBox="1"/>
              <p:nvPr/>
            </p:nvSpPr>
            <p:spPr>
              <a:xfrm>
                <a:off x="6783120" y="2603160"/>
                <a:ext cx="1931400" cy="899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1" name="Formula 16"/>
              <p:cNvSpPr txBox="1"/>
              <p:nvPr/>
            </p:nvSpPr>
            <p:spPr>
              <a:xfrm>
                <a:off x="914400" y="5627160"/>
                <a:ext cx="2001600" cy="836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2" name="Formula 17"/>
              <p:cNvSpPr txBox="1"/>
              <p:nvPr/>
            </p:nvSpPr>
            <p:spPr>
              <a:xfrm>
                <a:off x="4010400" y="5591160"/>
                <a:ext cx="2028240" cy="10008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>
                              <a:latin typeface="Cambria Math" panose="02040503050406030204" pitchFamily="18" charset="0"/>
                            </a:rPr>
                            <m:t>𝑀𝑚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825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9" name="Formula 7"/>
              <p:cNvSpPr txBox="1"/>
              <p:nvPr/>
            </p:nvSpPr>
            <p:spPr>
              <a:xfrm>
                <a:off x="527400" y="2743200"/>
                <a:ext cx="3639960" cy="5054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0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1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32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Line 11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Formula 12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35" name="Line 13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6" name="Formula 14"/>
              <p:cNvSpPr txBox="1"/>
              <p:nvPr/>
            </p:nvSpPr>
            <p:spPr>
              <a:xfrm>
                <a:off x="4010400" y="5591160"/>
                <a:ext cx="2028240" cy="10008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>
                              <a:latin typeface="Cambria Math" panose="02040503050406030204" pitchFamily="18" charset="0"/>
                            </a:rPr>
                            <m:t>𝑀𝑚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7" name="Formula 15"/>
              <p:cNvSpPr txBox="1"/>
              <p:nvPr/>
            </p:nvSpPr>
            <p:spPr>
              <a:xfrm>
                <a:off x="6309360" y="4754880"/>
                <a:ext cx="147168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8" name="Formula 16"/>
              <p:cNvSpPr txBox="1"/>
              <p:nvPr/>
            </p:nvSpPr>
            <p:spPr>
              <a:xfrm>
                <a:off x="6783120" y="2603160"/>
                <a:ext cx="1931400" cy="899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9" name="Formula 17"/>
              <p:cNvSpPr txBox="1"/>
              <p:nvPr/>
            </p:nvSpPr>
            <p:spPr>
              <a:xfrm>
                <a:off x="914400" y="5627160"/>
                <a:ext cx="2001600" cy="836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Orbits: Kepler’s Laws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9" name="CustomShape 3"/>
          <p:cNvSpPr/>
          <p:nvPr/>
        </p:nvSpPr>
        <p:spPr>
          <a:xfrm>
            <a:off x="82800" y="2391840"/>
            <a:ext cx="987552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1. Planets move in elliptical orbits, with the sun at one focus.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60" name="Picture 59"/>
          <p:cNvPicPr/>
          <p:nvPr/>
        </p:nvPicPr>
        <p:blipFill>
          <a:blip r:embed="rId2"/>
          <a:stretch/>
        </p:blipFill>
        <p:spPr>
          <a:xfrm>
            <a:off x="1910338" y="3532206"/>
            <a:ext cx="7200000" cy="316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842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6" name="Formula 7"/>
              <p:cNvSpPr txBox="1"/>
              <p:nvPr/>
            </p:nvSpPr>
            <p:spPr>
              <a:xfrm>
                <a:off x="527400" y="2743200"/>
                <a:ext cx="3639960" cy="5054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7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8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49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Line 11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1" name="Formula 12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52" name="Line 13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3" name="Formula 14"/>
              <p:cNvSpPr txBox="1"/>
              <p:nvPr/>
            </p:nvSpPr>
            <p:spPr>
              <a:xfrm>
                <a:off x="6309360" y="4754880"/>
                <a:ext cx="147168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4" name="Formula 15"/>
              <p:cNvSpPr txBox="1"/>
              <p:nvPr/>
            </p:nvSpPr>
            <p:spPr>
              <a:xfrm>
                <a:off x="6783120" y="2603160"/>
                <a:ext cx="1931400" cy="899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5" name="Formula 16"/>
              <p:cNvSpPr txBox="1"/>
              <p:nvPr/>
            </p:nvSpPr>
            <p:spPr>
              <a:xfrm>
                <a:off x="914400" y="5591160"/>
                <a:ext cx="3397680" cy="10141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2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858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2" name="Formula 7"/>
              <p:cNvSpPr txBox="1"/>
              <p:nvPr/>
            </p:nvSpPr>
            <p:spPr>
              <a:xfrm>
                <a:off x="527400" y="2743200"/>
                <a:ext cx="3639960" cy="5054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3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4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65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Line 11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7" name="Formula 12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68" name="Line 13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9" name="Formula 14"/>
              <p:cNvSpPr txBox="1"/>
              <p:nvPr/>
            </p:nvSpPr>
            <p:spPr>
              <a:xfrm>
                <a:off x="6309360" y="4754880"/>
                <a:ext cx="147168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0" name="Formula 15"/>
              <p:cNvSpPr txBox="1"/>
              <p:nvPr/>
            </p:nvSpPr>
            <p:spPr>
              <a:xfrm>
                <a:off x="6783120" y="2603160"/>
                <a:ext cx="1931400" cy="899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1" name="Formula 16"/>
              <p:cNvSpPr txBox="1"/>
              <p:nvPr/>
            </p:nvSpPr>
            <p:spPr>
              <a:xfrm>
                <a:off x="914400" y="5519160"/>
                <a:ext cx="3692160" cy="10839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2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nary>
                        <m:nary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𝑑𝑏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2"/>
          <p:cNvSpPr/>
          <p:nvPr/>
        </p:nvSpPr>
        <p:spPr>
          <a:xfrm>
            <a:off x="1005120" y="740520"/>
            <a:ext cx="6127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Dynamical Friction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874" name="CustomShape 3"/>
          <p:cNvSpPr/>
          <p:nvPr/>
        </p:nvSpPr>
        <p:spPr>
          <a:xfrm>
            <a:off x="4562640" y="3890160"/>
            <a:ext cx="1188720" cy="1188720"/>
          </a:xfrm>
          <a:prstGeom prst="ellipse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Line 4"/>
          <p:cNvSpPr/>
          <p:nvPr/>
        </p:nvSpPr>
        <p:spPr>
          <a:xfrm>
            <a:off x="1179360" y="2590560"/>
            <a:ext cx="4114800" cy="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Line 5"/>
          <p:cNvSpPr/>
          <p:nvPr/>
        </p:nvSpPr>
        <p:spPr>
          <a:xfrm>
            <a:off x="5420160" y="2626560"/>
            <a:ext cx="3474720" cy="192024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6"/>
          <p:cNvSpPr/>
          <p:nvPr/>
        </p:nvSpPr>
        <p:spPr>
          <a:xfrm>
            <a:off x="979560" y="2488680"/>
            <a:ext cx="180000" cy="180000"/>
          </a:xfrm>
          <a:prstGeom prst="ellipse">
            <a:avLst/>
          </a:prstGeom>
          <a:solidFill>
            <a:srgbClr val="FFF2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8" name="Formula 7"/>
              <p:cNvSpPr txBox="1"/>
              <p:nvPr/>
            </p:nvSpPr>
            <p:spPr>
              <a:xfrm>
                <a:off x="527400" y="2743200"/>
                <a:ext cx="3639960" cy="5054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9" name="Formula 8"/>
              <p:cNvSpPr txBox="1"/>
              <p:nvPr/>
            </p:nvSpPr>
            <p:spPr>
              <a:xfrm>
                <a:off x="5099760" y="4039200"/>
                <a:ext cx="423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0" name="Formula 9"/>
              <p:cNvSpPr txBox="1"/>
              <p:nvPr/>
            </p:nvSpPr>
            <p:spPr>
              <a:xfrm>
                <a:off x="2256120" y="2023200"/>
                <a:ext cx="1197720" cy="454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81" name="Line 10"/>
          <p:cNvSpPr/>
          <p:nvPr/>
        </p:nvSpPr>
        <p:spPr>
          <a:xfrm>
            <a:off x="8885880" y="2617560"/>
            <a:ext cx="0" cy="1920240"/>
          </a:xfrm>
          <a:prstGeom prst="line">
            <a:avLst/>
          </a:prstGeom>
          <a:ln w="36000">
            <a:solidFill>
              <a:srgbClr val="ED1C24"/>
            </a:solidFill>
            <a:custDash>
              <a:ds d="1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Line 11"/>
          <p:cNvSpPr/>
          <p:nvPr/>
        </p:nvSpPr>
        <p:spPr>
          <a:xfrm>
            <a:off x="4846320" y="2560320"/>
            <a:ext cx="0" cy="192024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3" name="Formula 12"/>
              <p:cNvSpPr txBox="1"/>
              <p:nvPr/>
            </p:nvSpPr>
            <p:spPr>
              <a:xfrm>
                <a:off x="4441680" y="3229920"/>
                <a:ext cx="261000" cy="391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84" name="Line 13"/>
          <p:cNvSpPr/>
          <p:nvPr/>
        </p:nvSpPr>
        <p:spPr>
          <a:xfrm flipH="1" flipV="1">
            <a:off x="5212080" y="4663440"/>
            <a:ext cx="3684960" cy="33120"/>
          </a:xfrm>
          <a:prstGeom prst="line">
            <a:avLst/>
          </a:prstGeom>
          <a:ln w="72000">
            <a:solidFill>
              <a:srgbClr val="FFF200"/>
            </a:solidFill>
            <a:round/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5" name="Formula 14"/>
              <p:cNvSpPr txBox="1"/>
              <p:nvPr/>
            </p:nvSpPr>
            <p:spPr>
              <a:xfrm>
                <a:off x="6309360" y="4754880"/>
                <a:ext cx="1471680" cy="8884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6" name="Formula 15"/>
              <p:cNvSpPr txBox="1"/>
              <p:nvPr/>
            </p:nvSpPr>
            <p:spPr>
              <a:xfrm>
                <a:off x="6783120" y="2603160"/>
                <a:ext cx="1931400" cy="8992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7" name="Formula 16"/>
              <p:cNvSpPr txBox="1"/>
              <p:nvPr/>
            </p:nvSpPr>
            <p:spPr>
              <a:xfrm>
                <a:off x="914400" y="5519160"/>
                <a:ext cx="4103640" cy="10526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 = 2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888" name="CustomShape 17"/>
          <p:cNvSpPr/>
          <p:nvPr/>
        </p:nvSpPr>
        <p:spPr>
          <a:xfrm>
            <a:off x="5367600" y="5672160"/>
            <a:ext cx="3563280" cy="73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latin typeface="Calibri"/>
                <a:ea typeface="DejaVu Sans"/>
              </a:rPr>
              <a:t>We are off by just a factor of 2!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CustomShape 1"/>
          <p:cNvSpPr/>
          <p:nvPr/>
        </p:nvSpPr>
        <p:spPr>
          <a:xfrm>
            <a:off x="640080" y="1396800"/>
            <a:ext cx="877824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A small galaxy with 10</a:t>
            </a:r>
            <a:r>
              <a:rPr lang="en-US" sz="2600" b="0" strike="noStrike" spc="-1" baseline="33000" dirty="0">
                <a:solidFill>
                  <a:srgbClr val="FFFFFF"/>
                </a:solidFill>
                <a:latin typeface="Arial"/>
              </a:rPr>
              <a:t>7</a:t>
            </a:r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 stars plunges into the Milky Way at a speed of 100 km/s.</a:t>
            </a:r>
            <a:endParaRPr lang="en-US" sz="2600" b="0" strike="noStrike" spc="-1" dirty="0">
              <a:latin typeface="Arial"/>
            </a:endParaRPr>
          </a:p>
          <a:p>
            <a:endParaRPr lang="en-US" sz="2600" b="0" strike="noStrike" spc="-1" dirty="0">
              <a:latin typeface="Arial"/>
            </a:endParaRPr>
          </a:p>
          <a:p>
            <a:r>
              <a:rPr lang="en-US" sz="2600" b="0" strike="noStrike" spc="-1" dirty="0">
                <a:solidFill>
                  <a:srgbClr val="FFFFFF"/>
                </a:solidFill>
                <a:latin typeface="Arial"/>
              </a:rPr>
              <a:t>Approximately long will it take to become fully absorbed?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890" name="Picture 889"/>
          <p:cNvPicPr/>
          <p:nvPr/>
        </p:nvPicPr>
        <p:blipFill>
          <a:blip r:embed="rId2"/>
          <a:stretch/>
        </p:blipFill>
        <p:spPr>
          <a:xfrm>
            <a:off x="2117160" y="3477960"/>
            <a:ext cx="5760000" cy="392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Orbits: Kepler’s Laws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3" name="CustomShape 3"/>
          <p:cNvSpPr/>
          <p:nvPr/>
        </p:nvSpPr>
        <p:spPr>
          <a:xfrm>
            <a:off x="442800" y="2391840"/>
            <a:ext cx="9144000" cy="12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600" b="0" strike="noStrike" spc="-1">
                <a:solidFill>
                  <a:srgbClr val="FFFFFF"/>
                </a:solidFill>
                <a:latin typeface="Arial"/>
              </a:rPr>
              <a:t>2. A line that connects a planet to the sun sweeps out equal areas in equal times.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64" name="Picture 63"/>
          <p:cNvPicPr/>
          <p:nvPr/>
        </p:nvPicPr>
        <p:blipFill>
          <a:blip r:embed="rId2"/>
          <a:stretch/>
        </p:blipFill>
        <p:spPr>
          <a:xfrm>
            <a:off x="1774800" y="3836747"/>
            <a:ext cx="6480000" cy="244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939600" y="725400"/>
            <a:ext cx="8789400" cy="91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2"/>
          <p:cNvSpPr/>
          <p:nvPr/>
        </p:nvSpPr>
        <p:spPr>
          <a:xfrm>
            <a:off x="1005120" y="740520"/>
            <a:ext cx="50292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Orbits: Kepler’s Laws</a:t>
            </a:r>
            <a:endParaRPr lang="en-US" sz="4400" b="0" strike="noStrike" spc="-1">
              <a:latin typeface="Arial"/>
            </a:endParaRPr>
          </a:p>
        </p:txBody>
      </p:sp>
      <p:grpSp>
        <p:nvGrpSpPr>
          <p:cNvPr id="67" name="Group 3"/>
          <p:cNvGrpSpPr/>
          <p:nvPr/>
        </p:nvGrpSpPr>
        <p:grpSpPr>
          <a:xfrm>
            <a:off x="-365760" y="6372807"/>
            <a:ext cx="9144000" cy="1337760"/>
            <a:chOff x="-365760" y="2286000"/>
            <a:chExt cx="9144000" cy="1337760"/>
          </a:xfrm>
        </p:grpSpPr>
        <p:sp>
          <p:nvSpPr>
            <p:cNvPr id="68" name="CustomShape 4"/>
            <p:cNvSpPr/>
            <p:nvPr/>
          </p:nvSpPr>
          <p:spPr>
            <a:xfrm>
              <a:off x="-365760" y="2358000"/>
              <a:ext cx="9144000" cy="1265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/>
              <a:r>
                <a:rPr lang="en-US" sz="2600" b="0" strike="noStrike" spc="-1" dirty="0">
                  <a:solidFill>
                    <a:srgbClr val="FFFFFF"/>
                  </a:solidFill>
                  <a:latin typeface="Arial"/>
                </a:rPr>
                <a:t>3. </a:t>
              </a:r>
              <a:endParaRPr lang="en-US" sz="2600" b="0" strike="noStrike" spc="-1" dirty="0">
                <a:latin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Formula 5"/>
                <p:cNvSpPr txBox="1"/>
                <p:nvPr/>
              </p:nvSpPr>
              <p:spPr>
                <a:xfrm>
                  <a:off x="4367519" y="2286000"/>
                  <a:ext cx="1902651" cy="5702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AE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ar-AE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ar-AE" sz="3200"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ar-AE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320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ar-AE" sz="32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69" name="Formula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7519" y="2286000"/>
                  <a:ext cx="1902651" cy="57024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E1275A-D6E6-8147-9A45-2F7D09B86AA5}"/>
                  </a:ext>
                </a:extLst>
              </p:cNvPr>
              <p:cNvSpPr txBox="1"/>
              <p:nvPr/>
            </p:nvSpPr>
            <p:spPr>
              <a:xfrm>
                <a:off x="223938" y="2128451"/>
                <a:ext cx="9878025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Exercise: </a:t>
                </a:r>
                <a:r>
                  <a:rPr lang="en-US" dirty="0"/>
                  <a:t>If mass m is released at rest a distance r from a mass M with gravitational </a:t>
                </a:r>
              </a:p>
              <a:p>
                <a:r>
                  <a:rPr lang="en-US" dirty="0"/>
                  <a:t>potential V(r)=-GM/r, what happens?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  <a:endParaRPr lang="en-US" dirty="0"/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Exercise: </a:t>
                </a:r>
                <a:r>
                  <a:rPr lang="en-US" dirty="0"/>
                  <a:t>If the mass m instead has initial velocity perpendicular to r and kinetic energy </a:t>
                </a:r>
              </a:p>
              <a:p>
                <a:r>
                  <a:rPr lang="en-US" dirty="0"/>
                  <a:t>exceeding |V(r)|, what happens? 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Exercise: </a:t>
                </a:r>
                <a:r>
                  <a:rPr lang="en-US" dirty="0"/>
                  <a:t>If r is constant, equate the centripetal force to mv</a:t>
                </a:r>
                <a:r>
                  <a:rPr lang="en-US" baseline="30000" dirty="0"/>
                  <a:t>2</a:t>
                </a:r>
                <a:r>
                  <a:rPr lang="en-US" dirty="0"/>
                  <a:t>/r to express orbital</a:t>
                </a:r>
              </a:p>
              <a:p>
                <a:r>
                  <a:rPr lang="en-US" dirty="0"/>
                  <a:t>period as a function of the radius for a circular orbit.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E1275A-D6E6-8147-9A45-2F7D09B86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38" y="2128451"/>
                <a:ext cx="9878025" cy="2585323"/>
              </a:xfrm>
              <a:prstGeom prst="rect">
                <a:avLst/>
              </a:prstGeom>
              <a:blipFill>
                <a:blip r:embed="rId3"/>
                <a:stretch>
                  <a:fillRect l="-514" t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B615C0-310D-D449-8C40-F19E960D2A88}"/>
                  </a:ext>
                </a:extLst>
              </p:cNvPr>
              <p:cNvSpPr/>
              <p:nvPr/>
            </p:nvSpPr>
            <p:spPr>
              <a:xfrm>
                <a:off x="2712429" y="4436775"/>
                <a:ext cx="4379747" cy="119153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𝐺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v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B615C0-310D-D449-8C40-F19E960D2A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29" y="4436775"/>
                <a:ext cx="4379747" cy="1191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C252938-F75B-0447-BD58-CB177B30178A}"/>
              </a:ext>
            </a:extLst>
          </p:cNvPr>
          <p:cNvSpPr txBox="1"/>
          <p:nvPr/>
        </p:nvSpPr>
        <p:spPr>
          <a:xfrm>
            <a:off x="1268963" y="6484773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Kepler’s 3</a:t>
            </a:r>
            <a:r>
              <a:rPr lang="en-US" b="1" baseline="30000" dirty="0">
                <a:solidFill>
                  <a:srgbClr val="C00000"/>
                </a:solidFill>
              </a:rPr>
              <a:t>rd</a:t>
            </a:r>
            <a:r>
              <a:rPr lang="en-US" b="1" dirty="0">
                <a:solidFill>
                  <a:srgbClr val="C00000"/>
                </a:solidFill>
              </a:rPr>
              <a:t> Law: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{033A2F1F-D623-4A47-AC0F-2698EC109EB5}tf10001062</Template>
  <TotalTime>15104</TotalTime>
  <Words>3308</Words>
  <Application>Microsoft Macintosh PowerPoint</Application>
  <PresentationFormat>Custom</PresentationFormat>
  <Paragraphs>547</Paragraphs>
  <Slides>73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6" baseType="lpstr">
      <vt:lpstr>Arial</vt:lpstr>
      <vt:lpstr>Calibri</vt:lpstr>
      <vt:lpstr>Cambria</vt:lpstr>
      <vt:lpstr>Cambria Math</vt:lpstr>
      <vt:lpstr>Century Gothic</vt:lpstr>
      <vt:lpstr>DejaVu Sans</vt:lpstr>
      <vt:lpstr>Mangal</vt:lpstr>
      <vt:lpstr>Symbol</vt:lpstr>
      <vt:lpstr>Times New Roman</vt:lpstr>
      <vt:lpstr>WenQuanYi Zen Hei Sharp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Classical Mechanics</vt:lpstr>
      <vt:lpstr>Classical Mechanics –  Newtonian Gravity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Microsoft Office User</cp:lastModifiedBy>
  <cp:revision>226</cp:revision>
  <cp:lastPrinted>2018-08-03T20:18:31Z</cp:lastPrinted>
  <dcterms:created xsi:type="dcterms:W3CDTF">2018-06-21T18:08:40Z</dcterms:created>
  <dcterms:modified xsi:type="dcterms:W3CDTF">2018-08-03T23:31:03Z</dcterms:modified>
  <dc:language>en-US</dc:language>
</cp:coreProperties>
</file>