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2"/>
  </p:notesMasterIdLst>
  <p:sldIdLst>
    <p:sldId id="459" r:id="rId2"/>
    <p:sldId id="442" r:id="rId3"/>
    <p:sldId id="453" r:id="rId4"/>
    <p:sldId id="445" r:id="rId5"/>
    <p:sldId id="446" r:id="rId6"/>
    <p:sldId id="456" r:id="rId7"/>
    <p:sldId id="449" r:id="rId8"/>
    <p:sldId id="450" r:id="rId9"/>
    <p:sldId id="451" r:id="rId10"/>
    <p:sldId id="452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278"/>
    <p:restoredTop sz="78627"/>
  </p:normalViewPr>
  <p:slideViewPr>
    <p:cSldViewPr snapToGrid="0" snapToObjects="1">
      <p:cViewPr varScale="1">
        <p:scale>
          <a:sx n="86" d="100"/>
          <a:sy n="86" d="100"/>
        </p:scale>
        <p:origin x="784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C5F2FC-8BA9-D045-B3D4-4B4CBDE1C3EA}" type="datetimeFigureOut">
              <a:rPr lang="en-US" smtClean="0"/>
              <a:t>1/10/19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10D298-5575-1B4D-8F74-34B578528A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7981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10D298-5575-1B4D-8F74-34B578528A7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7595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207D8E-91E4-E442-B906-DC6136D4CE6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5337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207D8E-91E4-E442-B906-DC6136D4CE6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0892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Now to present the emission models:</a:t>
                </a:r>
              </a:p>
              <a:p>
                <a:endParaRPr lang="en-US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Our electron temperature model depends on the fraction </a:t>
                </a:r>
                <a:r>
                  <a:rPr lang="en-US" sz="1200" kern="1200" dirty="0" err="1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f</a:t>
                </a:r>
                <a:r>
                  <a:rPr lang="en-US" sz="1200" kern="1200" baseline="-25000" dirty="0" err="1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e</a:t>
                </a:r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of heat going to electrons in the simulation</a:t>
                </a:r>
              </a:p>
              <a:p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and plasma beta, or electron gas pressure over magnetic pressure, in a way that </a:t>
                </a:r>
                <a:r>
                  <a:rPr lang="en-US" sz="1200" kern="1200" dirty="0" err="1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Te</a:t>
                </a:r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/</a:t>
                </a:r>
                <a:r>
                  <a:rPr lang="en-US" sz="1200" kern="1200" dirty="0" err="1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Tp</a:t>
                </a:r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is constant at small beta and exponentially suppressed at large beta.</a:t>
                </a:r>
              </a:p>
              <a:p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GRMHD simulations predict this model is hottest near the disk-jet corona</a:t>
                </a:r>
              </a:p>
              <a:p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 </a:t>
                </a:r>
              </a:p>
              <a:p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The beta model sets plasma beta equal to a constant, so the electron gas energy density scales as the magnetic pressure</a:t>
                </a:r>
              </a:p>
              <a:p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Equipartition holds for beta close to 1</a:t>
                </a:r>
              </a:p>
              <a:p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 </a:t>
                </a:r>
              </a:p>
              <a:p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The bias model generalizes the beta model by scaling electron gas energy density to powers N of the magnetic field strength </a:t>
                </a:r>
              </a:p>
              <a:p>
                <a:endParaRPr lang="en-US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Other models scale the emissivity and partial pressure ~</a:t>
                </a:r>
                <a:r>
                  <a:rPr lang="en-US" sz="1200" kern="1200" dirty="0" err="1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Pe</a:t>
                </a:r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of electrons emitting at the observed frequency to dissipation via:</a:t>
                </a:r>
              </a:p>
              <a:p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-  Momentum transport parameterized by </a:t>
                </a:r>
                <a:r>
                  <a:rPr lang="el-GR" sz="1200" i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α</a:t>
                </a:r>
                <a:endParaRPr lang="en-US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pPr marL="171450" indent="-171450">
                  <a:buFontTx/>
                  <a:buChar char="-"/>
                </a:pPr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Velocity shear and </a:t>
                </a:r>
              </a:p>
              <a:p>
                <a:pPr marL="171450" indent="-171450">
                  <a:buFontTx/>
                  <a:buChar char="-"/>
                </a:pPr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Current density</a:t>
                </a:r>
              </a:p>
              <a:p>
                <a:endParaRPr lang="en-US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----------------------------------------------------------------------</a:t>
                </a:r>
              </a:p>
              <a:p>
                <a:endParaRPr lang="en-US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ＭＳ Ｐゴシック" charset="0"/>
                    <a:cs typeface="ＭＳ Ｐゴシック" charset="0"/>
                  </a:rPr>
                  <a:t>This model can be interpreted as relating the dissipation to linear momentum transport in an analogous way to </a:t>
                </a:r>
                <a:r>
                  <a:rPr lang="en-US" sz="1200" kern="1200" dirty="0" err="1">
                    <a:solidFill>
                      <a:schemeClr val="tx1"/>
                    </a:solidFill>
                    <a:effectLst/>
                    <a:latin typeface="+mn-lt"/>
                    <a:ea typeface="ＭＳ Ｐゴシック" charset="0"/>
                    <a:cs typeface="ＭＳ Ｐゴシック" charset="0"/>
                  </a:rPr>
                  <a:t>Shakura</a:t>
                </a:r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ＭＳ Ｐゴシック" charset="0"/>
                    <a:cs typeface="ＭＳ Ｐゴシック" charset="0"/>
                  </a:rPr>
                  <a:t> and </a:t>
                </a:r>
                <a:r>
                  <a:rPr lang="en-US" sz="1200" kern="1200" dirty="0" err="1">
                    <a:solidFill>
                      <a:schemeClr val="tx1"/>
                    </a:solidFill>
                    <a:effectLst/>
                    <a:latin typeface="+mn-lt"/>
                    <a:ea typeface="ＭＳ Ｐゴシック" charset="0"/>
                    <a:cs typeface="ＭＳ Ｐゴシック" charset="0"/>
                  </a:rPr>
                  <a:t>Sunyaev’s</a:t>
                </a:r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ＭＳ Ｐゴシック" charset="0"/>
                    <a:cs typeface="ＭＳ Ｐゴシック" charset="0"/>
                  </a:rPr>
                  <a:t> disk alpha model for angular momentum transport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sz="1200" kern="1200" dirty="0">
                  <a:solidFill>
                    <a:schemeClr val="tx1"/>
                  </a:solidFill>
                  <a:effectLst/>
                  <a:latin typeface="+mn-lt"/>
                  <a:ea typeface="ＭＳ Ｐゴシック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ＭＳ Ｐゴシック" charset="0"/>
                    <a:cs typeface="ＭＳ Ｐゴシック" charset="0"/>
                  </a:rPr>
                  <a:t>This model can be interpreted as accelerating particles in regions of high velocity shear</a:t>
                </a:r>
                <a:endParaRPr lang="en-US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endParaRPr lang="en-US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ＭＳ Ｐゴシック" charset="0"/>
                    <a:cs typeface="ＭＳ Ｐゴシック" charset="0"/>
                  </a:rPr>
                  <a:t>In the current density model shown at left, the dissipation is due to the regions of high current density—roughly the z-component of the curl of the magnetic field</a:t>
                </a:r>
              </a:p>
              <a:p>
                <a:endParaRPr lang="en-US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ＭＳ Ｐゴシック" charset="0"/>
                    <a:cs typeface="ＭＳ Ｐゴシック" charset="0"/>
                  </a:rPr>
                  <a:t>This model can be interpreted as relating the dissipation to linear momentum transport in an analogous way to </a:t>
                </a:r>
                <a:r>
                  <a:rPr lang="en-US" sz="1200" kern="1200" dirty="0" err="1">
                    <a:solidFill>
                      <a:schemeClr val="tx1"/>
                    </a:solidFill>
                    <a:effectLst/>
                    <a:latin typeface="+mn-lt"/>
                    <a:ea typeface="ＭＳ Ｐゴシック" charset="0"/>
                    <a:cs typeface="ＭＳ Ｐゴシック" charset="0"/>
                  </a:rPr>
                  <a:t>Shakura</a:t>
                </a:r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ＭＳ Ｐゴシック" charset="0"/>
                    <a:cs typeface="ＭＳ Ｐゴシック" charset="0"/>
                  </a:rPr>
                  <a:t> and </a:t>
                </a:r>
                <a:r>
                  <a:rPr lang="en-US" sz="1200" kern="1200" dirty="0" err="1">
                    <a:solidFill>
                      <a:schemeClr val="tx1"/>
                    </a:solidFill>
                    <a:effectLst/>
                    <a:latin typeface="+mn-lt"/>
                    <a:ea typeface="ＭＳ Ｐゴシック" charset="0"/>
                    <a:cs typeface="ＭＳ Ｐゴシック" charset="0"/>
                  </a:rPr>
                  <a:t>Sunyaev’s</a:t>
                </a:r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ＭＳ Ｐゴシック" charset="0"/>
                    <a:cs typeface="ＭＳ Ｐゴシック" charset="0"/>
                  </a:rPr>
                  <a:t> disk alpha model for angular momentum transport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sz="1200" kern="1200" dirty="0">
                  <a:solidFill>
                    <a:schemeClr val="tx1"/>
                  </a:solidFill>
                  <a:effectLst/>
                  <a:latin typeface="+mn-lt"/>
                  <a:ea typeface="ＭＳ Ｐゴシック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ＭＳ Ｐゴシック" charset="0"/>
                    <a:cs typeface="ＭＳ Ｐゴシック" charset="0"/>
                  </a:rPr>
                  <a:t>This model can be interpreted as accelerating particles in regions of high velocity shear</a:t>
                </a:r>
                <a:endParaRPr lang="en-US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endParaRPr lang="en-US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ＭＳ Ｐゴシック" charset="0"/>
                    <a:cs typeface="ＭＳ Ｐゴシック" charset="0"/>
                  </a:rPr>
                  <a:t>In the current density model shown at left, the dissipation is due to the regions of high current density—roughly the z-component of the curl of the magnetic field</a:t>
                </a:r>
              </a:p>
              <a:p>
                <a:endParaRPr lang="en-US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 </a:t>
                </a:r>
              </a:p>
              <a:p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--------------------------------------------</a:t>
                </a:r>
              </a:p>
              <a:p>
                <a:endParaRPr lang="en-US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For </a:t>
                </a:r>
                <a:r>
                  <a:rPr lang="en-US" sz="1200" kern="1200" dirty="0" err="1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postprocessing</a:t>
                </a:r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:</a:t>
                </a:r>
              </a:p>
              <a:p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•Intensity maps were computed using IBOTHROS (Noble et al. 2007) for radiative transfer </a:t>
                </a:r>
              </a:p>
              <a:p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 </a:t>
                </a:r>
              </a:p>
              <a:p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•Spectra were computed using GRMONTY (</a:t>
                </a:r>
                <a:r>
                  <a:rPr lang="en-US" sz="1200" kern="1200" dirty="0" err="1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Dolence</a:t>
                </a:r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et al. 2009) Monte Carlo ray tracing</a:t>
                </a:r>
              </a:p>
              <a:p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 </a:t>
                </a:r>
              </a:p>
              <a:p>
                <a:endParaRPr lang="en-US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207D8E-91E4-E442-B906-DC6136D4CE6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1405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207D8E-91E4-E442-B906-DC6136D4CE6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1879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10D298-5575-1B4D-8F74-34B578528A7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4119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As for model spectra:</a:t>
                </a:r>
              </a:p>
              <a:p>
                <a:endParaRPr lang="en-US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Electron temperature model spectra tend to be sharply peaked relative to the data</a:t>
                </a:r>
              </a:p>
              <a:p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 </a:t>
                </a:r>
              </a:p>
              <a:p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This may reflect that emission is dominated in the region of an adiabatic coronal outflow in which temperature rapidly declines in radius and a steep spectrum is produced </a:t>
                </a:r>
              </a:p>
              <a:p>
                <a:endParaRPr lang="en-US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endParaRPr lang="en-US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For beta</a:t>
                </a:r>
                <a:r>
                  <a:rPr lang="en-US" sz="1200" kern="1200" baseline="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</a:t>
                </a:r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models, more electromagnetically dominated plasma, or lower </a:t>
                </a:r>
                <a:r>
                  <a:rPr lang="en-US" sz="1200" i="0" kern="1200">
                    <a:solidFill>
                      <a:schemeClr val="tx1"/>
                    </a:solidFill>
                    <a:effectLst/>
                    <a:latin typeface="Cambria Math" panose="02040503050406030204" pitchFamily="18" charset="0"/>
                    <a:ea typeface="+mn-ea"/>
                    <a:cs typeface="+mn-cs"/>
                  </a:rPr>
                  <a:t>𝛽</a:t>
                </a:r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e, results in flatter spectra  </a:t>
                </a:r>
              </a:p>
              <a:p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 </a:t>
                </a:r>
              </a:p>
              <a:p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For bias models, lower N results in flatter spectra</a:t>
                </a:r>
              </a:p>
              <a:p>
                <a:endParaRPr lang="en-US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One explanation of our equipartition-inspired model spectra is that emission originates from a Blandford-</a:t>
                </a:r>
                <a:r>
                  <a:rPr lang="en-US" sz="1200" kern="1200" dirty="0" err="1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Konigl</a:t>
                </a:r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outflow, which is characterized by helical magnetic field substructure and a flat spectrum, as seen in GRMHD simulations</a:t>
                </a:r>
              </a:p>
              <a:p>
                <a:endParaRPr lang="en-US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endParaRPr lang="en-US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207D8E-91E4-E442-B906-DC6136D4CE6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7371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3D82225-FD87-AE4D-AB9A-0065C6625ACE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6869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99D1CD3-9BA5-6A4F-9692-D55117CE2BD6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705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99D1CD3-9BA5-6A4F-9692-D55117CE2BD6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40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C4A5387-1E43-2745-A574-0EA7F6C35773}" type="datetimeFigureOut">
              <a:rPr lang="en-US" smtClean="0"/>
              <a:t>1/10/19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EA70CDF-F6C6-044A-9FD2-F9879858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4392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A5387-1E43-2745-A574-0EA7F6C35773}" type="datetimeFigureOut">
              <a:rPr lang="en-US" smtClean="0"/>
              <a:t>1/10/19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70CDF-F6C6-044A-9FD2-F9879858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5433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C4A5387-1E43-2745-A574-0EA7F6C35773}" type="datetimeFigureOut">
              <a:rPr lang="en-US" smtClean="0"/>
              <a:t>1/10/19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EA70CDF-F6C6-044A-9FD2-F9879858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5592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C4A5387-1E43-2745-A574-0EA7F6C35773}" type="datetimeFigureOut">
              <a:rPr lang="en-US" smtClean="0"/>
              <a:t>1/10/19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EA70CDF-F6C6-044A-9FD2-F98798580269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672726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C4A5387-1E43-2745-A574-0EA7F6C35773}" type="datetimeFigureOut">
              <a:rPr lang="en-US" smtClean="0"/>
              <a:t>1/10/19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EA70CDF-F6C6-044A-9FD2-F9879858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4948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A5387-1E43-2745-A574-0EA7F6C35773}" type="datetimeFigureOut">
              <a:rPr lang="en-US" smtClean="0"/>
              <a:t>1/10/19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70CDF-F6C6-044A-9FD2-F9879858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1773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A5387-1E43-2745-A574-0EA7F6C35773}" type="datetimeFigureOut">
              <a:rPr lang="en-US" smtClean="0"/>
              <a:t>1/10/19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70CDF-F6C6-044A-9FD2-F9879858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5125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A5387-1E43-2745-A574-0EA7F6C35773}" type="datetimeFigureOut">
              <a:rPr lang="en-US" smtClean="0"/>
              <a:t>1/10/19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70CDF-F6C6-044A-9FD2-F9879858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145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C4A5387-1E43-2745-A574-0EA7F6C35773}" type="datetimeFigureOut">
              <a:rPr lang="en-US" smtClean="0"/>
              <a:t>1/10/19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EA70CDF-F6C6-044A-9FD2-F9879858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1308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5219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body" idx="1"/>
          </p:nvPr>
        </p:nvSpPr>
        <p:spPr>
          <a:xfrm>
            <a:off x="609600" y="1947333"/>
            <a:ext cx="10972800" cy="4620299"/>
          </a:xfrm>
          <a:prstGeom prst="rect">
            <a:avLst/>
          </a:prstGeom>
        </p:spPr>
        <p:txBody>
          <a:bodyPr lIns="91425" tIns="91425" rIns="91425" bIns="91425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051663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A5387-1E43-2745-A574-0EA7F6C35773}" type="datetimeFigureOut">
              <a:rPr lang="en-US" smtClean="0"/>
              <a:t>1/10/19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70CDF-F6C6-044A-9FD2-F9879858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7705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C4A5387-1E43-2745-A574-0EA7F6C35773}" type="datetimeFigureOut">
              <a:rPr lang="en-US" smtClean="0"/>
              <a:t>1/10/19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EA70CDF-F6C6-044A-9FD2-F9879858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6332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A5387-1E43-2745-A574-0EA7F6C35773}" type="datetimeFigureOut">
              <a:rPr lang="en-US" smtClean="0"/>
              <a:t>1/10/19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70CDF-F6C6-044A-9FD2-F9879858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321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A5387-1E43-2745-A574-0EA7F6C35773}" type="datetimeFigureOut">
              <a:rPr lang="en-US" smtClean="0"/>
              <a:t>1/10/19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70CDF-F6C6-044A-9FD2-F9879858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4434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A5387-1E43-2745-A574-0EA7F6C35773}" type="datetimeFigureOut">
              <a:rPr lang="en-US" smtClean="0"/>
              <a:t>1/10/19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70CDF-F6C6-044A-9FD2-F9879858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513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A5387-1E43-2745-A574-0EA7F6C35773}" type="datetimeFigureOut">
              <a:rPr lang="en-US" smtClean="0"/>
              <a:t>1/10/19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70CDF-F6C6-044A-9FD2-F9879858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6579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A5387-1E43-2745-A574-0EA7F6C35773}" type="datetimeFigureOut">
              <a:rPr lang="en-US" smtClean="0"/>
              <a:t>1/10/19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70CDF-F6C6-044A-9FD2-F9879858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7087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A5387-1E43-2745-A574-0EA7F6C35773}" type="datetimeFigureOut">
              <a:rPr lang="en-US" smtClean="0"/>
              <a:t>1/10/19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70CDF-F6C6-044A-9FD2-F9879858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54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4A5387-1E43-2745-A574-0EA7F6C35773}" type="datetimeFigureOut">
              <a:rPr lang="en-US" smtClean="0"/>
              <a:t>1/10/19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A70CDF-F6C6-044A-9FD2-F9879858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47093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11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tiff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6.png"/><Relationship Id="rId4" Type="http://schemas.openxmlformats.org/officeDocument/2006/relationships/image" Target="../media/image13.png"/><Relationship Id="rId9" Type="http://schemas.openxmlformats.org/officeDocument/2006/relationships/image" Target="../media/image13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13" Type="http://schemas.openxmlformats.org/officeDocument/2006/relationships/image" Target="../media/image172.png"/><Relationship Id="rId18" Type="http://schemas.openxmlformats.org/officeDocument/2006/relationships/image" Target="../media/image22.tiff"/><Relationship Id="rId26" Type="http://schemas.openxmlformats.org/officeDocument/2006/relationships/image" Target="../media/image30.tiff"/><Relationship Id="rId3" Type="http://schemas.openxmlformats.org/officeDocument/2006/relationships/image" Target="../media/image65.png"/><Relationship Id="rId21" Type="http://schemas.openxmlformats.org/officeDocument/2006/relationships/image" Target="../media/image25.tiff"/><Relationship Id="rId7" Type="http://schemas.openxmlformats.org/officeDocument/2006/relationships/image" Target="../media/image21.png"/><Relationship Id="rId12" Type="http://schemas.openxmlformats.org/officeDocument/2006/relationships/image" Target="../media/image74.png"/><Relationship Id="rId17" Type="http://schemas.openxmlformats.org/officeDocument/2006/relationships/image" Target="../media/image21.tiff"/><Relationship Id="rId25" Type="http://schemas.openxmlformats.org/officeDocument/2006/relationships/image" Target="../media/image29.tiff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0.tiff"/><Relationship Id="rId20" Type="http://schemas.openxmlformats.org/officeDocument/2006/relationships/image" Target="../media/image24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11" Type="http://schemas.openxmlformats.org/officeDocument/2006/relationships/image" Target="../media/image161.png"/><Relationship Id="rId24" Type="http://schemas.openxmlformats.org/officeDocument/2006/relationships/image" Target="../media/image28.tiff"/><Relationship Id="rId5" Type="http://schemas.openxmlformats.org/officeDocument/2006/relationships/image" Target="../media/image20.png"/><Relationship Id="rId15" Type="http://schemas.openxmlformats.org/officeDocument/2006/relationships/image" Target="../media/image19.tiff"/><Relationship Id="rId23" Type="http://schemas.openxmlformats.org/officeDocument/2006/relationships/image" Target="../media/image27.tiff"/><Relationship Id="rId10" Type="http://schemas.openxmlformats.org/officeDocument/2006/relationships/image" Target="../media/image150.png"/><Relationship Id="rId19" Type="http://schemas.openxmlformats.org/officeDocument/2006/relationships/image" Target="../media/image23.tiff"/><Relationship Id="rId4" Type="http://schemas.openxmlformats.org/officeDocument/2006/relationships/image" Target="../media/image19.png"/><Relationship Id="rId9" Type="http://schemas.openxmlformats.org/officeDocument/2006/relationships/image" Target="../media/image142.png"/><Relationship Id="rId14" Type="http://schemas.openxmlformats.org/officeDocument/2006/relationships/image" Target="../media/image181.png"/><Relationship Id="rId22" Type="http://schemas.openxmlformats.org/officeDocument/2006/relationships/image" Target="../media/image26.tiff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4.png"/><Relationship Id="rId18" Type="http://schemas.openxmlformats.org/officeDocument/2006/relationships/image" Target="../media/image49.png"/><Relationship Id="rId26" Type="http://schemas.openxmlformats.org/officeDocument/2006/relationships/image" Target="../media/image57.png"/><Relationship Id="rId39" Type="http://schemas.openxmlformats.org/officeDocument/2006/relationships/image" Target="../media/image72.png"/><Relationship Id="rId21" Type="http://schemas.openxmlformats.org/officeDocument/2006/relationships/image" Target="../media/image52.png"/><Relationship Id="rId34" Type="http://schemas.openxmlformats.org/officeDocument/2006/relationships/image" Target="../media/image66.png"/><Relationship Id="rId42" Type="http://schemas.openxmlformats.org/officeDocument/2006/relationships/image" Target="../media/image76.png"/><Relationship Id="rId47" Type="http://schemas.openxmlformats.org/officeDocument/2006/relationships/image" Target="../media/image81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47.png"/><Relationship Id="rId29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24" Type="http://schemas.openxmlformats.org/officeDocument/2006/relationships/image" Target="../media/image45.png"/><Relationship Id="rId32" Type="http://schemas.openxmlformats.org/officeDocument/2006/relationships/image" Target="../media/image60.png"/><Relationship Id="rId37" Type="http://schemas.openxmlformats.org/officeDocument/2006/relationships/image" Target="../media/image70.png"/><Relationship Id="rId40" Type="http://schemas.openxmlformats.org/officeDocument/2006/relationships/image" Target="../media/image73.png"/><Relationship Id="rId45" Type="http://schemas.openxmlformats.org/officeDocument/2006/relationships/image" Target="../media/image79.png"/><Relationship Id="rId5" Type="http://schemas.openxmlformats.org/officeDocument/2006/relationships/image" Target="../media/image36.png"/><Relationship Id="rId15" Type="http://schemas.openxmlformats.org/officeDocument/2006/relationships/image" Target="../media/image41.png"/><Relationship Id="rId23" Type="http://schemas.openxmlformats.org/officeDocument/2006/relationships/image" Target="../media/image54.png"/><Relationship Id="rId28" Type="http://schemas.openxmlformats.org/officeDocument/2006/relationships/image" Target="../media/image46.png"/><Relationship Id="rId36" Type="http://schemas.openxmlformats.org/officeDocument/2006/relationships/image" Target="../media/image69.png"/><Relationship Id="rId10" Type="http://schemas.openxmlformats.org/officeDocument/2006/relationships/image" Target="../media/image31.png"/><Relationship Id="rId19" Type="http://schemas.openxmlformats.org/officeDocument/2006/relationships/image" Target="../media/image43.png"/><Relationship Id="rId31" Type="http://schemas.openxmlformats.org/officeDocument/2006/relationships/image" Target="../media/image59.png"/><Relationship Id="rId44" Type="http://schemas.openxmlformats.org/officeDocument/2006/relationships/image" Target="../media/image78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Relationship Id="rId14" Type="http://schemas.openxmlformats.org/officeDocument/2006/relationships/image" Target="../media/image33.png"/><Relationship Id="rId22" Type="http://schemas.openxmlformats.org/officeDocument/2006/relationships/image" Target="../media/image53.png"/><Relationship Id="rId27" Type="http://schemas.openxmlformats.org/officeDocument/2006/relationships/image" Target="../media/image58.png"/><Relationship Id="rId30" Type="http://schemas.openxmlformats.org/officeDocument/2006/relationships/image" Target="../media/image55.png"/><Relationship Id="rId35" Type="http://schemas.openxmlformats.org/officeDocument/2006/relationships/image" Target="../media/image67.png"/><Relationship Id="rId43" Type="http://schemas.openxmlformats.org/officeDocument/2006/relationships/image" Target="../media/image77.png"/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12" Type="http://schemas.openxmlformats.org/officeDocument/2006/relationships/image" Target="../media/image32.png"/><Relationship Id="rId17" Type="http://schemas.openxmlformats.org/officeDocument/2006/relationships/image" Target="../media/image48.png"/><Relationship Id="rId25" Type="http://schemas.openxmlformats.org/officeDocument/2006/relationships/image" Target="../media/image56.png"/><Relationship Id="rId33" Type="http://schemas.openxmlformats.org/officeDocument/2006/relationships/image" Target="../media/image64.png"/><Relationship Id="rId38" Type="http://schemas.openxmlformats.org/officeDocument/2006/relationships/image" Target="../media/image71.png"/><Relationship Id="rId46" Type="http://schemas.openxmlformats.org/officeDocument/2006/relationships/image" Target="../media/image80.png"/><Relationship Id="rId20" Type="http://schemas.openxmlformats.org/officeDocument/2006/relationships/image" Target="../media/image51.png"/><Relationship Id="rId41" Type="http://schemas.openxmlformats.org/officeDocument/2006/relationships/image" Target="../media/image7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tiff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64.tif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8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video" Target="../media/media2.mp4"/><Relationship Id="rId7" Type="http://schemas.openxmlformats.org/officeDocument/2006/relationships/notesSlide" Target="../notesSlides/notesSlide9.xml"/><Relationship Id="rId12" Type="http://schemas.openxmlformats.org/officeDocument/2006/relationships/image" Target="../media/image512.png"/><Relationship Id="rId2" Type="http://schemas.microsoft.com/office/2007/relationships/media" Target="../media/media2.mp4"/><Relationship Id="rId1" Type="http://schemas.openxmlformats.org/officeDocument/2006/relationships/vmlDrawing" Target="../drawings/vmlDrawing1.vm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85.png"/><Relationship Id="rId5" Type="http://schemas.openxmlformats.org/officeDocument/2006/relationships/video" Target="../media/media3.mp4"/><Relationship Id="rId10" Type="http://schemas.openxmlformats.org/officeDocument/2006/relationships/image" Target="../media/image84.png"/><Relationship Id="rId4" Type="http://schemas.microsoft.com/office/2007/relationships/media" Target="../media/media3.mp4"/><Relationship Id="rId9" Type="http://schemas.openxmlformats.org/officeDocument/2006/relationships/image" Target="../media/image8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9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6CC13-4C37-7545-BF90-F627B6B1D8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1600" y="2292584"/>
            <a:ext cx="9448800" cy="1825096"/>
          </a:xfrm>
        </p:spPr>
        <p:txBody>
          <a:bodyPr>
            <a:normAutofit fontScale="90000"/>
          </a:bodyPr>
          <a:lstStyle/>
          <a:p>
            <a:r>
              <a:rPr lang="en-US" b="1" dirty="0">
                <a:effectLst>
                  <a:outerShdw blurRad="50800" dist="50800" dir="5400000" algn="ctr" rotWithShape="0">
                    <a:schemeClr val="bg1"/>
                  </a:outerShdw>
                </a:effectLst>
              </a:rPr>
              <a:t>“Observing” JAB Simulations – Probing Near-Horizon Scales in AGN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0037BB-4316-A447-87CD-5BA60E3855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81111" y="3318819"/>
            <a:ext cx="1389222" cy="18287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D48E5BA-0E72-9A44-B53F-37BF2EF987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96349" y="-11737"/>
            <a:ext cx="1389224" cy="1672898"/>
          </a:xfrm>
          <a:prstGeom prst="rect">
            <a:avLst/>
          </a:prstGeom>
        </p:spPr>
      </p:pic>
      <p:pic>
        <p:nvPicPr>
          <p:cNvPr id="10244" name="Picture 4" descr="Image result for m87">
            <a:extLst>
              <a:ext uri="{FF2B5EF4-FFF2-40B4-BE49-F238E27FC236}">
                <a16:creationId xmlns:a16="http://schemas.microsoft.com/office/drawing/2014/main" id="{AE70ABB0-3EA3-8E42-8920-1148D7A661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1109" y="5147618"/>
            <a:ext cx="1389224" cy="1710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Image result for sgr a*">
            <a:extLst>
              <a:ext uri="{FF2B5EF4-FFF2-40B4-BE49-F238E27FC236}">
                <a16:creationId xmlns:a16="http://schemas.microsoft.com/office/drawing/2014/main" id="{309D1BB8-A8FC-3A41-82D6-98C6160DCB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4720" y="1645921"/>
            <a:ext cx="1410853" cy="1672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389743D-525B-F04A-A016-8F4A3917F858}"/>
              </a:ext>
            </a:extLst>
          </p:cNvPr>
          <p:cNvSpPr txBox="1"/>
          <p:nvPr/>
        </p:nvSpPr>
        <p:spPr>
          <a:xfrm>
            <a:off x="7299960" y="4511040"/>
            <a:ext cx="9469093" cy="430887"/>
          </a:xfrm>
          <a:prstGeom prst="rect">
            <a:avLst/>
          </a:prstGeom>
          <a:noFill/>
          <a:scene3d>
            <a:camera prst="orthographicFront">
              <a:rot lat="0" lon="0" rev="1620000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sz="1100" b="1" dirty="0">
                <a:effectLst>
                  <a:outerShdw blurRad="50800" dist="50800" dir="5400000" algn="ctr" rotWithShape="0">
                    <a:schemeClr val="bg1"/>
                  </a:outerShdw>
                </a:effectLst>
              </a:rPr>
              <a:t>Courtesy: </a:t>
            </a:r>
            <a:endParaRPr lang="en-US" sz="1100" b="1" dirty="0"/>
          </a:p>
          <a:p>
            <a:r>
              <a:rPr lang="en-US" sz="1100" b="1" dirty="0">
                <a:effectLst>
                  <a:outerShdw blurRad="50800" dist="50800" dir="5400000" algn="ctr" rotWithShape="0">
                    <a:schemeClr val="bg1"/>
                  </a:outerShdw>
                </a:effectLst>
              </a:rPr>
              <a:t>Jonathan McKinney    </a:t>
            </a:r>
            <a:r>
              <a:rPr lang="en-US" sz="1100" b="1" dirty="0" err="1">
                <a:effectLst>
                  <a:outerShdw blurRad="50800" dist="50800" dir="5400000" algn="ctr" rotWithShape="0">
                    <a:schemeClr val="bg1"/>
                  </a:outerShdw>
                </a:effectLst>
              </a:rPr>
              <a:t>Farhad</a:t>
            </a:r>
            <a:r>
              <a:rPr lang="en-US" sz="1100" b="1" dirty="0">
                <a:effectLst>
                  <a:outerShdw blurRad="50800" dist="50800" dir="5400000" algn="ctr" rotWithShape="0">
                    <a:schemeClr val="bg1"/>
                  </a:outerShdw>
                </a:effectLst>
              </a:rPr>
              <a:t> Zadeh/VLA/NRAO        Richard </a:t>
            </a:r>
            <a:r>
              <a:rPr lang="en-US" sz="1100" b="1" dirty="0" err="1">
                <a:effectLst>
                  <a:outerShdw blurRad="50800" dist="50800" dir="5400000" algn="ctr" rotWithShape="0">
                    <a:schemeClr val="bg1"/>
                  </a:outerShdw>
                </a:effectLst>
              </a:rPr>
              <a:t>Anantua</a:t>
            </a:r>
            <a:r>
              <a:rPr lang="en-US" sz="1100" b="1" dirty="0">
                <a:effectLst>
                  <a:outerShdw blurRad="50800" dist="50800" dir="5400000" algn="ctr" rotWithShape="0">
                    <a:schemeClr val="bg1"/>
                  </a:outerShdw>
                </a:effectLst>
              </a:rPr>
              <a:t>               NASA/ESA/HHT    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64D81F65-9DDB-5B42-B639-925583F64C0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B6AB8725-9222-614C-9606-5996D753C2AE}"/>
              </a:ext>
            </a:extLst>
          </p:cNvPr>
          <p:cNvSpPr txBox="1">
            <a:spLocks/>
          </p:cNvSpPr>
          <p:nvPr/>
        </p:nvSpPr>
        <p:spPr>
          <a:xfrm>
            <a:off x="1371599" y="4906362"/>
            <a:ext cx="9736111" cy="1494438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effectLst>
                  <a:outerShdw blurRad="50800" dist="50800" dir="5400000" algn="ctr" rotWithShape="0">
                    <a:schemeClr val="bg1"/>
                  </a:outerShdw>
                </a:effectLst>
              </a:rPr>
              <a:t>Richard </a:t>
            </a:r>
            <a:r>
              <a:rPr lang="en-US" sz="2400" b="1" dirty="0" err="1">
                <a:effectLst>
                  <a:outerShdw blurRad="50800" dist="50800" dir="5400000" algn="ctr" rotWithShape="0">
                    <a:schemeClr val="bg1"/>
                  </a:outerShdw>
                </a:effectLst>
              </a:rPr>
              <a:t>Anantua</a:t>
            </a:r>
            <a:r>
              <a:rPr lang="en-US" sz="2400" b="1" dirty="0">
                <a:effectLst>
                  <a:outerShdw blurRad="50800" dist="50800" dir="5400000" algn="ctr" rotWithShape="0">
                    <a:schemeClr val="bg1"/>
                  </a:outerShdw>
                </a:effectLst>
              </a:rPr>
              <a:t> (Postdoc at UC Berkeley/Harvard-Smithsonian </a:t>
            </a:r>
            <a:r>
              <a:rPr lang="en-US" sz="2400" b="1" dirty="0" err="1">
                <a:effectLst>
                  <a:outerShdw blurRad="50800" dist="50800" dir="5400000" algn="ctr" rotWithShape="0">
                    <a:schemeClr val="bg1"/>
                  </a:outerShdw>
                </a:effectLst>
              </a:rPr>
              <a:t>CfA</a:t>
            </a:r>
            <a:r>
              <a:rPr lang="en-US" sz="2400" b="1" dirty="0">
                <a:effectLst>
                  <a:outerShdw blurRad="50800" dist="50800" dir="5400000" algn="ctr" rotWithShape="0">
                    <a:schemeClr val="bg1"/>
                  </a:outerShdw>
                </a:effectLst>
              </a:rPr>
              <a:t>)</a:t>
            </a:r>
          </a:p>
          <a:p>
            <a:r>
              <a:rPr lang="en-US" sz="2400" b="1" dirty="0">
                <a:effectLst>
                  <a:outerShdw blurRad="50800" dist="50800" dir="5400000" algn="ctr" rotWithShape="0">
                    <a:schemeClr val="bg1"/>
                  </a:outerShdw>
                </a:effectLst>
              </a:rPr>
              <a:t>Collaborators: Roger Blandford (Stanford), Alexander </a:t>
            </a:r>
            <a:r>
              <a:rPr lang="en-US" sz="2400" b="1" dirty="0" err="1">
                <a:effectLst>
                  <a:outerShdw blurRad="50800" dist="50800" dir="5400000" algn="ctr" rotWithShape="0">
                    <a:schemeClr val="bg1"/>
                  </a:outerShdw>
                </a:effectLst>
              </a:rPr>
              <a:t>Tchekhovskoy</a:t>
            </a:r>
            <a:r>
              <a:rPr lang="en-US" sz="2400" b="1" dirty="0">
                <a:effectLst>
                  <a:outerShdw blurRad="50800" dist="50800" dir="5400000" algn="ctr" rotWithShape="0">
                    <a:schemeClr val="bg1"/>
                  </a:outerShdw>
                </a:effectLst>
              </a:rPr>
              <a:t> (Northwestern), Eliot </a:t>
            </a:r>
            <a:r>
              <a:rPr lang="en-US" sz="2400" b="1" dirty="0" err="1">
                <a:effectLst>
                  <a:outerShdw blurRad="50800" dist="50800" dir="5400000" algn="ctr" rotWithShape="0">
                    <a:schemeClr val="bg1"/>
                  </a:outerShdw>
                </a:effectLst>
              </a:rPr>
              <a:t>Quataert</a:t>
            </a:r>
            <a:r>
              <a:rPr lang="en-US" sz="2400" b="1" dirty="0">
                <a:effectLst>
                  <a:outerShdw blurRad="50800" dist="50800" dir="5400000" algn="ctr" rotWithShape="0">
                    <a:schemeClr val="bg1"/>
                  </a:outerShdw>
                </a:effectLst>
              </a:rPr>
              <a:t> (Berkeley) and Sean Ressler (Berkeley)</a:t>
            </a:r>
          </a:p>
          <a:p>
            <a:r>
              <a:rPr lang="en-US" sz="2400" b="1" dirty="0">
                <a:effectLst>
                  <a:outerShdw blurRad="50800" dist="50800" dir="5400000" algn="ctr" rotWithShape="0">
                    <a:schemeClr val="bg1"/>
                  </a:outerShdw>
                </a:effectLst>
              </a:rPr>
              <a:t>American Astronomical Society </a:t>
            </a:r>
          </a:p>
          <a:p>
            <a:r>
              <a:rPr lang="en-US" sz="2400" b="1" dirty="0">
                <a:effectLst>
                  <a:outerShdw blurRad="50800" dist="50800" dir="5400000" algn="ctr" rotWithShape="0">
                    <a:schemeClr val="bg1"/>
                  </a:outerShdw>
                </a:effectLst>
              </a:rPr>
              <a:t>Jan. 8, 2019</a:t>
            </a:r>
          </a:p>
        </p:txBody>
      </p:sp>
    </p:spTree>
    <p:extLst>
      <p:ext uri="{BB962C8B-B14F-4D97-AF65-F5344CB8AC3E}">
        <p14:creationId xmlns:p14="http://schemas.microsoft.com/office/powerpoint/2010/main" val="30595617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5511" y="764373"/>
            <a:ext cx="9712379" cy="1293028"/>
          </a:xfrm>
          <a:solidFill>
            <a:srgbClr val="00B0F0"/>
          </a:solidFill>
        </p:spPr>
        <p:txBody>
          <a:bodyPr/>
          <a:lstStyle/>
          <a:p>
            <a:pPr algn="ctr"/>
            <a:r>
              <a:rPr lang="en-US" b="1" dirty="0"/>
              <a:t>Conclusions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85800" y="2194560"/>
                <a:ext cx="10820400" cy="4460240"/>
              </a:xfrm>
            </p:spPr>
            <p:txBody>
              <a:bodyPr>
                <a:normAutofit/>
              </a:bodyPr>
              <a:lstStyle/>
              <a:p>
                <a:pPr lvl="1"/>
                <a:r>
                  <a:rPr lang="en-US" dirty="0"/>
                  <a:t>Sgr A*</a:t>
                </a:r>
              </a:p>
              <a:p>
                <a:pPr lvl="2"/>
                <a:r>
                  <a:rPr lang="en-US" dirty="0"/>
                  <a:t>230 GHz synthetic intensity maps on the scale of tens of gravitational radii appear: </a:t>
                </a:r>
              </a:p>
              <a:p>
                <a:pPr lvl="3"/>
                <a:r>
                  <a:rPr lang="en-US" dirty="0"/>
                  <a:t>Mostly uniform coronal projections + photon rings for electron temperature models; vary from inflow to outflow dominated in equipartition-inspired (beta and bias) models</a:t>
                </a:r>
              </a:p>
              <a:p>
                <a:pPr lvl="3"/>
                <a:r>
                  <a:rPr lang="en-US" dirty="0"/>
                  <a:t>Emitting region most compact for low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</a:rPr>
                          <m:t>𝛽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dirty="0"/>
                  <a:t>and high (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</a:rPr>
                          <m:t>𝛽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dirty="0"/>
                  <a:t>); more asymmetric for decreasing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</a:rPr>
                          <m:t>𝛽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dirty="0"/>
                  <a:t>and decreasing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</a:rPr>
                      <m:t>𝑁</m:t>
                    </m:r>
                  </m:oMath>
                </a14:m>
                <a:endParaRPr lang="en-US" dirty="0"/>
              </a:p>
              <a:p>
                <a:pPr lvl="2"/>
                <a:r>
                  <a:rPr lang="en-US" dirty="0"/>
                  <a:t>Synthetic spectra are:</a:t>
                </a:r>
              </a:p>
              <a:p>
                <a:pPr lvl="3"/>
                <a:r>
                  <a:rPr lang="en-US" dirty="0"/>
                  <a:t>Flatter spectra in beta and bias models than electron temperature models (best fit (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</a:rPr>
                          <m:t>𝛽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dirty="0"/>
                  <a:t>)=(0.5,1); flatter for decreasing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</a:rPr>
                          <m:t>𝛽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i="1"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dirty="0"/>
                  <a:t>and decreasing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</a:rPr>
                      <m:t>𝑁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M87</a:t>
                </a:r>
              </a:p>
              <a:p>
                <a:pPr lvl="2"/>
                <a:r>
                  <a:rPr lang="en-US" dirty="0"/>
                  <a:t>Self-consistent GRMHD simulations can be used to replicate observational signatures of AGN jets including helical substructure and collimation </a:t>
                </a:r>
              </a:p>
              <a:p>
                <a:pPr lvl="2"/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5800" y="2194560"/>
                <a:ext cx="10820400" cy="4460240"/>
              </a:xfrm>
              <a:blipFill>
                <a:blip r:embed="rId3"/>
                <a:stretch>
                  <a:fillRect t="-14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136519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8BDAF6-2530-2F43-AE97-A70E8D556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647" y="764373"/>
            <a:ext cx="10966554" cy="1293028"/>
          </a:xfrm>
          <a:solidFill>
            <a:srgbClr val="00B0F0"/>
          </a:solidFill>
        </p:spPr>
        <p:txBody>
          <a:bodyPr/>
          <a:lstStyle/>
          <a:p>
            <a:pPr algn="ctr"/>
            <a:r>
              <a:rPr lang="en-US" b="1" dirty="0"/>
              <a:t>Overview: “observing” </a:t>
            </a:r>
            <a:r>
              <a:rPr lang="en-US" b="1" dirty="0" err="1"/>
              <a:t>JAb</a:t>
            </a:r>
            <a:r>
              <a:rPr lang="en-US" b="1" dirty="0"/>
              <a:t> simulations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504DD72-997D-0242-98B6-2F6095EEC8D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32885" y="2194560"/>
                <a:ext cx="11506200" cy="4024125"/>
              </a:xfrm>
            </p:spPr>
            <p:txBody>
              <a:bodyPr>
                <a:normAutofit/>
              </a:bodyPr>
              <a:lstStyle/>
              <a:p>
                <a:pPr marL="457200" indent="-457200">
                  <a:buFont typeface="+mj-lt"/>
                  <a:buAutoNum type="arabicPeriod"/>
                </a:pPr>
                <a:r>
                  <a:rPr lang="en-US" dirty="0"/>
                  <a:t>Start with general relativistic </a:t>
                </a:r>
                <a:r>
                  <a:rPr lang="en-US" dirty="0" err="1"/>
                  <a:t>magnetohydrodynamic</a:t>
                </a:r>
                <a:r>
                  <a:rPr lang="en-US" dirty="0"/>
                  <a:t> (GRMHD) simulation of jet (or outflow)/accretion flow/black hole (JAB) system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dirty="0"/>
                  <a:t>Convert GRMHD variables (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</a:rPr>
                      <m:t>𝜌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sup>
                    </m:sSup>
                  </m:oMath>
                </a14:m>
                <a:r>
                  <a:rPr lang="en-US" dirty="0"/>
                  <a:t>,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i="1" baseline="30000">
                        <a:latin typeface="Cambria Math" charset="0"/>
                      </a:rPr>
                      <m:t>𝜇</m:t>
                    </m:r>
                  </m:oMath>
                </a14:m>
                <a:r>
                  <a:rPr lang="en-US" dirty="0"/>
                  <a:t>) to radiation prescriptions for emission (via electron temperature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dirty="0"/>
                  <a:t>, pressure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dirty="0"/>
                  <a:t>, energy density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dirty="0"/>
                  <a:t>) to emulate sources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dirty="0"/>
                  <a:t>Add “observer” viewing sources, e.g., Event Horizon Telescope (EHT) targets:</a:t>
                </a:r>
              </a:p>
              <a:p>
                <a:pPr lvl="1"/>
                <a:endParaRPr lang="en-US" dirty="0"/>
              </a:p>
              <a:p>
                <a:pPr marL="971550" lvl="1" indent="-514350">
                  <a:buFont typeface="+mj-lt"/>
                  <a:buAutoNum type="romanUcPeriod"/>
                </a:pPr>
                <a:r>
                  <a:rPr lang="en-US" dirty="0" err="1"/>
                  <a:t>Sgr</a:t>
                </a:r>
                <a:r>
                  <a:rPr lang="en-US" dirty="0"/>
                  <a:t> A* </a:t>
                </a:r>
              </a:p>
              <a:p>
                <a:pPr marL="971550" lvl="1" indent="-514350">
                  <a:buFont typeface="+mj-lt"/>
                  <a:buAutoNum type="romanUcPeriod"/>
                </a:pPr>
                <a:endParaRPr lang="en-US" dirty="0"/>
              </a:p>
              <a:p>
                <a:pPr marL="971550" lvl="1" indent="-514350">
                  <a:buFont typeface="+mj-lt"/>
                  <a:buAutoNum type="romanUcPeriod"/>
                </a:pPr>
                <a:endParaRPr lang="en-US" dirty="0"/>
              </a:p>
              <a:p>
                <a:pPr marL="971550" lvl="1" indent="-514350">
                  <a:buFont typeface="+mj-lt"/>
                  <a:buAutoNum type="romanUcPeriod"/>
                </a:pPr>
                <a:r>
                  <a:rPr lang="en-US" dirty="0"/>
                  <a:t>M87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504DD72-997D-0242-98B6-2F6095EEC8D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32885" y="2194560"/>
                <a:ext cx="11506200" cy="4024125"/>
              </a:xfrm>
              <a:blipFill>
                <a:blip r:embed="rId3"/>
                <a:stretch>
                  <a:fillRect l="-662" t="-18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2" descr="elated image">
            <a:extLst>
              <a:ext uri="{FF2B5EF4-FFF2-40B4-BE49-F238E27FC236}">
                <a16:creationId xmlns:a16="http://schemas.microsoft.com/office/drawing/2014/main" id="{5A323CDB-E038-DF4F-B6E0-82178C5D3A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751" y="4146540"/>
            <a:ext cx="1775779" cy="1278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679913F-B852-A243-9C01-604D1153C04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" r="5458" b="15360"/>
          <a:stretch/>
        </p:blipFill>
        <p:spPr>
          <a:xfrm>
            <a:off x="2608290" y="5468276"/>
            <a:ext cx="1460743" cy="13190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0E92253-7BBC-9543-BB63-B05EDB51CA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12544" y="4291812"/>
            <a:ext cx="3530600" cy="2209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C77E725-A22C-0541-BB7D-8E0926F78E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74685" y="4353549"/>
            <a:ext cx="3022600" cy="200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917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Emission models </a:t>
            </a:r>
            <a:br>
              <a:rPr lang="en-US" dirty="0"/>
            </a:br>
            <a:r>
              <a:rPr lang="en-US" dirty="0"/>
              <a:t>and radiative transfer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85799" y="2089050"/>
                <a:ext cx="11167533" cy="4527973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Electron temperature model</a:t>
                </a:r>
              </a:p>
              <a:p>
                <a:pPr marL="914400" lvl="1" indent="-457200">
                  <a:buFont typeface="+mj-lt"/>
                  <a:buAutoNum type="arabicParenR"/>
                </a:pPr>
                <a:r>
                  <a:rPr lang="en-US" dirty="0"/>
                  <a:t>Constant </a:t>
                </a:r>
                <a:r>
                  <a:rPr lang="en-US" dirty="0" err="1"/>
                  <a:t>T</a:t>
                </a:r>
                <a:r>
                  <a:rPr lang="en-US" baseline="-25000" dirty="0" err="1"/>
                  <a:t>e</a:t>
                </a:r>
                <a:r>
                  <a:rPr lang="en-US" dirty="0"/>
                  <a:t>/</a:t>
                </a:r>
                <a:r>
                  <a:rPr lang="en-US" dirty="0" err="1"/>
                  <a:t>T</a:t>
                </a:r>
                <a:r>
                  <a:rPr lang="en-US" baseline="-25000" dirty="0" err="1"/>
                  <a:t>p</a:t>
                </a:r>
                <a:r>
                  <a:rPr lang="en-US" dirty="0"/>
                  <a:t> at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  <m: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&lt;&lt;</m:t>
                    </m:r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𝛽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𝑐</m:t>
                        </m:r>
                      </m:sub>
                    </m:sSub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dirty="0"/>
              </a:p>
              <a:p>
                <a:pPr marL="914400" lvl="1" indent="-457200">
                  <a:buFont typeface="+mj-lt"/>
                  <a:buAutoNum type="arabicParenR"/>
                </a:pPr>
                <a:r>
                  <a:rPr lang="en-US" dirty="0"/>
                  <a:t>T</a:t>
                </a:r>
                <a:r>
                  <a:rPr lang="en-US" baseline="-25000" dirty="0"/>
                  <a:t>e</a:t>
                </a:r>
                <a:r>
                  <a:rPr lang="en-US" dirty="0"/>
                  <a:t> suppressed at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&gt;&gt;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</a:rPr>
                          <m:t>𝛽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𝑐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dirty="0"/>
              </a:p>
              <a:p>
                <a:r>
                  <a:rPr lang="en-US" dirty="0"/>
                  <a:t>Constant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</a:rPr>
                          <m:t>𝛽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dirty="0"/>
                  <a:t> model</a:t>
                </a:r>
              </a:p>
              <a:p>
                <a:endParaRPr lang="en-US" dirty="0"/>
              </a:p>
              <a:p>
                <a:endParaRPr lang="en-US" sz="1000" dirty="0"/>
              </a:p>
              <a:p>
                <a:pPr lvl="8"/>
                <a:r>
                  <a:rPr lang="en-US" dirty="0"/>
                  <a:t>Bias model</a:t>
                </a:r>
              </a:p>
              <a:p>
                <a:r>
                  <a:rPr lang="en-US" dirty="0"/>
                  <a:t>Bias model</a:t>
                </a:r>
              </a:p>
              <a:p>
                <a:r>
                  <a:rPr lang="en-US" dirty="0"/>
                  <a:t>Dissipation models</a:t>
                </a:r>
              </a:p>
              <a:p>
                <a:pPr lvl="1"/>
                <a:r>
                  <a:rPr lang="en-US" dirty="0"/>
                  <a:t>Formulate emissivity prescriptions based on expected mechanisms of particle acceleration and dissipation, e. g., current density </a:t>
                </a:r>
                <a:r>
                  <a:rPr lang="en-US" i="1" dirty="0"/>
                  <a:t>j</a:t>
                </a:r>
                <a:r>
                  <a:rPr lang="en-US" i="1" baseline="30000" dirty="0"/>
                  <a:t>α</a:t>
                </a:r>
                <a:r>
                  <a:rPr lang="en-US" i="1" dirty="0"/>
                  <a:t> </a:t>
                </a:r>
                <a:r>
                  <a:rPr lang="en-US" dirty="0"/>
                  <a:t>or shear stress </a:t>
                </a:r>
                <a:r>
                  <a:rPr lang="en-US" i="1" dirty="0" err="1"/>
                  <a:t>τ</a:t>
                </a:r>
                <a:r>
                  <a:rPr lang="en-US" dirty="0"/>
                  <a:t> or shear strain </a:t>
                </a:r>
                <a:r>
                  <a:rPr lang="en-US" i="1" dirty="0"/>
                  <a:t>S</a:t>
                </a:r>
              </a:p>
              <a:p>
                <a:pPr lvl="1"/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5799" y="2089050"/>
                <a:ext cx="11167533" cy="4527973"/>
              </a:xfrm>
              <a:blipFill>
                <a:blip r:embed="rId3"/>
                <a:stretch>
                  <a:fillRect l="-568" t="-1397" r="-2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4990774" y="2274036"/>
                <a:ext cx="4017403" cy="639021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𝑒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den>
                      </m:f>
                      <m:r>
                        <a:rPr lang="en-US" i="1">
                          <a:solidFill>
                            <a:schemeClr val="bg1"/>
                          </a:solidFill>
                          <a:latin typeface="Cambria Math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>
                          <a:solidFill>
                            <a:schemeClr val="bg1"/>
                          </a:solidFill>
                          <a:latin typeface="Cambria Math" charset="0"/>
                        </a:rPr>
                        <m:t>Exp</m:t>
                      </m:r>
                      <m:r>
                        <a:rPr lang="en-US">
                          <a:solidFill>
                            <a:schemeClr val="bg1"/>
                          </a:solidFill>
                          <a:latin typeface="Cambria Math" charset="0"/>
                        </a:rPr>
                        <m:t>[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 charset="0"/>
                        </a:rPr>
                        <m:t>−</m:t>
                      </m:r>
                      <m:r>
                        <a:rPr lang="en-US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  <m:r>
                        <a:rPr lang="en-US">
                          <a:solidFill>
                            <a:schemeClr val="bg1"/>
                          </a:solidFill>
                          <a:latin typeface="Cambria Math" charset="0"/>
                        </a:rPr>
                        <m:t>/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𝛽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𝑐</m:t>
                          </m:r>
                        </m:sub>
                      </m:sSub>
                      <m:r>
                        <a:rPr lang="en-US">
                          <a:solidFill>
                            <a:schemeClr val="bg1"/>
                          </a:solidFill>
                          <a:latin typeface="Cambria Math" charset="0"/>
                        </a:rPr>
                        <m:t>]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0774" y="2274036"/>
                <a:ext cx="4017403" cy="639021"/>
              </a:xfrm>
              <a:prstGeom prst="rect">
                <a:avLst/>
              </a:prstGeom>
              <a:blipFill>
                <a:blip r:embed="rId4"/>
                <a:stretch>
                  <a:fillRect b="-3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2737339" y="4292188"/>
                <a:ext cx="4790470" cy="795389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𝑃</m:t>
                          </m:r>
                        </m:e>
                        <m:sub>
                          <m:r>
                            <a:rPr lang="en-US" sz="1400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𝑒</m:t>
                          </m:r>
                        </m:sub>
                      </m:sSub>
                      <m:r>
                        <a:rPr lang="en-US" sz="1400" i="1">
                          <a:solidFill>
                            <a:schemeClr val="bg1"/>
                          </a:solidFill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𝐾</m:t>
                          </m:r>
                        </m:e>
                        <m:sub>
                          <m:r>
                            <a:rPr lang="en-US" sz="1400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𝑁</m:t>
                          </m:r>
                        </m:sub>
                      </m:sSub>
                      <m:sSup>
                        <m:sSupPr>
                          <m:ctrlPr>
                            <a:rPr lang="en-US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400" i="1">
                                      <a:solidFill>
                                        <a:schemeClr val="bg1"/>
                                      </a:solidFill>
                                      <a:latin typeface="Cambria Math" charset="0"/>
                                    </a:rPr>
                                    <m:t>𝑏</m:t>
                                  </m:r>
                                </m:num>
                                <m:den>
                                  <m:rad>
                                    <m:radPr>
                                      <m:degHide m:val="on"/>
                                      <m:ctrlPr>
                                        <a:rPr lang="en-US" sz="14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en-US" sz="1400" i="1">
                                          <a:solidFill>
                                            <a:schemeClr val="bg1"/>
                                          </a:solidFill>
                                          <a:latin typeface="Cambria Math" charset="0"/>
                                        </a:rPr>
                                        <m:t>2</m:t>
                                      </m:r>
                                    </m:e>
                                  </m:rad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1400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𝑁</m:t>
                          </m:r>
                        </m:sup>
                      </m:sSup>
                      <m:sSub>
                        <m:sSubPr>
                          <m:ctrlPr>
                            <a:rPr lang="en-US" sz="1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,  </m:t>
                          </m:r>
                          <m:r>
                            <a:rPr lang="en-US" sz="1400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𝐾</m:t>
                          </m:r>
                        </m:e>
                        <m:sub>
                          <m:r>
                            <a:rPr lang="en-US" sz="1400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𝑁</m:t>
                          </m:r>
                        </m:sub>
                      </m:sSub>
                      <m:r>
                        <a:rPr lang="en-US" sz="1400" i="1">
                          <a:solidFill>
                            <a:schemeClr val="bg1"/>
                          </a:solidFill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𝐾</m:t>
                          </m:r>
                        </m:e>
                        <m:sub>
                          <m:r>
                            <a:rPr lang="en-US" sz="1400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2</m:t>
                          </m:r>
                        </m:sub>
                      </m:sSub>
                      <m:f>
                        <m:fPr>
                          <m:ctrlPr>
                            <a:rPr lang="en-US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〈"/>
                              <m:endChr m:val="〉"/>
                              <m:ctrlP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sz="14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400" i="1">
                                          <a:solidFill>
                                            <a:schemeClr val="bg1"/>
                                          </a:solidFill>
                                          <a:latin typeface="Cambria Math" charset="0"/>
                                        </a:rPr>
                                        <m:t>𝑏</m:t>
                                      </m:r>
                                    </m:e>
                                    <m:sup>
                                      <m:r>
                                        <a:rPr lang="en-US" sz="1400" i="1">
                                          <a:solidFill>
                                            <a:schemeClr val="bg1"/>
                                          </a:solidFill>
                                          <a:latin typeface="Cambria Math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sz="1400" i="1">
                                      <a:solidFill>
                                        <a:schemeClr val="bg1"/>
                                      </a:solidFill>
                                      <a:latin typeface="Cambria Math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num>
                        <m:den>
                          <m:d>
                            <m:dPr>
                              <m:begChr m:val="〈"/>
                              <m:endChr m:val="〉"/>
                              <m:ctrlP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14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sz="14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14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charset="0"/>
                                            </a:rPr>
                                            <m:t>𝑏</m:t>
                                          </m:r>
                                        </m:num>
                                        <m:den>
                                          <m:rad>
                                            <m:radPr>
                                              <m:degHide m:val="on"/>
                                              <m:ctrlPr>
                                                <a:rPr lang="en-US" sz="1400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radPr>
                                            <m:deg/>
                                            <m:e>
                                              <m:r>
                                                <a:rPr lang="en-US" sz="1400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charset="0"/>
                                                </a:rPr>
                                                <m:t>2</m:t>
                                              </m:r>
                                            </m:e>
                                          </m:rad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en-US" sz="1400" i="1">
                                      <a:solidFill>
                                        <a:schemeClr val="bg1"/>
                                      </a:solidFill>
                                      <a:latin typeface="Cambria Math" charset="0"/>
                                    </a:rPr>
                                    <m:t>𝑁</m:t>
                                  </m:r>
                                </m:sup>
                              </m:sSup>
                            </m:e>
                          </m:d>
                        </m:den>
                      </m:f>
                      <m:r>
                        <a:rPr lang="en-US" sz="1400" b="0" i="1" smtClean="0">
                          <a:solidFill>
                            <a:schemeClr val="bg1"/>
                          </a:solidFill>
                          <a:latin typeface="Cambria Math" charset="0"/>
                        </a:rPr>
                        <m:t>,</m:t>
                      </m:r>
                      <m:sSub>
                        <m:sSubPr>
                          <m:ctrlPr>
                            <a:rPr lang="en-US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𝐾</m:t>
                          </m:r>
                        </m:e>
                        <m:sub>
                          <m:r>
                            <a:rPr lang="en-US" sz="1400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2</m:t>
                          </m:r>
                        </m:sub>
                      </m:sSub>
                      <m:r>
                        <a:rPr lang="en-US" sz="1400" i="1">
                          <a:solidFill>
                            <a:schemeClr val="bg1"/>
                          </a:solidFill>
                          <a:latin typeface="Cambria Math" charset="0"/>
                        </a:rPr>
                        <m:t>=</m:t>
                      </m:r>
                      <m:r>
                        <a:rPr lang="en-US" sz="1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1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7339" y="4292188"/>
                <a:ext cx="4790470" cy="795389"/>
              </a:xfrm>
              <a:prstGeom prst="rect">
                <a:avLst/>
              </a:prstGeom>
              <a:blipFill>
                <a:blip r:embed="rId5"/>
                <a:stretch>
                  <a:fillRect t="-1515" b="-6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/>
          <p:cNvSpPr/>
          <p:nvPr/>
        </p:nvSpPr>
        <p:spPr>
          <a:xfrm>
            <a:off x="9274720" y="3332134"/>
            <a:ext cx="2150526" cy="5909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Equipartition for </a:t>
            </a:r>
            <a:r>
              <a:rPr lang="en-US" dirty="0" err="1"/>
              <a:t>P</a:t>
            </a:r>
            <a:r>
              <a:rPr lang="en-US" baseline="-25000" dirty="0" err="1"/>
              <a:t>e</a:t>
            </a:r>
            <a:r>
              <a:rPr lang="en-US" dirty="0" err="1"/>
              <a:t>~P</a:t>
            </a:r>
            <a:r>
              <a:rPr lang="en-US" baseline="-25000" dirty="0" err="1"/>
              <a:t>b</a:t>
            </a:r>
            <a:endParaRPr lang="en-US" baseline="-25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DD03A30F-CA3E-D147-9350-32931260080C}"/>
                  </a:ext>
                </a:extLst>
              </p:cNvPr>
              <p:cNvSpPr/>
              <p:nvPr/>
            </p:nvSpPr>
            <p:spPr>
              <a:xfrm>
                <a:off x="9274720" y="2274036"/>
                <a:ext cx="1656104" cy="506545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0&lt;</m:t>
                      </m:r>
                      <m:r>
                        <a:rPr lang="en-US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&lt;1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DD03A30F-CA3E-D147-9350-32931260080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74720" y="2274036"/>
                <a:ext cx="1656104" cy="50654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07F096E9-9E71-B744-BF47-5E0CD5FCD0E5}"/>
                  </a:ext>
                </a:extLst>
              </p:cNvPr>
              <p:cNvSpPr/>
              <p:nvPr/>
            </p:nvSpPr>
            <p:spPr>
              <a:xfrm>
                <a:off x="8026975" y="6156771"/>
                <a:ext cx="3151059" cy="664322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40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Alpha</m:t>
                      </m:r>
                      <m:r>
                        <a:rPr lang="en-US" sz="140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40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Model</m:t>
                      </m:r>
                      <m:r>
                        <a:rPr lang="en-US" sz="14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1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en-US" sz="14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</m:acc>
                        </m:e>
                        <m:sub>
                          <m:r>
                            <m:rPr>
                              <m:sty m:val="p"/>
                            </m:rPr>
                            <a:rPr lang="en-US" sz="14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e</m:t>
                          </m:r>
                        </m:sub>
                      </m:sSub>
                      <m:r>
                        <a:rPr lang="en-US" sz="1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r>
                        <m:rPr>
                          <m:sty m:val="p"/>
                        </m:rPr>
                        <a:rPr lang="el-GR" sz="1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α</m:t>
                      </m:r>
                    </m:oMath>
                  </m:oMathPara>
                </a14:m>
                <a:endParaRPr lang="en-US" sz="1400" i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40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S</m:t>
                      </m:r>
                      <m:r>
                        <m:rPr>
                          <m:sty m:val="p"/>
                        </m:rPr>
                        <a:rPr lang="en-US" sz="14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hear</m:t>
                      </m:r>
                      <m:r>
                        <a:rPr lang="en-US" sz="14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4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Model</m:t>
                      </m:r>
                      <m:sSub>
                        <m:sSubPr>
                          <m:ctrlPr>
                            <a:rPr lang="en-US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acc>
                            <m:accPr>
                              <m:chr m:val="̃"/>
                              <m:ctrlP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</m:acc>
                        </m:e>
                        <m:sub>
                          <m:r>
                            <m:rPr>
                              <m:sty m:val="p"/>
                            </m:rPr>
                            <a:rPr lang="en-US" sz="14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e</m:t>
                          </m:r>
                        </m:sub>
                      </m:sSub>
                      <m:r>
                        <a:rPr lang="en-US" sz="1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r>
                        <a:rPr lang="en-US" sz="1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|</m:t>
                      </m:r>
                      <m:r>
                        <a:rPr lang="en-US" sz="1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</m:t>
                      </m:r>
                      <m:sSub>
                        <m:sSubPr>
                          <m:ctrlP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40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v</m:t>
                          </m:r>
                        </m:e>
                        <m:sub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sz="14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m:rPr>
                          <m:sty m:val="p"/>
                        </m:rPr>
                        <a:rPr lang="en-US" sz="14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ds</m:t>
                      </m:r>
                      <m:r>
                        <a:rPr lang="en-US" sz="14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|</m:t>
                      </m:r>
                    </m:oMath>
                  </m:oMathPara>
                </a14:m>
                <a:endParaRPr lang="en-US" sz="1400" b="0" i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4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Current</m:t>
                      </m:r>
                      <m:r>
                        <a:rPr lang="en-US" sz="14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4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Density</m:t>
                      </m:r>
                      <m:r>
                        <a:rPr lang="en-US" sz="14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4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Model</m:t>
                      </m:r>
                      <m:r>
                        <a:rPr lang="en-US" sz="14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</m:acc>
                        </m:e>
                        <m:sub>
                          <m:r>
                            <m:rPr>
                              <m:sty m:val="p"/>
                            </m:rPr>
                            <a:rPr lang="en-US" sz="14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e</m:t>
                          </m:r>
                        </m:sub>
                      </m:sSub>
                      <m:r>
                        <a:rPr lang="en-US" sz="1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sSup>
                        <m:sSupPr>
                          <m:ctrlPr>
                            <a:rPr lang="en-US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e>
                        <m:sup>
                          <m:r>
                            <a:rPr lang="en-US" sz="1400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1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07F096E9-9E71-B744-BF47-5E0CD5FCD0E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6975" y="6156771"/>
                <a:ext cx="3151059" cy="664322"/>
              </a:xfrm>
              <a:prstGeom prst="rect">
                <a:avLst/>
              </a:prstGeom>
              <a:blipFill>
                <a:blip r:embed="rId8"/>
                <a:stretch>
                  <a:fillRect b="-89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itle 1">
            <a:extLst>
              <a:ext uri="{FF2B5EF4-FFF2-40B4-BE49-F238E27FC236}">
                <a16:creationId xmlns:a16="http://schemas.microsoft.com/office/drawing/2014/main" id="{2CD0BC14-20E8-0641-8B38-CF770DA25EB9}"/>
              </a:ext>
            </a:extLst>
          </p:cNvPr>
          <p:cNvSpPr txBox="1">
            <a:spLocks/>
          </p:cNvSpPr>
          <p:nvPr/>
        </p:nvSpPr>
        <p:spPr>
          <a:xfrm>
            <a:off x="539647" y="764373"/>
            <a:ext cx="10966554" cy="1293028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/>
              <a:t>Emission models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42146E1C-8B8B-2A40-B942-C307858C3C08}"/>
                  </a:ext>
                </a:extLst>
              </p:cNvPr>
              <p:cNvSpPr/>
              <p:nvPr/>
            </p:nvSpPr>
            <p:spPr>
              <a:xfrm>
                <a:off x="975617" y="6159088"/>
                <a:ext cx="6945847" cy="647633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el-G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,1,2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1/2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𝒟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𝑒</m:t>
                              </m:r>
                            </m:sub>
                          </m:sSub>
                          <m: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  <m:sSub>
                        <m:sSub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</m:acc>
                        </m:e>
                        <m: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𝑒</m:t>
                          </m:r>
                        </m:sub>
                      </m:sSub>
                      <m:sSup>
                        <m:sSup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  <m: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charset="0"/>
                                        </a:rPr>
                                        <m:t>𝑒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𝜋𝜈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b="0" i="0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e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3/2</m:t>
                          </m:r>
                        </m:sup>
                      </m:sSup>
                      <m:d>
                        <m:dPr>
                          <m:begChr m:val="{"/>
                          <m:endChr m:val="}"/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     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𝑒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𝒟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US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acc>
                        <m:accPr>
                          <m:chr m:val="⃗"/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  <m:r>
                        <a:rPr lang="en-US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acc>
                        <m:accPr>
                          <m:chr m:val="̂"/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e>
                      </m:acc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′|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42146E1C-8B8B-2A40-B942-C307858C3C0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5617" y="6159088"/>
                <a:ext cx="6945847" cy="647633"/>
              </a:xfrm>
              <a:prstGeom prst="rect">
                <a:avLst/>
              </a:prstGeom>
              <a:blipFill>
                <a:blip r:embed="rId9"/>
                <a:stretch>
                  <a:fillRect b="-18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33D49405-9827-E242-A532-54704ACDB013}"/>
                  </a:ext>
                </a:extLst>
              </p:cNvPr>
              <p:cNvSpPr/>
              <p:nvPr/>
            </p:nvSpPr>
            <p:spPr>
              <a:xfrm>
                <a:off x="3747541" y="3236826"/>
                <a:ext cx="5392623" cy="781558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smtClean="0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charset="0"/>
                                    </a:rPr>
                                    <m:t>𝑏</m:t>
                                  </m:r>
                                </m:sub>
                              </m:sSub>
                            </m:den>
                          </m:f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charset="0"/>
                                    </a:rPr>
                                    <m:t>(</m:t>
                                  </m:r>
                                  <m:sSub>
                                    <m:sSubPr>
                                      <m:ctrlPr>
                                        <a:rPr lang="en-US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 smtClean="0">
                                          <a:solidFill>
                                            <a:schemeClr val="bg1"/>
                                          </a:solidFill>
                                          <a:latin typeface="Cambria Math" charset="0"/>
                                        </a:rPr>
                                        <m:t>𝛾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charset="0"/>
                                    </a:rPr>
                                    <m:t>−1)</m:t>
                                  </m:r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</m:num>
                            <m:den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charset="0"/>
                                    </a:rPr>
                                    <m:t>𝑏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/2</m:t>
                              </m:r>
                            </m:den>
                          </m:f>
                          <m: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⟹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𝑢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i="1">
                          <a:solidFill>
                            <a:schemeClr val="bg1"/>
                          </a:solidFill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smtClean="0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−1)</m:t>
                          </m:r>
                        </m:den>
                      </m:f>
                      <m:sSub>
                        <m:sSub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𝛽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f>
                        <m:f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𝑏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33D49405-9827-E242-A532-54704ACDB01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7541" y="3236826"/>
                <a:ext cx="5392623" cy="78155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41490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64373"/>
            <a:ext cx="10591800" cy="812413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sgr</a:t>
            </a:r>
            <a:r>
              <a:rPr lang="en-US" dirty="0"/>
              <a:t> A* image and spectral observations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85800" y="2029670"/>
                <a:ext cx="10820400" cy="4700914"/>
              </a:xfrm>
            </p:spPr>
            <p:txBody>
              <a:bodyPr/>
              <a:lstStyle/>
              <a:p>
                <a:r>
                  <a:rPr lang="en-US" dirty="0"/>
                  <a:t>Event Horizon </a:t>
                </a:r>
                <a:r>
                  <a:rPr lang="en-US" dirty="0" err="1"/>
                  <a:t>Telesope</a:t>
                </a:r>
                <a:r>
                  <a:rPr lang="en-US" dirty="0"/>
                  <a:t> (EHT) 230 GHz emitting region size constraints</a:t>
                </a:r>
              </a:p>
              <a:p>
                <a:pPr lvl="1"/>
                <a:r>
                  <a:rPr lang="en-US" dirty="0"/>
                  <a:t>Intrinsic size: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</a:rPr>
                      <m:t>3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charset="0"/>
                          </a:rPr>
                          <m:t>7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−10</m:t>
                        </m:r>
                      </m:sub>
                      <m:sup>
                        <m:r>
                          <a:rPr lang="en-US" i="1">
                            <a:latin typeface="Cambria Math" charset="0"/>
                          </a:rPr>
                          <m:t>+16</m:t>
                        </m:r>
                      </m:sup>
                    </m:sSubSup>
                    <m:r>
                      <a:rPr lang="en-US" i="1">
                        <a:latin typeface="Cambria Math" charset="0"/>
                      </a:rPr>
                      <m:t>𝜇</m:t>
                    </m:r>
                    <m:r>
                      <m:rPr>
                        <m:sty m:val="p"/>
                      </m:rPr>
                      <a:rPr lang="en-US">
                        <a:latin typeface="Cambria Math" charset="0"/>
                      </a:rPr>
                      <m:t>as</m:t>
                    </m:r>
                  </m:oMath>
                </a14:m>
                <a:r>
                  <a:rPr lang="en-US" dirty="0">
                    <a:effectLst/>
                  </a:rPr>
                  <a:t> </a:t>
                </a:r>
                <a:endParaRPr lang="en-US" dirty="0"/>
              </a:p>
              <a:p>
                <a:pPr lvl="1"/>
                <a:r>
                  <a:rPr lang="en-US" dirty="0"/>
                  <a:t>Scattering size: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charset="0"/>
                      </a:rPr>
                      <m:t>4</m:t>
                    </m:r>
                    <m:sSubSup>
                      <m:sSub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charset="0"/>
                          </a:rPr>
                          <m:t>3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−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8</m:t>
                        </m:r>
                      </m:sub>
                      <m:sup>
                        <m:r>
                          <a:rPr lang="en-US" i="1">
                            <a:latin typeface="Cambria Math" charset="0"/>
                          </a:rPr>
                          <m:t>+1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4</m:t>
                        </m:r>
                      </m:sup>
                    </m:sSubSup>
                    <m:r>
                      <a:rPr lang="en-US" i="1">
                        <a:latin typeface="Cambria Math" charset="0"/>
                      </a:rPr>
                      <m:t>𝜇</m:t>
                    </m:r>
                    <m:r>
                      <m:rPr>
                        <m:sty m:val="p"/>
                      </m:rPr>
                      <a:rPr lang="en-US">
                        <a:latin typeface="Cambria Math" charset="0"/>
                      </a:rPr>
                      <m:t>as</m:t>
                    </m:r>
                  </m:oMath>
                </a14:m>
                <a:r>
                  <a:rPr lang="en-US" dirty="0">
                    <a:effectLst/>
                  </a:rPr>
                  <a:t> </a:t>
                </a:r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 err="1"/>
                  <a:t>Sgr</a:t>
                </a:r>
                <a:r>
                  <a:rPr lang="en-US" dirty="0"/>
                  <a:t> A* spectrum from 10</a:t>
                </a:r>
                <a:r>
                  <a:rPr lang="en-US" baseline="30000" dirty="0"/>
                  <a:t>10</a:t>
                </a:r>
                <a:r>
                  <a:rPr lang="en-US" dirty="0"/>
                  <a:t>Hz microwaves to 10</a:t>
                </a:r>
                <a:r>
                  <a:rPr lang="en-US" baseline="30000" dirty="0"/>
                  <a:t>20</a:t>
                </a:r>
                <a:r>
                  <a:rPr lang="en-US" dirty="0"/>
                  <a:t>Hz X-rays</a:t>
                </a:r>
              </a:p>
              <a:p>
                <a:pPr lvl="1"/>
                <a:r>
                  <a:rPr lang="en-US" dirty="0"/>
                  <a:t>1.3 </a:t>
                </a:r>
                <a:r>
                  <a:rPr lang="en-US" dirty="0" err="1"/>
                  <a:t>Jy</a:t>
                </a:r>
                <a:r>
                  <a:rPr lang="en-US" dirty="0"/>
                  <a:t> at 32 GHz in </a:t>
                </a:r>
                <a:r>
                  <a:rPr lang="en-US" dirty="0" err="1"/>
                  <a:t>ApJ</a:t>
                </a:r>
                <a:r>
                  <a:rPr lang="en-US" dirty="0"/>
                  <a:t> (Bower et al. 2015) </a:t>
                </a:r>
              </a:p>
              <a:p>
                <a:pPr lvl="1"/>
                <a:r>
                  <a:rPr lang="en-US" dirty="0"/>
                  <a:t>2.4 </a:t>
                </a:r>
                <a:r>
                  <a:rPr lang="en-US" dirty="0" err="1"/>
                  <a:t>Jy</a:t>
                </a:r>
                <a:r>
                  <a:rPr lang="en-US" dirty="0"/>
                  <a:t> at 230 GHz  by EHT in Nature (</a:t>
                </a:r>
                <a:r>
                  <a:rPr lang="en-US" dirty="0" err="1"/>
                  <a:t>Doeleman</a:t>
                </a:r>
                <a:r>
                  <a:rPr lang="en-US" dirty="0"/>
                  <a:t> et al. 2008)</a:t>
                </a:r>
              </a:p>
              <a:p>
                <a:pPr lvl="1"/>
                <a:r>
                  <a:rPr lang="en-US" dirty="0"/>
                  <a:t>Sub-mm (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</a:rPr>
                      <m:t>≿</m:t>
                    </m:r>
                  </m:oMath>
                </a14:m>
                <a:r>
                  <a:rPr lang="en-US" dirty="0"/>
                  <a:t> 3x10</a:t>
                </a:r>
                <a:r>
                  <a:rPr lang="en-US" baseline="30000" dirty="0"/>
                  <a:t>11</a:t>
                </a:r>
                <a:r>
                  <a:rPr lang="en-US" dirty="0"/>
                  <a:t>Hz) bump in IR</a:t>
                </a:r>
              </a:p>
              <a:p>
                <a:pPr lvl="1"/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5800" y="2029670"/>
                <a:ext cx="10820400" cy="4700914"/>
              </a:xfrm>
              <a:blipFill>
                <a:blip r:embed="rId3"/>
                <a:stretch>
                  <a:fillRect l="-586" t="-1617" b="-1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072" y="3134246"/>
            <a:ext cx="2362518" cy="21123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83115" y="4071649"/>
            <a:ext cx="1818126" cy="276999"/>
          </a:xfrm>
          <a:prstGeom prst="rect">
            <a:avLst/>
          </a:prstGeom>
          <a:noFill/>
          <a:scene3d>
            <a:camera prst="orthographicFront">
              <a:rot lat="0" lon="0" rev="162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sz="1200" dirty="0" err="1"/>
              <a:t>Doeleman</a:t>
            </a:r>
            <a:r>
              <a:rPr lang="en-US" sz="1200" dirty="0"/>
              <a:t> et al., 2008</a:t>
            </a:r>
          </a:p>
        </p:txBody>
      </p:sp>
      <p:sp>
        <p:nvSpPr>
          <p:cNvPr id="5" name="Oval 4"/>
          <p:cNvSpPr/>
          <p:nvPr/>
        </p:nvSpPr>
        <p:spPr>
          <a:xfrm>
            <a:off x="4575475" y="2337182"/>
            <a:ext cx="1734375" cy="914400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Curved Connector 18"/>
          <p:cNvCxnSpPr/>
          <p:nvPr/>
        </p:nvCxnSpPr>
        <p:spPr>
          <a:xfrm>
            <a:off x="5478891" y="4337109"/>
            <a:ext cx="733217" cy="462914"/>
          </a:xfrm>
          <a:prstGeom prst="curvedConnector3">
            <a:avLst>
              <a:gd name="adj1" fmla="val 63857"/>
            </a:avLst>
          </a:prstGeom>
          <a:ln w="76200" cmpd="sng">
            <a:solidFill>
              <a:schemeClr val="accent1"/>
            </a:solidFill>
          </a:ln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urved Connector 25"/>
          <p:cNvCxnSpPr/>
          <p:nvPr/>
        </p:nvCxnSpPr>
        <p:spPr>
          <a:xfrm>
            <a:off x="4731887" y="4337112"/>
            <a:ext cx="733217" cy="462914"/>
          </a:xfrm>
          <a:prstGeom prst="curvedConnector3">
            <a:avLst>
              <a:gd name="adj1" fmla="val 63857"/>
            </a:avLst>
          </a:prstGeom>
          <a:ln w="76200" cmpd="sng">
            <a:solidFill>
              <a:schemeClr val="accent1"/>
            </a:solidFill>
          </a:ln>
          <a:scene3d>
            <a:camera prst="orthographicFront">
              <a:rot lat="10800000" lon="0" rev="2159400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5145399" y="3257950"/>
            <a:ext cx="530867" cy="1169084"/>
          </a:xfrm>
          <a:prstGeom prst="line">
            <a:avLst/>
          </a:prstGeom>
          <a:ln w="76200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5265884" y="3212983"/>
            <a:ext cx="530867" cy="1169084"/>
          </a:xfrm>
          <a:prstGeom prst="line">
            <a:avLst/>
          </a:prstGeom>
          <a:ln w="76200">
            <a:prstDash val="sysDot"/>
          </a:ln>
          <a:scene3d>
            <a:camera prst="orthographicFront">
              <a:rot lat="10800000" lon="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5335664" y="3272730"/>
            <a:ext cx="341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  <p:cxnSp>
        <p:nvCxnSpPr>
          <p:cNvPr id="33" name="Straight Connector 32"/>
          <p:cNvCxnSpPr/>
          <p:nvPr/>
        </p:nvCxnSpPr>
        <p:spPr>
          <a:xfrm>
            <a:off x="5249056" y="3812774"/>
            <a:ext cx="474134" cy="0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5966771" y="4382062"/>
            <a:ext cx="958917" cy="276999"/>
          </a:xfrm>
          <a:prstGeom prst="rect">
            <a:avLst/>
          </a:prstGeom>
          <a:noFill/>
          <a:scene3d>
            <a:camera prst="orthographicFront">
              <a:rot lat="0" lon="0" rev="162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sz="1200" dirty="0"/>
              <a:t>Amplitude</a:t>
            </a:r>
          </a:p>
        </p:txBody>
      </p:sp>
      <p:pic>
        <p:nvPicPr>
          <p:cNvPr id="17" name="Picture 2" descr="mage result for sgr A* spectrum">
            <a:extLst>
              <a:ext uri="{FF2B5EF4-FFF2-40B4-BE49-F238E27FC236}">
                <a16:creationId xmlns:a16="http://schemas.microsoft.com/office/drawing/2014/main" id="{6775B3D1-2526-594A-BE24-DD8E146255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4599" y="4659062"/>
            <a:ext cx="2891943" cy="2168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B90760C-941E-6F4D-A4AA-0030B3D79B8F}"/>
              </a:ext>
            </a:extLst>
          </p:cNvPr>
          <p:cNvSpPr txBox="1"/>
          <p:nvPr/>
        </p:nvSpPr>
        <p:spPr>
          <a:xfrm>
            <a:off x="10725371" y="5731389"/>
            <a:ext cx="2127505" cy="276999"/>
          </a:xfrm>
          <a:prstGeom prst="rect">
            <a:avLst/>
          </a:prstGeom>
          <a:noFill/>
          <a:scene3d>
            <a:camera prst="orthographicFront">
              <a:rot lat="0" lon="0" rev="162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sz="1200" dirty="0"/>
              <a:t>(</a:t>
            </a:r>
            <a:r>
              <a:rPr lang="en-US" sz="1200" dirty="0" err="1"/>
              <a:t>Falcke</a:t>
            </a:r>
            <a:r>
              <a:rPr lang="en-US" sz="1200" dirty="0"/>
              <a:t> and </a:t>
            </a:r>
            <a:r>
              <a:rPr lang="en-US" sz="1200" dirty="0" err="1"/>
              <a:t>Markoff</a:t>
            </a:r>
            <a:r>
              <a:rPr lang="en-US" sz="1200" dirty="0"/>
              <a:t> 2013)</a:t>
            </a:r>
          </a:p>
        </p:txBody>
      </p:sp>
      <p:sp>
        <p:nvSpPr>
          <p:cNvPr id="21" name="Left Brace 20">
            <a:extLst>
              <a:ext uri="{FF2B5EF4-FFF2-40B4-BE49-F238E27FC236}">
                <a16:creationId xmlns:a16="http://schemas.microsoft.com/office/drawing/2014/main" id="{227E940F-BD93-1B44-81CA-89D32DFA3CB1}"/>
              </a:ext>
            </a:extLst>
          </p:cNvPr>
          <p:cNvSpPr/>
          <p:nvPr/>
        </p:nvSpPr>
        <p:spPr>
          <a:xfrm flipH="1">
            <a:off x="5457331" y="3560592"/>
            <a:ext cx="45719" cy="148942"/>
          </a:xfrm>
          <a:prstGeom prst="leftBrace">
            <a:avLst/>
          </a:prstGeom>
          <a:ln>
            <a:solidFill>
              <a:schemeClr val="tx1"/>
            </a:solidFill>
          </a:ln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241F4DEC-E61C-DB41-983E-EC5663FB6FD9}"/>
              </a:ext>
            </a:extLst>
          </p:cNvPr>
          <p:cNvSpPr txBox="1">
            <a:spLocks/>
          </p:cNvSpPr>
          <p:nvPr/>
        </p:nvSpPr>
        <p:spPr>
          <a:xfrm>
            <a:off x="539647" y="479563"/>
            <a:ext cx="10966554" cy="1293028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err="1"/>
              <a:t>Sgr</a:t>
            </a:r>
            <a:r>
              <a:rPr lang="en-US" b="1" dirty="0"/>
              <a:t> a* image and spectral observations</a:t>
            </a:r>
          </a:p>
        </p:txBody>
      </p:sp>
    </p:spTree>
    <p:extLst>
      <p:ext uri="{BB962C8B-B14F-4D97-AF65-F5344CB8AC3E}">
        <p14:creationId xmlns:p14="http://schemas.microsoft.com/office/powerpoint/2010/main" val="39010842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6091A5-F91A-C04B-A055-5981909AD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444" y="764373"/>
            <a:ext cx="11334755" cy="1293028"/>
          </a:xfrm>
        </p:spPr>
        <p:txBody>
          <a:bodyPr>
            <a:normAutofit/>
          </a:bodyPr>
          <a:lstStyle/>
          <a:p>
            <a:r>
              <a:rPr lang="en-US" dirty="0"/>
              <a:t>Image sequence by emitting region size</a:t>
            </a:r>
            <a:br>
              <a:rPr lang="en-US" dirty="0"/>
            </a:b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3D803A6-6D01-C74F-B06C-FC4C67608B05}"/>
                  </a:ext>
                </a:extLst>
              </p:cNvPr>
              <p:cNvSpPr txBox="1"/>
              <p:nvPr/>
            </p:nvSpPr>
            <p:spPr>
              <a:xfrm>
                <a:off x="8288789" y="4460162"/>
                <a:ext cx="1774845" cy="5607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b="1" dirty="0"/>
                  <a:t>N=4, (M</a:t>
                </a:r>
                <a:r>
                  <a:rPr lang="en-US" sz="1000" b="1" baseline="-25000" dirty="0"/>
                  <a:t>unit</a:t>
                </a:r>
                <a:r>
                  <a:rPr lang="en-US" sz="1000" b="1" dirty="0"/>
                  <a:t>,F</a:t>
                </a:r>
                <a:r>
                  <a:rPr lang="en-US" sz="1000" b="1" baseline="-25000" dirty="0"/>
                  <a:t>230 GHz</a:t>
                </a:r>
                <a:r>
                  <a:rPr lang="en-US" sz="1000" b="1" dirty="0"/>
                  <a:t>)</a:t>
                </a:r>
              </a:p>
              <a:p>
                <a:r>
                  <a:rPr lang="en-US" sz="1000" b="1" dirty="0"/>
                  <a:t>=(2.95599e18g,2.38875Jy)</a:t>
                </a:r>
              </a:p>
              <a:p>
                <a:r>
                  <a:rPr lang="en-US" sz="1000" b="1" dirty="0"/>
                  <a:t>-4.54387e-10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0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000" b="1" i="1" smtClean="0">
                            <a:latin typeface="Cambria Math" panose="02040503050406030204" pitchFamily="18" charset="0"/>
                          </a:rPr>
                          <m:t>𝑴</m:t>
                        </m:r>
                      </m:e>
                      <m:sub>
                        <m:r>
                          <a:rPr lang="en-US" sz="1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⊙</m:t>
                        </m:r>
                      </m:sub>
                    </m:sSub>
                    <m:r>
                      <a:rPr lang="en-US" sz="1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000" b="1" dirty="0"/>
                  <a:t>/</a:t>
                </a:r>
                <a:r>
                  <a:rPr lang="en-US" sz="1000" b="1" dirty="0" err="1"/>
                  <a:t>yr</a:t>
                </a:r>
                <a:endParaRPr lang="en-US" sz="1000" b="1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3D803A6-6D01-C74F-B06C-FC4C67608B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8789" y="4460162"/>
                <a:ext cx="1774845" cy="560731"/>
              </a:xfrm>
              <a:prstGeom prst="rect">
                <a:avLst/>
              </a:prstGeom>
              <a:blipFill>
                <a:blip r:embed="rId3"/>
                <a:stretch>
                  <a:fillRect b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11C713E-512B-554F-AB1F-0266D930EC26}"/>
                  </a:ext>
                </a:extLst>
              </p:cNvPr>
              <p:cNvSpPr txBox="1"/>
              <p:nvPr/>
            </p:nvSpPr>
            <p:spPr>
              <a:xfrm>
                <a:off x="10331473" y="4427146"/>
                <a:ext cx="1702710" cy="5607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b="1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0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000" b="1" i="1">
                            <a:latin typeface="Cambria Math" charset="0"/>
                          </a:rPr>
                          <m:t>𝜷</m:t>
                        </m:r>
                      </m:e>
                      <m:sub>
                        <m:r>
                          <a:rPr lang="en-US" sz="1000" b="1" i="1" smtClean="0">
                            <a:latin typeface="Cambria Math" panose="02040503050406030204" pitchFamily="18" charset="0"/>
                          </a:rPr>
                          <m:t>𝒆</m:t>
                        </m:r>
                      </m:sub>
                    </m:sSub>
                    <m:r>
                      <a:rPr lang="en-US" sz="1000" b="1" i="1" smtClean="0">
                        <a:solidFill>
                          <a:schemeClr val="tx1"/>
                        </a:solidFill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sz="1000" b="1" dirty="0"/>
                  <a:t>=1, (M</a:t>
                </a:r>
                <a:r>
                  <a:rPr lang="en-US" sz="1000" b="1" baseline="-25000" dirty="0"/>
                  <a:t>unit</a:t>
                </a:r>
                <a:r>
                  <a:rPr lang="en-US" sz="1000" b="1" dirty="0"/>
                  <a:t>,F</a:t>
                </a:r>
                <a:r>
                  <a:rPr lang="en-US" sz="1000" b="1" baseline="-25000" dirty="0"/>
                  <a:t>230 GHz</a:t>
                </a:r>
                <a:r>
                  <a:rPr lang="en-US" sz="1000" b="1" dirty="0"/>
                  <a:t>)</a:t>
                </a:r>
              </a:p>
              <a:p>
                <a:r>
                  <a:rPr lang="en-US" sz="1000" b="1" dirty="0"/>
                  <a:t>=(2.51415e18g,2.4266Jy)</a:t>
                </a:r>
              </a:p>
              <a:p>
                <a:r>
                  <a:rPr lang="en-US" sz="1000" b="1" dirty="0"/>
                  <a:t>-3.86468e-10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0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000" b="1" i="1">
                            <a:latin typeface="Cambria Math" panose="02040503050406030204" pitchFamily="18" charset="0"/>
                          </a:rPr>
                          <m:t>𝑴</m:t>
                        </m:r>
                      </m:e>
                      <m:sub>
                        <m:r>
                          <a:rPr lang="en-US" sz="1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⊙</m:t>
                        </m:r>
                      </m:sub>
                    </m:sSub>
                    <m:r>
                      <a:rPr lang="en-US" sz="10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000" b="1" dirty="0"/>
                  <a:t>/</a:t>
                </a:r>
                <a:r>
                  <a:rPr lang="en-US" sz="1000" b="1" dirty="0" err="1"/>
                  <a:t>yr</a:t>
                </a:r>
                <a:endParaRPr lang="en-US" sz="1000" b="1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11C713E-512B-554F-AB1F-0266D930EC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31473" y="4427146"/>
                <a:ext cx="1702710" cy="560731"/>
              </a:xfrm>
              <a:prstGeom prst="rect">
                <a:avLst/>
              </a:prstGeom>
              <a:blipFill>
                <a:blip r:embed="rId4"/>
                <a:stretch>
                  <a:fillRect b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12C39B5-DF28-3B4F-AB93-88E3B02E26B3}"/>
                  </a:ext>
                </a:extLst>
              </p:cNvPr>
              <p:cNvSpPr txBox="1"/>
              <p:nvPr/>
            </p:nvSpPr>
            <p:spPr>
              <a:xfrm>
                <a:off x="4310109" y="4446005"/>
                <a:ext cx="1774845" cy="5607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b="1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0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000" b="1" i="1">
                            <a:latin typeface="Cambria Math" charset="0"/>
                          </a:rPr>
                          <m:t>𝜷</m:t>
                        </m:r>
                      </m:e>
                      <m:sub>
                        <m:r>
                          <a:rPr lang="en-US" sz="1000" b="1" i="1" smtClean="0">
                            <a:latin typeface="Cambria Math" panose="02040503050406030204" pitchFamily="18" charset="0"/>
                          </a:rPr>
                          <m:t>𝒆</m:t>
                        </m:r>
                      </m:sub>
                    </m:sSub>
                  </m:oMath>
                </a14:m>
                <a:r>
                  <a:rPr lang="en-US" sz="1000" b="1" dirty="0"/>
                  <a:t>=0.1, (M</a:t>
                </a:r>
                <a:r>
                  <a:rPr lang="en-US" sz="1000" b="1" baseline="-25000" dirty="0"/>
                  <a:t>unit</a:t>
                </a:r>
                <a:r>
                  <a:rPr lang="en-US" sz="1000" b="1" dirty="0"/>
                  <a:t>,F</a:t>
                </a:r>
                <a:r>
                  <a:rPr lang="en-US" sz="1000" b="1" baseline="-25000" dirty="0"/>
                  <a:t>230 GHz</a:t>
                </a:r>
                <a:r>
                  <a:rPr lang="en-US" sz="1000" b="1" dirty="0"/>
                  <a:t>)</a:t>
                </a:r>
              </a:p>
              <a:p>
                <a:r>
                  <a:rPr lang="en-US" sz="1000" b="1" dirty="0"/>
                  <a:t>=(4.08628e18g,2.37581Jy)</a:t>
                </a:r>
              </a:p>
              <a:p>
                <a:r>
                  <a:rPr lang="en-US" sz="1000" b="1" dirty="0"/>
                  <a:t>-6.28132e-10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0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000" b="1" i="1">
                            <a:latin typeface="Cambria Math" panose="02040503050406030204" pitchFamily="18" charset="0"/>
                          </a:rPr>
                          <m:t>𝑴</m:t>
                        </m:r>
                      </m:e>
                      <m:sub>
                        <m:r>
                          <a:rPr lang="en-US" sz="1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⊙</m:t>
                        </m:r>
                      </m:sub>
                    </m:sSub>
                    <m:r>
                      <a:rPr lang="en-US" sz="10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000" b="1" dirty="0"/>
                  <a:t>/</a:t>
                </a:r>
                <a:r>
                  <a:rPr lang="en-US" sz="1000" b="1" dirty="0" err="1"/>
                  <a:t>yr</a:t>
                </a:r>
                <a:endParaRPr lang="en-US" sz="1000" b="1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12C39B5-DF28-3B4F-AB93-88E3B02E26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0109" y="4446005"/>
                <a:ext cx="1774845" cy="560731"/>
              </a:xfrm>
              <a:prstGeom prst="rect">
                <a:avLst/>
              </a:prstGeom>
              <a:blipFill>
                <a:blip r:embed="rId5"/>
                <a:stretch>
                  <a:fillRect b="-4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F0414C2-A5D1-184F-81F6-16AB77D03E16}"/>
                  </a:ext>
                </a:extLst>
              </p:cNvPr>
              <p:cNvSpPr txBox="1"/>
              <p:nvPr/>
            </p:nvSpPr>
            <p:spPr>
              <a:xfrm>
                <a:off x="2033555" y="2128775"/>
                <a:ext cx="2083647" cy="5607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b="1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𝒇</m:t>
                        </m:r>
                        <m:r>
                          <a:rPr lang="en-US" sz="1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10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000" b="1" i="1">
                                <a:latin typeface="Cambria Math" charset="0"/>
                              </a:rPr>
                              <m:t>𝜷</m:t>
                            </m:r>
                          </m:e>
                          <m:sub>
                            <m:r>
                              <a:rPr lang="en-US" sz="10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𝒄</m:t>
                            </m:r>
                          </m:sub>
                        </m:sSub>
                      </m:e>
                    </m:d>
                    <m:r>
                      <a:rPr lang="en-US" sz="1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=(</m:t>
                    </m:r>
                    <m:r>
                      <a:rPr lang="en-US" sz="1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sz="1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1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𝟓</m:t>
                    </m:r>
                    <m:r>
                      <a:rPr lang="en-US" sz="1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1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1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sz="1000" b="1" dirty="0"/>
                  <a:t>, (M</a:t>
                </a:r>
                <a:r>
                  <a:rPr lang="en-US" sz="1000" b="1" baseline="-25000" dirty="0"/>
                  <a:t>unit</a:t>
                </a:r>
                <a:r>
                  <a:rPr lang="en-US" sz="1000" b="1" dirty="0"/>
                  <a:t>,F</a:t>
                </a:r>
                <a:r>
                  <a:rPr lang="en-US" sz="1000" b="1" baseline="-25000" dirty="0"/>
                  <a:t>230 GHz</a:t>
                </a:r>
                <a:r>
                  <a:rPr lang="en-US" sz="1000" b="1" dirty="0"/>
                  <a:t>)</a:t>
                </a:r>
              </a:p>
              <a:p>
                <a:r>
                  <a:rPr lang="en-US" sz="1000" b="1" dirty="0"/>
                  <a:t>=(3.94188e19,g,2.3596Jy)</a:t>
                </a:r>
              </a:p>
              <a:p>
                <a:r>
                  <a:rPr lang="en-US" sz="1000" b="1" dirty="0"/>
                  <a:t>-6.05935e-9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0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000" b="1" i="1">
                            <a:latin typeface="Cambria Math" panose="02040503050406030204" pitchFamily="18" charset="0"/>
                          </a:rPr>
                          <m:t>𝑴</m:t>
                        </m:r>
                      </m:e>
                      <m:sub>
                        <m:r>
                          <a:rPr lang="en-US" sz="1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⊙</m:t>
                        </m:r>
                      </m:sub>
                    </m:sSub>
                    <m:r>
                      <a:rPr lang="en-US" sz="10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000" b="1" dirty="0"/>
                  <a:t>/</a:t>
                </a:r>
                <a:r>
                  <a:rPr lang="en-US" sz="1000" b="1" dirty="0" err="1"/>
                  <a:t>yr</a:t>
                </a:r>
                <a:endParaRPr lang="en-US" sz="1000" b="1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F0414C2-A5D1-184F-81F6-16AB77D03E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3555" y="2128775"/>
                <a:ext cx="2083647" cy="560731"/>
              </a:xfrm>
              <a:prstGeom prst="rect">
                <a:avLst/>
              </a:prstGeom>
              <a:blipFill>
                <a:blip r:embed="rId6"/>
                <a:stretch>
                  <a:fillRect b="-2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66F0F02-2B2F-E647-BD0D-E0065BF5D08F}"/>
                  </a:ext>
                </a:extLst>
              </p:cNvPr>
              <p:cNvSpPr txBox="1"/>
              <p:nvPr/>
            </p:nvSpPr>
            <p:spPr>
              <a:xfrm>
                <a:off x="156455" y="2114414"/>
                <a:ext cx="1774845" cy="5607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b="1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0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000" b="1" i="1">
                            <a:latin typeface="Cambria Math" charset="0"/>
                          </a:rPr>
                          <m:t>𝜷</m:t>
                        </m:r>
                      </m:e>
                      <m:sub>
                        <m:r>
                          <a:rPr lang="en-US" sz="1000" b="1" i="1" smtClean="0">
                            <a:latin typeface="Cambria Math" panose="02040503050406030204" pitchFamily="18" charset="0"/>
                          </a:rPr>
                          <m:t>𝒆</m:t>
                        </m:r>
                      </m:sub>
                    </m:sSub>
                  </m:oMath>
                </a14:m>
                <a:r>
                  <a:rPr lang="en-US" sz="1000" b="1" dirty="0"/>
                  <a:t>=0.01, (M</a:t>
                </a:r>
                <a:r>
                  <a:rPr lang="en-US" sz="1000" b="1" baseline="-25000" dirty="0"/>
                  <a:t>unit</a:t>
                </a:r>
                <a:r>
                  <a:rPr lang="en-US" sz="1000" b="1" dirty="0"/>
                  <a:t>,F</a:t>
                </a:r>
                <a:r>
                  <a:rPr lang="en-US" sz="1000" b="1" baseline="-25000" dirty="0"/>
                  <a:t>230 GHz</a:t>
                </a:r>
                <a:r>
                  <a:rPr lang="en-US" sz="1000" b="1" dirty="0"/>
                  <a:t>)</a:t>
                </a:r>
              </a:p>
              <a:p>
                <a:r>
                  <a:rPr lang="en-US" sz="1000" b="1" dirty="0"/>
                  <a:t>=(1.90238e19g,2.40437Jy)</a:t>
                </a:r>
              </a:p>
              <a:p>
                <a:r>
                  <a:rPr lang="en-US" sz="1000" b="1" dirty="0"/>
                  <a:t>-2.92429e-9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0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000" b="1" i="1">
                            <a:latin typeface="Cambria Math" panose="02040503050406030204" pitchFamily="18" charset="0"/>
                          </a:rPr>
                          <m:t>𝑴</m:t>
                        </m:r>
                      </m:e>
                      <m:sub>
                        <m:r>
                          <a:rPr lang="en-US" sz="1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⊙</m:t>
                        </m:r>
                      </m:sub>
                    </m:sSub>
                    <m:r>
                      <a:rPr lang="en-US" sz="10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000" b="1" dirty="0"/>
                  <a:t>/</a:t>
                </a:r>
                <a:r>
                  <a:rPr lang="en-US" sz="1000" b="1" dirty="0" err="1"/>
                  <a:t>yr</a:t>
                </a:r>
                <a:endParaRPr lang="en-US" sz="1000" b="1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66F0F02-2B2F-E647-BD0D-E0065BF5D0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455" y="2114414"/>
                <a:ext cx="1774845" cy="560731"/>
              </a:xfrm>
              <a:prstGeom prst="rect">
                <a:avLst/>
              </a:prstGeom>
              <a:blipFill>
                <a:blip r:embed="rId7"/>
                <a:stretch>
                  <a:fillRect b="-21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B9743FE-26F8-6241-A6E3-65736A256D4A}"/>
                  </a:ext>
                </a:extLst>
              </p:cNvPr>
              <p:cNvSpPr txBox="1"/>
              <p:nvPr/>
            </p:nvSpPr>
            <p:spPr>
              <a:xfrm>
                <a:off x="4084010" y="2111767"/>
                <a:ext cx="1843774" cy="5607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b="1" dirty="0"/>
                  <a:t>Electron </a:t>
                </a:r>
                <a:r>
                  <a:rPr lang="en-US" sz="1000" b="1" dirty="0" err="1"/>
                  <a:t>Evol</a:t>
                </a:r>
                <a:r>
                  <a:rPr lang="en-US" sz="1000" b="1" dirty="0"/>
                  <a:t>, (M</a:t>
                </a:r>
                <a:r>
                  <a:rPr lang="en-US" sz="1000" b="1" baseline="-25000" dirty="0"/>
                  <a:t>unit</a:t>
                </a:r>
                <a:r>
                  <a:rPr lang="en-US" sz="1000" b="1" dirty="0"/>
                  <a:t>,F</a:t>
                </a:r>
                <a:r>
                  <a:rPr lang="en-US" sz="1000" b="1" baseline="-25000" dirty="0"/>
                  <a:t>230 GHz</a:t>
                </a:r>
                <a:r>
                  <a:rPr lang="en-US" sz="1000" b="1" dirty="0"/>
                  <a:t>)</a:t>
                </a:r>
              </a:p>
              <a:p>
                <a:r>
                  <a:rPr lang="en-US" sz="1000" b="1" dirty="0"/>
                  <a:t>=(1.03897e20g,2.40415Jy)</a:t>
                </a:r>
              </a:p>
              <a:p>
                <a:r>
                  <a:rPr lang="en-US" sz="1000" b="1" dirty="0"/>
                  <a:t>-1.69688e-8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0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000" b="1" i="1" smtClean="0">
                            <a:latin typeface="Cambria Math" panose="02040503050406030204" pitchFamily="18" charset="0"/>
                          </a:rPr>
                          <m:t>𝑴</m:t>
                        </m:r>
                      </m:e>
                      <m:sub>
                        <m:r>
                          <a:rPr lang="en-US" sz="1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⊙</m:t>
                        </m:r>
                      </m:sub>
                    </m:sSub>
                    <m:r>
                      <a:rPr lang="en-US" sz="1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000" b="1" dirty="0"/>
                  <a:t>/</a:t>
                </a:r>
                <a:r>
                  <a:rPr lang="en-US" sz="1000" b="1" dirty="0" err="1"/>
                  <a:t>yr</a:t>
                </a:r>
                <a:endParaRPr lang="en-US" sz="1000" b="1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B9743FE-26F8-6241-A6E3-65736A256D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4010" y="2111767"/>
                <a:ext cx="1843774" cy="560731"/>
              </a:xfrm>
              <a:prstGeom prst="rect">
                <a:avLst/>
              </a:prstGeom>
              <a:blipFill>
                <a:blip r:embed="rId8"/>
                <a:stretch>
                  <a:fillRect b="-4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3621329-9B00-054C-8127-5B85B328A220}"/>
                  </a:ext>
                </a:extLst>
              </p:cNvPr>
              <p:cNvSpPr txBox="1"/>
              <p:nvPr/>
            </p:nvSpPr>
            <p:spPr>
              <a:xfrm>
                <a:off x="5925367" y="2099998"/>
                <a:ext cx="2200411" cy="5607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b="1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𝒇</m:t>
                        </m:r>
                        <m:r>
                          <a:rPr lang="en-US" sz="1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10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000" b="1" i="1">
                                <a:latin typeface="Cambria Math" charset="0"/>
                              </a:rPr>
                              <m:t>𝜷</m:t>
                            </m:r>
                          </m:e>
                          <m:sub>
                            <m:r>
                              <a:rPr lang="en-US" sz="10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𝒄</m:t>
                            </m:r>
                          </m:sub>
                        </m:sSub>
                      </m:e>
                    </m:d>
                    <m:r>
                      <a:rPr lang="en-US" sz="1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=(</m:t>
                    </m:r>
                    <m:r>
                      <a:rPr lang="en-US" sz="1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sz="1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1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𝟓</m:t>
                    </m:r>
                    <m:r>
                      <a:rPr lang="en-US" sz="1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1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sz="1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1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1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sz="1000" b="1" dirty="0"/>
                  <a:t>, (M</a:t>
                </a:r>
                <a:r>
                  <a:rPr lang="en-US" sz="1000" b="1" baseline="-25000" dirty="0"/>
                  <a:t>unit</a:t>
                </a:r>
                <a:r>
                  <a:rPr lang="en-US" sz="1000" b="1" dirty="0"/>
                  <a:t>,F</a:t>
                </a:r>
                <a:r>
                  <a:rPr lang="en-US" sz="1000" b="1" baseline="-25000" dirty="0"/>
                  <a:t>230 GHz</a:t>
                </a:r>
                <a:r>
                  <a:rPr lang="en-US" sz="1000" b="1" dirty="0"/>
                  <a:t>)</a:t>
                </a:r>
              </a:p>
              <a:p>
                <a:r>
                  <a:rPr lang="en-US" sz="1000" b="1" dirty="0"/>
                  <a:t>=(7.3322e19g,2.36663Jy)</a:t>
                </a:r>
              </a:p>
              <a:p>
                <a:r>
                  <a:rPr lang="en-US" sz="1000" b="1" dirty="0"/>
                  <a:t>-1.12709e-8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0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000" b="1" i="1">
                            <a:latin typeface="Cambria Math" panose="02040503050406030204" pitchFamily="18" charset="0"/>
                          </a:rPr>
                          <m:t>𝑴</m:t>
                        </m:r>
                      </m:e>
                      <m:sub>
                        <m:r>
                          <a:rPr lang="en-US" sz="1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⊙</m:t>
                        </m:r>
                      </m:sub>
                    </m:sSub>
                    <m:r>
                      <a:rPr lang="en-US" sz="10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000" b="1" dirty="0"/>
                  <a:t>/</a:t>
                </a:r>
                <a:r>
                  <a:rPr lang="en-US" sz="1000" b="1" dirty="0" err="1"/>
                  <a:t>yr</a:t>
                </a:r>
                <a:endParaRPr lang="en-US" sz="1000" b="1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3621329-9B00-054C-8127-5B85B328A2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5367" y="2099998"/>
                <a:ext cx="2200411" cy="560731"/>
              </a:xfrm>
              <a:prstGeom prst="rect">
                <a:avLst/>
              </a:prstGeom>
              <a:blipFill>
                <a:blip r:embed="rId9"/>
                <a:stretch>
                  <a:fillRect b="-21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D6BCAA8-EB1C-FD4B-95AA-0464A3385C71}"/>
                  </a:ext>
                </a:extLst>
              </p:cNvPr>
              <p:cNvSpPr txBox="1"/>
              <p:nvPr/>
            </p:nvSpPr>
            <p:spPr>
              <a:xfrm>
                <a:off x="7994063" y="2102371"/>
                <a:ext cx="2277355" cy="5607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b="1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𝒇</m:t>
                        </m:r>
                        <m:r>
                          <a:rPr lang="en-US" sz="1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10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000" b="1" i="1">
                                <a:latin typeface="Cambria Math" charset="0"/>
                              </a:rPr>
                              <m:t>𝜷</m:t>
                            </m:r>
                          </m:e>
                          <m:sub>
                            <m:r>
                              <a:rPr lang="en-US" sz="10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𝒄</m:t>
                            </m:r>
                          </m:sub>
                        </m:sSub>
                      </m:e>
                    </m:d>
                    <m:r>
                      <a:rPr lang="en-US" sz="1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=(</m:t>
                    </m:r>
                    <m:r>
                      <a:rPr lang="en-US" sz="1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sz="1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1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𝟓</m:t>
                    </m:r>
                    <m:r>
                      <a:rPr lang="en-US" sz="1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1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sz="1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1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𝟎𝟏</m:t>
                    </m:r>
                    <m:r>
                      <a:rPr lang="en-US" sz="1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sz="1000" b="1" dirty="0"/>
                  <a:t>, (M</a:t>
                </a:r>
                <a:r>
                  <a:rPr lang="en-US" sz="1000" b="1" baseline="-25000" dirty="0"/>
                  <a:t>unit</a:t>
                </a:r>
                <a:r>
                  <a:rPr lang="en-US" sz="1000" b="1" dirty="0"/>
                  <a:t>,F</a:t>
                </a:r>
                <a:r>
                  <a:rPr lang="en-US" sz="1000" b="1" baseline="-25000" dirty="0"/>
                  <a:t>230 GHz</a:t>
                </a:r>
                <a:r>
                  <a:rPr lang="en-US" sz="1000" b="1" dirty="0"/>
                  <a:t>)</a:t>
                </a:r>
              </a:p>
              <a:p>
                <a:r>
                  <a:rPr lang="en-US" sz="1000" b="1" dirty="0"/>
                  <a:t>=(2.35543e20g,2.39263Jy)</a:t>
                </a:r>
              </a:p>
              <a:p>
                <a:r>
                  <a:rPr lang="en-US" sz="1000" b="1" dirty="0"/>
                  <a:t>-3.6207e-8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0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000" b="1" i="1">
                            <a:latin typeface="Cambria Math" panose="02040503050406030204" pitchFamily="18" charset="0"/>
                          </a:rPr>
                          <m:t>𝑴</m:t>
                        </m:r>
                      </m:e>
                      <m:sub>
                        <m:r>
                          <a:rPr lang="en-US" sz="1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⊙</m:t>
                        </m:r>
                      </m:sub>
                    </m:sSub>
                    <m:r>
                      <a:rPr lang="en-US" sz="10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000" b="1" dirty="0"/>
                  <a:t>/</a:t>
                </a:r>
                <a:r>
                  <a:rPr lang="en-US" sz="1000" b="1" dirty="0" err="1"/>
                  <a:t>yr</a:t>
                </a:r>
                <a:endParaRPr lang="en-US" sz="1000" b="1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D6BCAA8-EB1C-FD4B-95AA-0464A3385C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94063" y="2102371"/>
                <a:ext cx="2277355" cy="560731"/>
              </a:xfrm>
              <a:prstGeom prst="rect">
                <a:avLst/>
              </a:prstGeom>
              <a:blipFill>
                <a:blip r:embed="rId10"/>
                <a:stretch>
                  <a:fillRect b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35CA0DB-161D-9C46-BCEE-BC948932934E}"/>
                  </a:ext>
                </a:extLst>
              </p:cNvPr>
              <p:cNvSpPr txBox="1"/>
              <p:nvPr/>
            </p:nvSpPr>
            <p:spPr>
              <a:xfrm>
                <a:off x="10126414" y="2108591"/>
                <a:ext cx="2076466" cy="5607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b="1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𝒇</m:t>
                        </m:r>
                        <m:r>
                          <a:rPr lang="en-US" sz="1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10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000" b="1" i="1">
                                <a:latin typeface="Cambria Math" charset="0"/>
                              </a:rPr>
                              <m:t>𝜷</m:t>
                            </m:r>
                          </m:e>
                          <m:sub>
                            <m:r>
                              <a:rPr lang="en-US" sz="10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𝒄</m:t>
                            </m:r>
                          </m:sub>
                        </m:sSub>
                      </m:e>
                    </m:d>
                    <m:r>
                      <a:rPr lang="en-US" sz="1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=(</m:t>
                    </m:r>
                    <m:r>
                      <a:rPr lang="en-US" sz="1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sz="1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1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1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1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1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sz="1000" b="1" dirty="0"/>
                  <a:t>, (M</a:t>
                </a:r>
                <a:r>
                  <a:rPr lang="en-US" sz="1000" b="1" baseline="-25000" dirty="0"/>
                  <a:t>unit</a:t>
                </a:r>
                <a:r>
                  <a:rPr lang="en-US" sz="1000" b="1" dirty="0"/>
                  <a:t>,F</a:t>
                </a:r>
                <a:r>
                  <a:rPr lang="en-US" sz="1000" b="1" baseline="-25000" dirty="0"/>
                  <a:t>230 GHz</a:t>
                </a:r>
                <a:r>
                  <a:rPr lang="en-US" sz="1000" b="1" dirty="0"/>
                  <a:t>)</a:t>
                </a:r>
              </a:p>
              <a:p>
                <a:r>
                  <a:rPr lang="en-US" sz="1000" b="1" dirty="0"/>
                  <a:t>=(5.94859e20g,2.40018Jy)</a:t>
                </a:r>
              </a:p>
              <a:p>
                <a:r>
                  <a:rPr lang="en-US" sz="1000" b="1" dirty="0"/>
                  <a:t>-9.14401e-8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0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000" b="1" i="1">
                            <a:latin typeface="Cambria Math" panose="02040503050406030204" pitchFamily="18" charset="0"/>
                          </a:rPr>
                          <m:t>𝑴</m:t>
                        </m:r>
                      </m:e>
                      <m:sub>
                        <m:r>
                          <a:rPr lang="en-US" sz="1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⊙</m:t>
                        </m:r>
                      </m:sub>
                    </m:sSub>
                    <m:r>
                      <a:rPr lang="en-US" sz="10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000" b="1" dirty="0"/>
                  <a:t>/</a:t>
                </a:r>
                <a:r>
                  <a:rPr lang="en-US" sz="1000" b="1" dirty="0" err="1"/>
                  <a:t>yr</a:t>
                </a:r>
                <a:endParaRPr lang="en-US" sz="1000" b="1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35CA0DB-161D-9C46-BCEE-BC94893293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26414" y="2108591"/>
                <a:ext cx="2076466" cy="560731"/>
              </a:xfrm>
              <a:prstGeom prst="rect">
                <a:avLst/>
              </a:prstGeom>
              <a:blipFill>
                <a:blip r:embed="rId11"/>
                <a:stretch>
                  <a:fillRect b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0F66DEB-BEDA-934D-BB40-A15B80179A15}"/>
                  </a:ext>
                </a:extLst>
              </p:cNvPr>
              <p:cNvSpPr txBox="1"/>
              <p:nvPr/>
            </p:nvSpPr>
            <p:spPr>
              <a:xfrm>
                <a:off x="33613" y="4457126"/>
                <a:ext cx="2200411" cy="5607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b="1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𝒇</m:t>
                        </m:r>
                        <m:r>
                          <a:rPr lang="en-US" sz="1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10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000" b="1" i="1">
                                <a:latin typeface="Cambria Math" charset="0"/>
                              </a:rPr>
                              <m:t>𝜷</m:t>
                            </m:r>
                          </m:e>
                          <m:sub>
                            <m:r>
                              <a:rPr lang="en-US" sz="10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𝒄</m:t>
                            </m:r>
                          </m:sub>
                        </m:sSub>
                      </m:e>
                    </m:d>
                    <m:r>
                      <a:rPr lang="en-US" sz="1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=(</m:t>
                    </m:r>
                    <m:r>
                      <a:rPr lang="en-US" sz="1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sz="1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1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1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1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sz="1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1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1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sz="1000" b="1" dirty="0"/>
                  <a:t>, (M</a:t>
                </a:r>
                <a:r>
                  <a:rPr lang="en-US" sz="1000" b="1" baseline="-25000" dirty="0"/>
                  <a:t>unit</a:t>
                </a:r>
                <a:r>
                  <a:rPr lang="en-US" sz="1000" b="1" dirty="0"/>
                  <a:t>,F</a:t>
                </a:r>
                <a:r>
                  <a:rPr lang="en-US" sz="1000" b="1" baseline="-25000" dirty="0"/>
                  <a:t>230 GHz</a:t>
                </a:r>
                <a:r>
                  <a:rPr lang="en-US" sz="1000" b="1" dirty="0"/>
                  <a:t>)</a:t>
                </a:r>
              </a:p>
              <a:p>
                <a:r>
                  <a:rPr lang="en-US" sz="1000" b="1" dirty="0"/>
                  <a:t>=(7.58373e20g,2.39541Jy)</a:t>
                </a:r>
              </a:p>
              <a:p>
                <a:r>
                  <a:rPr lang="en-US" sz="1000" b="1" dirty="0"/>
                  <a:t>-1.16575e-7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0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000" b="1" i="1">
                            <a:latin typeface="Cambria Math" panose="02040503050406030204" pitchFamily="18" charset="0"/>
                          </a:rPr>
                          <m:t>𝑴</m:t>
                        </m:r>
                      </m:e>
                      <m:sub>
                        <m:r>
                          <a:rPr lang="en-US" sz="1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⊙</m:t>
                        </m:r>
                      </m:sub>
                    </m:sSub>
                    <m:r>
                      <a:rPr lang="en-US" sz="10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000" b="1" dirty="0"/>
                  <a:t>/</a:t>
                </a:r>
                <a:r>
                  <a:rPr lang="en-US" sz="1000" b="1" dirty="0" err="1"/>
                  <a:t>yr</a:t>
                </a:r>
                <a:endParaRPr lang="en-US" sz="1000" b="1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0F66DEB-BEDA-934D-BB40-A15B80179A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13" y="4457126"/>
                <a:ext cx="2200411" cy="560731"/>
              </a:xfrm>
              <a:prstGeom prst="rect">
                <a:avLst/>
              </a:prstGeom>
              <a:blipFill>
                <a:blip r:embed="rId12"/>
                <a:stretch>
                  <a:fillRect b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C42AA73-4F1E-C848-A9E3-604C170E8B05}"/>
                  </a:ext>
                </a:extLst>
              </p:cNvPr>
              <p:cNvSpPr txBox="1"/>
              <p:nvPr/>
            </p:nvSpPr>
            <p:spPr>
              <a:xfrm>
                <a:off x="2117595" y="4442136"/>
                <a:ext cx="2249142" cy="5607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b="1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𝒇</m:t>
                        </m:r>
                        <m:r>
                          <a:rPr lang="en-US" sz="1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10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000" b="1" i="1">
                                <a:latin typeface="Cambria Math" charset="0"/>
                              </a:rPr>
                              <m:t>𝜷</m:t>
                            </m:r>
                          </m:e>
                          <m:sub>
                            <m:r>
                              <a:rPr lang="en-US" sz="10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𝒄</m:t>
                            </m:r>
                          </m:sub>
                        </m:sSub>
                      </m:e>
                    </m:d>
                    <m:r>
                      <a:rPr lang="en-US" sz="1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1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en-US" sz="1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sz="1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1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en-US" sz="1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sz="1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𝟎𝟏</m:t>
                        </m:r>
                      </m:e>
                    </m:d>
                  </m:oMath>
                </a14:m>
                <a:r>
                  <a:rPr lang="en-US" sz="1000" b="1" dirty="0"/>
                  <a:t>, (M</a:t>
                </a:r>
                <a:r>
                  <a:rPr lang="en-US" sz="1000" b="1" baseline="-25000" dirty="0"/>
                  <a:t>unit</a:t>
                </a:r>
                <a:r>
                  <a:rPr lang="en-US" sz="1000" b="1" dirty="0"/>
                  <a:t>,F</a:t>
                </a:r>
                <a:r>
                  <a:rPr lang="en-US" sz="1000" b="1" baseline="-25000" dirty="0"/>
                  <a:t>230 GHz</a:t>
                </a:r>
                <a:r>
                  <a:rPr lang="en-US" sz="1000" b="1" dirty="0"/>
                  <a:t>)</a:t>
                </a:r>
              </a:p>
              <a:p>
                <a:r>
                  <a:rPr lang="en-US" sz="1000" b="1" dirty="0"/>
                  <a:t>=(1.11648e21g,2.40128Jy)</a:t>
                </a:r>
              </a:p>
              <a:p>
                <a:r>
                  <a:rPr lang="en-US" sz="1000" b="1" dirty="0"/>
                  <a:t>-1.71622e-7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0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000" b="1" i="1">
                            <a:latin typeface="Cambria Math" panose="02040503050406030204" pitchFamily="18" charset="0"/>
                          </a:rPr>
                          <m:t>𝑴</m:t>
                        </m:r>
                      </m:e>
                      <m:sub>
                        <m:r>
                          <a:rPr lang="en-US" sz="1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⊙</m:t>
                        </m:r>
                      </m:sub>
                    </m:sSub>
                    <m:r>
                      <a:rPr lang="en-US" sz="10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000" b="1" dirty="0"/>
                  <a:t>/</a:t>
                </a:r>
                <a:r>
                  <a:rPr lang="en-US" sz="1000" b="1" dirty="0" err="1"/>
                  <a:t>yr</a:t>
                </a:r>
                <a:endParaRPr lang="en-US" sz="1000" b="1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C42AA73-4F1E-C848-A9E3-604C170E8B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7595" y="4442136"/>
                <a:ext cx="2249142" cy="560731"/>
              </a:xfrm>
              <a:prstGeom prst="rect">
                <a:avLst/>
              </a:prstGeom>
              <a:blipFill>
                <a:blip r:embed="rId13"/>
                <a:stretch>
                  <a:fillRect b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52DCE1D-73F8-C149-A3BF-B287239E8928}"/>
                  </a:ext>
                </a:extLst>
              </p:cNvPr>
              <p:cNvSpPr txBox="1"/>
              <p:nvPr/>
            </p:nvSpPr>
            <p:spPr>
              <a:xfrm>
                <a:off x="6276362" y="4457974"/>
                <a:ext cx="1774845" cy="5607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b="1" dirty="0"/>
                  <a:t>N=0, (M</a:t>
                </a:r>
                <a:r>
                  <a:rPr lang="en-US" sz="1000" b="1" baseline="-25000" dirty="0"/>
                  <a:t>unit</a:t>
                </a:r>
                <a:r>
                  <a:rPr lang="en-US" sz="1000" b="1" dirty="0"/>
                  <a:t>,F</a:t>
                </a:r>
                <a:r>
                  <a:rPr lang="en-US" sz="1000" b="1" baseline="-25000" dirty="0"/>
                  <a:t>230 GHz</a:t>
                </a:r>
                <a:r>
                  <a:rPr lang="en-US" sz="1000" b="1" dirty="0"/>
                  <a:t>)</a:t>
                </a:r>
              </a:p>
              <a:p>
                <a:r>
                  <a:rPr lang="en-US" sz="1000" b="1" dirty="0"/>
                  <a:t>=(9.18101e18g,2.43161Jy)</a:t>
                </a:r>
              </a:p>
              <a:p>
                <a:r>
                  <a:rPr lang="en-US" sz="1000" b="1" dirty="0"/>
                  <a:t>-1.41128e-9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0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000" b="1" i="1" smtClean="0">
                            <a:latin typeface="Cambria Math" panose="02040503050406030204" pitchFamily="18" charset="0"/>
                          </a:rPr>
                          <m:t>𝑴</m:t>
                        </m:r>
                      </m:e>
                      <m:sub>
                        <m:r>
                          <a:rPr lang="en-US" sz="1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⊙</m:t>
                        </m:r>
                      </m:sub>
                    </m:sSub>
                    <m:r>
                      <a:rPr lang="en-US" sz="1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000" b="1" dirty="0"/>
                  <a:t>/</a:t>
                </a:r>
                <a:r>
                  <a:rPr lang="en-US" sz="1000" b="1" dirty="0" err="1"/>
                  <a:t>yr</a:t>
                </a:r>
                <a:endParaRPr lang="en-US" sz="1000" b="1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52DCE1D-73F8-C149-A3BF-B287239E89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6362" y="4457974"/>
                <a:ext cx="1774845" cy="560731"/>
              </a:xfrm>
              <a:prstGeom prst="rect">
                <a:avLst/>
              </a:prstGeom>
              <a:blipFill>
                <a:blip r:embed="rId14"/>
                <a:stretch>
                  <a:fillRect b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209BA53D-3EB5-A443-96CE-25A9A20380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94560"/>
            <a:ext cx="10820400" cy="4266201"/>
          </a:xfrm>
        </p:spPr>
        <p:txBody>
          <a:bodyPr>
            <a:normAutofit/>
          </a:bodyPr>
          <a:lstStyle/>
          <a:p>
            <a:r>
              <a:rPr lang="en-US" dirty="0"/>
              <a:t> 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A8696127-C065-9246-8064-0ABDBADA17F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155579" y="5080853"/>
            <a:ext cx="1932305" cy="161112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3725F6D-E109-9945-B7FD-8BF5ECA54F3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155758" y="5093655"/>
            <a:ext cx="1923927" cy="158216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FEC3CFF-00EB-ED48-A698-8FB20AEF948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183040" y="5095843"/>
            <a:ext cx="1931894" cy="157098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BBE79A28-2C3A-5D48-A927-BC1275116B9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179603" y="5095843"/>
            <a:ext cx="1900261" cy="157098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5D9D0068-AD87-3E4F-B67E-367B18CB905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25158" y="2704986"/>
            <a:ext cx="1932231" cy="157594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065A7305-0E8B-1F4F-805D-7FC72DB4D16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45078" y="2698645"/>
            <a:ext cx="1924356" cy="159449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725AD463-5B41-724B-977F-733D17D835CF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149622" y="2709075"/>
            <a:ext cx="1952101" cy="1577026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98CCBE83-BBBA-E847-AB44-370067204908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142082" y="2698645"/>
            <a:ext cx="1907166" cy="157459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241835C2-3E43-5947-881E-F67F9B17F216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165248" y="2716340"/>
            <a:ext cx="1899016" cy="157508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15F7BAD4-C855-714E-92D3-E1057C080A9A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0127789" y="2696118"/>
            <a:ext cx="1931490" cy="158202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74306A3A-D6B3-C447-A99F-493ACF00D4C4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07976" y="5086254"/>
            <a:ext cx="1966283" cy="158515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E0C0EED9-BF4F-7042-B67F-29A9F32E0775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2167172" y="5095843"/>
            <a:ext cx="1935040" cy="1581761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BC2566A0-4956-5049-BB6F-10A219B14288}"/>
              </a:ext>
            </a:extLst>
          </p:cNvPr>
          <p:cNvSpPr txBox="1"/>
          <p:nvPr/>
        </p:nvSpPr>
        <p:spPr>
          <a:xfrm>
            <a:off x="583387" y="3777244"/>
            <a:ext cx="8258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B050"/>
                </a:solidFill>
              </a:rPr>
              <a:t>D=15.5M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EBA198B-8626-814C-9E68-01EBA52FEBAE}"/>
              </a:ext>
            </a:extLst>
          </p:cNvPr>
          <p:cNvSpPr txBox="1"/>
          <p:nvPr/>
        </p:nvSpPr>
        <p:spPr>
          <a:xfrm>
            <a:off x="2560785" y="3775029"/>
            <a:ext cx="8258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B050"/>
                </a:solidFill>
              </a:rPr>
              <a:t>D=20.2M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EE4646B-6272-2F43-8AA0-A5EEAD80B4DD}"/>
              </a:ext>
            </a:extLst>
          </p:cNvPr>
          <p:cNvSpPr txBox="1"/>
          <p:nvPr/>
        </p:nvSpPr>
        <p:spPr>
          <a:xfrm>
            <a:off x="4522174" y="3774928"/>
            <a:ext cx="8258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D=21.2M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D875C9B-6EEA-AA44-8BAD-2413076673E7}"/>
              </a:ext>
            </a:extLst>
          </p:cNvPr>
          <p:cNvSpPr txBox="1"/>
          <p:nvPr/>
        </p:nvSpPr>
        <p:spPr>
          <a:xfrm>
            <a:off x="6543187" y="3785020"/>
            <a:ext cx="8258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D=24.0M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B9FD7D6-F883-2C49-B227-A96348B1A0BB}"/>
              </a:ext>
            </a:extLst>
          </p:cNvPr>
          <p:cNvSpPr txBox="1"/>
          <p:nvPr/>
        </p:nvSpPr>
        <p:spPr>
          <a:xfrm>
            <a:off x="8530888" y="3808645"/>
            <a:ext cx="8258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D=27.5M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31B3CEE-64A3-B546-8C65-BD6430CCD624}"/>
              </a:ext>
            </a:extLst>
          </p:cNvPr>
          <p:cNvSpPr txBox="1"/>
          <p:nvPr/>
        </p:nvSpPr>
        <p:spPr>
          <a:xfrm>
            <a:off x="10580304" y="3799690"/>
            <a:ext cx="8258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D=35.5M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DE84E31-D652-5640-9488-2F3178C1ECE8}"/>
              </a:ext>
            </a:extLst>
          </p:cNvPr>
          <p:cNvSpPr txBox="1"/>
          <p:nvPr/>
        </p:nvSpPr>
        <p:spPr>
          <a:xfrm>
            <a:off x="10588038" y="6192286"/>
            <a:ext cx="8258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D=97.7M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23F4228-81F7-ED4B-9F6B-E9E3C8774852}"/>
              </a:ext>
            </a:extLst>
          </p:cNvPr>
          <p:cNvSpPr txBox="1"/>
          <p:nvPr/>
        </p:nvSpPr>
        <p:spPr>
          <a:xfrm>
            <a:off x="8614326" y="6182292"/>
            <a:ext cx="8258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D=91.3M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86E710C-E027-944C-A8DC-F66336EF5C9F}"/>
              </a:ext>
            </a:extLst>
          </p:cNvPr>
          <p:cNvSpPr txBox="1"/>
          <p:nvPr/>
        </p:nvSpPr>
        <p:spPr>
          <a:xfrm>
            <a:off x="6618137" y="6164803"/>
            <a:ext cx="8258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D=63.0M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6209227-A8E1-164A-BA37-564BF8671B75}"/>
              </a:ext>
            </a:extLst>
          </p:cNvPr>
          <p:cNvSpPr txBox="1"/>
          <p:nvPr/>
        </p:nvSpPr>
        <p:spPr>
          <a:xfrm>
            <a:off x="4644293" y="6179792"/>
            <a:ext cx="8258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D=46.9M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6E67B54-DF51-8F40-BF96-45494664AA84}"/>
              </a:ext>
            </a:extLst>
          </p:cNvPr>
          <p:cNvSpPr txBox="1"/>
          <p:nvPr/>
        </p:nvSpPr>
        <p:spPr>
          <a:xfrm>
            <a:off x="2540757" y="6191623"/>
            <a:ext cx="8258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D=37.5M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213C587-448D-C04B-8966-D99091A78B42}"/>
              </a:ext>
            </a:extLst>
          </p:cNvPr>
          <p:cNvSpPr txBox="1"/>
          <p:nvPr/>
        </p:nvSpPr>
        <p:spPr>
          <a:xfrm>
            <a:off x="555001" y="6158715"/>
            <a:ext cx="8258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D=36.9M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DEFE401-9300-4149-9157-FA5199F2D9CB}"/>
              </a:ext>
            </a:extLst>
          </p:cNvPr>
          <p:cNvSpPr txBox="1"/>
          <p:nvPr/>
        </p:nvSpPr>
        <p:spPr>
          <a:xfrm>
            <a:off x="4060308" y="1550613"/>
            <a:ext cx="42049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EHT Size Constraint:  12.8M&lt;D&lt;20.8M</a:t>
            </a:r>
          </a:p>
        </p:txBody>
      </p:sp>
      <p:sp>
        <p:nvSpPr>
          <p:cNvPr id="52" name="Title 1">
            <a:extLst>
              <a:ext uri="{FF2B5EF4-FFF2-40B4-BE49-F238E27FC236}">
                <a16:creationId xmlns:a16="http://schemas.microsoft.com/office/drawing/2014/main" id="{2D235B39-2FD5-D049-9C01-B72D43070E00}"/>
              </a:ext>
            </a:extLst>
          </p:cNvPr>
          <p:cNvSpPr txBox="1">
            <a:spLocks/>
          </p:cNvSpPr>
          <p:nvPr/>
        </p:nvSpPr>
        <p:spPr>
          <a:xfrm>
            <a:off x="532129" y="224101"/>
            <a:ext cx="10966554" cy="1293028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/>
              <a:t>Image sequence by emitting regions size</a:t>
            </a:r>
          </a:p>
        </p:txBody>
      </p:sp>
    </p:spTree>
    <p:extLst>
      <p:ext uri="{BB962C8B-B14F-4D97-AF65-F5344CB8AC3E}">
        <p14:creationId xmlns:p14="http://schemas.microsoft.com/office/powerpoint/2010/main" val="41824246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Spectra in </a:t>
            </a:r>
            <a:br>
              <a:rPr lang="en-US" dirty="0"/>
            </a:br>
            <a:r>
              <a:rPr lang="en-US" dirty="0"/>
              <a:t>electron temperature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85800" y="2119610"/>
                <a:ext cx="10820400" cy="4610974"/>
              </a:xfrm>
            </p:spPr>
            <p:txBody>
              <a:bodyPr/>
              <a:lstStyle/>
              <a:p>
                <a:r>
                  <a:rPr lang="en-US" sz="1500" dirty="0"/>
                  <a:t>Electron temperature (</a:t>
                </a:r>
                <a14:m>
                  <m:oMath xmlns:m="http://schemas.openxmlformats.org/officeDocument/2006/math">
                    <m:r>
                      <a:rPr lang="en-US" sz="1500" b="0" i="1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sz="1500" dirty="0">
                    <a:effectLst/>
                  </a:rPr>
                  <a:t> </a:t>
                </a:r>
                <a:r>
                  <a:rPr lang="en-US" sz="15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5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500" i="1">
                            <a:latin typeface="Cambria Math" charset="0"/>
                          </a:rPr>
                          <m:t>𝛽</m:t>
                        </m:r>
                      </m:e>
                      <m:sub>
                        <m:r>
                          <a:rPr lang="en-US" sz="1500" i="1">
                            <a:latin typeface="Cambria Math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sz="1500" dirty="0"/>
                  <a:t>) models have steeper-than-observed spectrum likely corona-dominated</a:t>
                </a:r>
              </a:p>
              <a:p>
                <a:endParaRPr lang="en-US" sz="1500" dirty="0"/>
              </a:p>
              <a:p>
                <a:endParaRPr lang="en-US" sz="1500" dirty="0"/>
              </a:p>
              <a:p>
                <a:endParaRPr lang="en-US" sz="1500" dirty="0"/>
              </a:p>
              <a:p>
                <a:endParaRPr lang="en-US" sz="1500" dirty="0"/>
              </a:p>
              <a:p>
                <a:pPr marL="228600" lvl="1">
                  <a:spcBef>
                    <a:spcPts val="1000"/>
                  </a:spcBef>
                </a:pPr>
                <a:r>
                  <a:rPr lang="en-US" sz="1500" dirty="0"/>
                  <a:t>Beta models have flatter-than-observed spectra near sub mm-bump, but similar low frequency slope to observed spectrum</a:t>
                </a:r>
              </a:p>
              <a:p>
                <a:pPr marL="228600" lvl="1">
                  <a:spcBef>
                    <a:spcPts val="1000"/>
                  </a:spcBef>
                </a:pPr>
                <a:r>
                  <a:rPr lang="en-US" sz="1500" dirty="0"/>
                  <a:t>Bias model spectra are slightly flatter than observed and overproduce high frequency end</a:t>
                </a:r>
              </a:p>
              <a:p>
                <a:pPr marL="228600" lvl="1">
                  <a:spcBef>
                    <a:spcPts val="1000"/>
                  </a:spcBef>
                </a:pPr>
                <a:r>
                  <a:rPr lang="en-US" sz="1500" dirty="0"/>
                  <a:t>Analytic model of jet outflow with </a:t>
                </a:r>
                <a14:m>
                  <m:oMath xmlns:m="http://schemas.openxmlformats.org/officeDocument/2006/math">
                    <m:r>
                      <a:rPr lang="en-US" sz="1500" i="1">
                        <a:latin typeface="Cambria Math" charset="0"/>
                      </a:rPr>
                      <m:t>𝐵</m:t>
                    </m:r>
                  </m:oMath>
                </a14:m>
                <a:r>
                  <a:rPr lang="en-US" sz="1500" dirty="0"/>
                  <a:t>~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5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500" i="1">
                            <a:latin typeface="Cambria Math" charset="0"/>
                          </a:rPr>
                          <m:t>𝐵</m:t>
                        </m:r>
                      </m:e>
                      <m:sub>
                        <m:r>
                          <a:rPr lang="en-US" sz="15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𝜙</m:t>
                        </m:r>
                      </m:sub>
                    </m:sSub>
                  </m:oMath>
                </a14:m>
                <a:r>
                  <a:rPr lang="en-US" sz="1500" dirty="0"/>
                  <a:t>~1/r and equipartition assumption yields flat spectrum, isothermal jet (Blandford and </a:t>
                </a:r>
                <a:r>
                  <a:rPr lang="en-US" sz="1500" dirty="0" err="1"/>
                  <a:t>Königl</a:t>
                </a:r>
                <a:r>
                  <a:rPr lang="en-US" sz="1500" dirty="0"/>
                  <a:t>, 1979); GRMHD simulations (</a:t>
                </a:r>
                <a:r>
                  <a:rPr lang="en-US" sz="1500" dirty="0" err="1"/>
                  <a:t>Moscibrodska</a:t>
                </a:r>
                <a:r>
                  <a:rPr lang="en-US" sz="1500" dirty="0"/>
                  <a:t> and </a:t>
                </a:r>
                <a:r>
                  <a:rPr lang="en-US" sz="1500" dirty="0" err="1"/>
                  <a:t>Falcke</a:t>
                </a:r>
                <a:r>
                  <a:rPr lang="en-US" sz="1500" dirty="0"/>
                  <a:t>, 2013) confirm flat spectra due to optically thick regions</a:t>
                </a:r>
              </a:p>
              <a:p>
                <a:endParaRPr lang="en-US" dirty="0"/>
              </a:p>
              <a:p>
                <a:pPr marL="457200" lvl="1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5800" y="2119610"/>
                <a:ext cx="10820400" cy="4610974"/>
              </a:xfrm>
              <a:blipFill>
                <a:blip r:embed="rId3"/>
                <a:stretch>
                  <a:fillRect l="-117" t="-8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DE6C23F-195D-B846-8556-44F8D50A770E}"/>
                  </a:ext>
                </a:extLst>
              </p:cNvPr>
              <p:cNvSpPr txBox="1"/>
              <p:nvPr/>
            </p:nvSpPr>
            <p:spPr>
              <a:xfrm>
                <a:off x="2704012" y="2369593"/>
                <a:ext cx="129708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(</a:t>
                </a:r>
                <a14:m>
                  <m:oMath xmlns:m="http://schemas.openxmlformats.org/officeDocument/2006/math"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sz="12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i="1">
                            <a:latin typeface="Cambria Math" charset="0"/>
                          </a:rPr>
                          <m:t>𝛽</m:t>
                        </m:r>
                      </m:e>
                      <m:sub>
                        <m:r>
                          <a:rPr lang="en-US" sz="1200" i="1">
                            <a:latin typeface="Cambria Math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sz="1200" dirty="0"/>
                  <a:t>)=(0.1,0.1)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DE6C23F-195D-B846-8556-44F8D50A77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4012" y="2369593"/>
                <a:ext cx="1297086" cy="276999"/>
              </a:xfrm>
              <a:prstGeom prst="rect">
                <a:avLst/>
              </a:prstGeom>
              <a:blipFill>
                <a:blip r:embed="rId4"/>
                <a:stretch>
                  <a:fillRect b="-1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9F2F025-039D-F548-B902-EA9DA70A1046}"/>
                  </a:ext>
                </a:extLst>
              </p:cNvPr>
              <p:cNvSpPr txBox="1"/>
              <p:nvPr/>
            </p:nvSpPr>
            <p:spPr>
              <a:xfrm>
                <a:off x="4547366" y="2362495"/>
                <a:ext cx="116884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(</a:t>
                </a:r>
                <a14:m>
                  <m:oMath xmlns:m="http://schemas.openxmlformats.org/officeDocument/2006/math"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sz="12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i="1">
                            <a:latin typeface="Cambria Math" charset="0"/>
                          </a:rPr>
                          <m:t>𝛽</m:t>
                        </m:r>
                      </m:e>
                      <m:sub>
                        <m:r>
                          <a:rPr lang="en-US" sz="1200" i="1">
                            <a:latin typeface="Cambria Math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sz="1200" dirty="0"/>
                  <a:t>)=(0.1,1)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9F2F025-039D-F548-B902-EA9DA70A10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7366" y="2362495"/>
                <a:ext cx="1168846" cy="276999"/>
              </a:xfrm>
              <a:prstGeom prst="rect">
                <a:avLst/>
              </a:prstGeom>
              <a:blipFill>
                <a:blip r:embed="rId5"/>
                <a:stretch>
                  <a:fillRect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033BD3F-4930-054D-B1A1-31E3BA510010}"/>
                  </a:ext>
                </a:extLst>
              </p:cNvPr>
              <p:cNvSpPr txBox="1"/>
              <p:nvPr/>
            </p:nvSpPr>
            <p:spPr>
              <a:xfrm>
                <a:off x="865348" y="2376247"/>
                <a:ext cx="138204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(</a:t>
                </a:r>
                <a14:m>
                  <m:oMath xmlns:m="http://schemas.openxmlformats.org/officeDocument/2006/math"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sz="12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i="1">
                            <a:latin typeface="Cambria Math" charset="0"/>
                          </a:rPr>
                          <m:t>𝛽</m:t>
                        </m:r>
                      </m:e>
                      <m:sub>
                        <m:r>
                          <a:rPr lang="en-US" sz="1200" i="1">
                            <a:latin typeface="Cambria Math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sz="1200" dirty="0"/>
                  <a:t>)=(0.1,0.01)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033BD3F-4930-054D-B1A1-31E3BA5100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5348" y="2376247"/>
                <a:ext cx="1382045" cy="276999"/>
              </a:xfrm>
              <a:prstGeom prst="rect">
                <a:avLst/>
              </a:prstGeom>
              <a:blipFill>
                <a:blip r:embed="rId6"/>
                <a:stretch>
                  <a:fillRect b="-173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C14CDFE-1AFB-404C-B2AD-244FBEB187A5}"/>
                  </a:ext>
                </a:extLst>
              </p:cNvPr>
              <p:cNvSpPr txBox="1"/>
              <p:nvPr/>
            </p:nvSpPr>
            <p:spPr>
              <a:xfrm>
                <a:off x="6488272" y="2348690"/>
                <a:ext cx="138204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(</a:t>
                </a:r>
                <a14:m>
                  <m:oMath xmlns:m="http://schemas.openxmlformats.org/officeDocument/2006/math"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sz="12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i="1">
                            <a:latin typeface="Cambria Math" charset="0"/>
                          </a:rPr>
                          <m:t>𝛽</m:t>
                        </m:r>
                      </m:e>
                      <m:sub>
                        <m:r>
                          <a:rPr lang="en-US" sz="1200" i="1">
                            <a:latin typeface="Cambria Math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sz="1200" dirty="0"/>
                  <a:t>)=(0.5,0.01)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C14CDFE-1AFB-404C-B2AD-244FBEB187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8272" y="2348690"/>
                <a:ext cx="1382045" cy="276999"/>
              </a:xfrm>
              <a:prstGeom prst="rect">
                <a:avLst/>
              </a:prstGeom>
              <a:blipFill>
                <a:blip r:embed="rId7"/>
                <a:stretch>
                  <a:fillRect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648994E-1EA7-6149-BBCE-89F862742264}"/>
                  </a:ext>
                </a:extLst>
              </p:cNvPr>
              <p:cNvSpPr txBox="1"/>
              <p:nvPr/>
            </p:nvSpPr>
            <p:spPr>
              <a:xfrm>
                <a:off x="8324265" y="2349609"/>
                <a:ext cx="157344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(</a:t>
                </a:r>
                <a14:m>
                  <m:oMath xmlns:m="http://schemas.openxmlformats.org/officeDocument/2006/math"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sz="12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i="1">
                            <a:latin typeface="Cambria Math" charset="0"/>
                          </a:rPr>
                          <m:t>𝛽</m:t>
                        </m:r>
                      </m:e>
                      <m:sub>
                        <m:r>
                          <a:rPr lang="en-US" sz="1200" i="1">
                            <a:latin typeface="Cambria Math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sz="1200" dirty="0"/>
                  <a:t>)=(0.5,0.1)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648994E-1EA7-6149-BBCE-89F8627422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24265" y="2349609"/>
                <a:ext cx="1573444" cy="276999"/>
              </a:xfrm>
              <a:prstGeom prst="rect">
                <a:avLst/>
              </a:prstGeom>
              <a:blipFill>
                <a:blip r:embed="rId8"/>
                <a:stretch>
                  <a:fillRect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26BD14B-BA3D-F540-8CD5-5CCB225BBF2D}"/>
                  </a:ext>
                </a:extLst>
              </p:cNvPr>
              <p:cNvSpPr txBox="1"/>
              <p:nvPr/>
            </p:nvSpPr>
            <p:spPr>
              <a:xfrm>
                <a:off x="10144770" y="2349050"/>
                <a:ext cx="116884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(</a:t>
                </a:r>
                <a14:m>
                  <m:oMath xmlns:m="http://schemas.openxmlformats.org/officeDocument/2006/math"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sz="12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i="1">
                            <a:latin typeface="Cambria Math" charset="0"/>
                          </a:rPr>
                          <m:t>𝛽</m:t>
                        </m:r>
                      </m:e>
                      <m:sub>
                        <m:r>
                          <a:rPr lang="en-US" sz="1200" i="1">
                            <a:latin typeface="Cambria Math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sz="1200" dirty="0"/>
                  <a:t>)=(0.5,1)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26BD14B-BA3D-F540-8CD5-5CCB225BBF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44770" y="2349050"/>
                <a:ext cx="1168846" cy="276999"/>
              </a:xfrm>
              <a:prstGeom prst="rect">
                <a:avLst/>
              </a:prstGeom>
              <a:blipFill>
                <a:blip r:embed="rId9"/>
                <a:stretch>
                  <a:fillRect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3EC0EB1D-8EDA-3B47-88F6-3C5035D5171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4385" y="2631172"/>
            <a:ext cx="1612461" cy="120491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8D5550D1-5F6A-AF4A-92D6-17D5D4CBB1F7}"/>
                  </a:ext>
                </a:extLst>
              </p:cNvPr>
              <p:cNvSpPr/>
              <p:nvPr/>
            </p:nvSpPr>
            <p:spPr>
              <a:xfrm>
                <a:off x="820801" y="2579378"/>
                <a:ext cx="695447" cy="2154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8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800" b="1" i="1" smtClean="0">
                            <a:solidFill>
                              <a:schemeClr val="bg1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𝝂</m:t>
                        </m:r>
                        <m:r>
                          <a:rPr lang="en-US" sz="800" b="1" i="1" smtClean="0">
                            <a:solidFill>
                              <a:schemeClr val="bg1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𝑳</m:t>
                        </m:r>
                      </m:e>
                      <m:sub>
                        <m:r>
                          <a:rPr lang="en-US" sz="800" b="1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𝝂</m:t>
                        </m:r>
                      </m:sub>
                    </m:sSub>
                  </m:oMath>
                </a14:m>
                <a:r>
                  <a:rPr lang="en-US" sz="800" b="1" dirty="0">
                    <a:solidFill>
                      <a:schemeClr val="bg1"/>
                    </a:solidFill>
                  </a:rPr>
                  <a:t> [erg/s]</a:t>
                </a: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8D5550D1-5F6A-AF4A-92D6-17D5D4CBB1F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0801" y="2579378"/>
                <a:ext cx="695447" cy="215444"/>
              </a:xfrm>
              <a:prstGeom prst="rect">
                <a:avLst/>
              </a:prstGeom>
              <a:blipFill>
                <a:blip r:embed="rId11"/>
                <a:stretch>
                  <a:fillRect b="-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>
            <a:extLst>
              <a:ext uri="{FF2B5EF4-FFF2-40B4-BE49-F238E27FC236}">
                <a16:creationId xmlns:a16="http://schemas.microsoft.com/office/drawing/2014/main" id="{FCD716A0-216A-C94B-A802-D5F494DF5C5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32083" y="2641780"/>
            <a:ext cx="1598702" cy="11965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C5309221-05E9-154E-925A-AA02829A515A}"/>
                  </a:ext>
                </a:extLst>
              </p:cNvPr>
              <p:cNvSpPr/>
              <p:nvPr/>
            </p:nvSpPr>
            <p:spPr>
              <a:xfrm>
                <a:off x="5652507" y="3650296"/>
                <a:ext cx="521297" cy="2154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800" b="1" i="1" smtClean="0">
                        <a:solidFill>
                          <a:schemeClr val="bg1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𝝂</m:t>
                    </m:r>
                  </m:oMath>
                </a14:m>
                <a:r>
                  <a:rPr lang="en-US" sz="800" b="1" dirty="0">
                    <a:solidFill>
                      <a:schemeClr val="bg1"/>
                    </a:solidFill>
                  </a:rPr>
                  <a:t> [Hz]</a:t>
                </a: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C5309221-05E9-154E-925A-AA02829A515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2507" y="3650296"/>
                <a:ext cx="521297" cy="215444"/>
              </a:xfrm>
              <a:prstGeom prst="rect">
                <a:avLst/>
              </a:prstGeom>
              <a:blipFill>
                <a:blip r:embed="rId13"/>
                <a:stretch>
                  <a:fillRect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21">
            <a:extLst>
              <a:ext uri="{FF2B5EF4-FFF2-40B4-BE49-F238E27FC236}">
                <a16:creationId xmlns:a16="http://schemas.microsoft.com/office/drawing/2014/main" id="{B0523840-5C6A-0241-B46A-4D3F7D600C6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258957" y="2627406"/>
            <a:ext cx="1606939" cy="120898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CDA7FCA-E4C8-7246-90C9-59BB11BF137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626804" y="2632357"/>
            <a:ext cx="1608325" cy="120373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6FC39A9B-1956-FD4A-8E17-14216629BCC7}"/>
                  </a:ext>
                </a:extLst>
              </p:cNvPr>
              <p:cNvSpPr/>
              <p:nvPr/>
            </p:nvSpPr>
            <p:spPr>
              <a:xfrm>
                <a:off x="2575911" y="2564673"/>
                <a:ext cx="829586" cy="2462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8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800" b="1" i="1" smtClean="0">
                            <a:solidFill>
                              <a:schemeClr val="bg1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𝝂</m:t>
                        </m:r>
                        <m:r>
                          <a:rPr lang="en-US" sz="800" b="1" i="1" smtClean="0">
                            <a:solidFill>
                              <a:schemeClr val="bg1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𝑳</m:t>
                        </m:r>
                      </m:e>
                      <m:sub>
                        <m:r>
                          <a:rPr lang="en-US" sz="800" b="1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𝝂</m:t>
                        </m:r>
                      </m:sub>
                    </m:sSub>
                  </m:oMath>
                </a14:m>
                <a:r>
                  <a:rPr lang="en-US" sz="800" b="1" dirty="0">
                    <a:solidFill>
                      <a:schemeClr val="bg1"/>
                    </a:solidFill>
                  </a:rPr>
                  <a:t> [erg/s</a:t>
                </a:r>
                <a:r>
                  <a:rPr lang="en-US" sz="1000" b="1" dirty="0">
                    <a:solidFill>
                      <a:schemeClr val="bg1"/>
                    </a:solidFill>
                  </a:rPr>
                  <a:t>]</a:t>
                </a: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6FC39A9B-1956-FD4A-8E17-14216629BCC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5911" y="2564673"/>
                <a:ext cx="829586" cy="246221"/>
              </a:xfrm>
              <a:prstGeom prst="rect">
                <a:avLst/>
              </a:prstGeom>
              <a:blipFill>
                <a:blip r:embed="rId16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BA35B456-9FF1-5E4F-B4C4-8CC0206D4367}"/>
                  </a:ext>
                </a:extLst>
              </p:cNvPr>
              <p:cNvSpPr/>
              <p:nvPr/>
            </p:nvSpPr>
            <p:spPr>
              <a:xfrm>
                <a:off x="4426883" y="2587570"/>
                <a:ext cx="829586" cy="2154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8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800" b="1" i="1" smtClean="0">
                            <a:solidFill>
                              <a:schemeClr val="bg1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𝝂</m:t>
                        </m:r>
                        <m:r>
                          <a:rPr lang="en-US" sz="800" b="1" i="1" smtClean="0">
                            <a:solidFill>
                              <a:schemeClr val="bg1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𝑳</m:t>
                        </m:r>
                      </m:e>
                      <m:sub>
                        <m:r>
                          <a:rPr lang="en-US" sz="800" b="1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𝝂</m:t>
                        </m:r>
                      </m:sub>
                    </m:sSub>
                  </m:oMath>
                </a14:m>
                <a:r>
                  <a:rPr lang="en-US" sz="800" b="1" dirty="0">
                    <a:solidFill>
                      <a:schemeClr val="bg1"/>
                    </a:solidFill>
                  </a:rPr>
                  <a:t> [erg/s]</a:t>
                </a: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BA35B456-9FF1-5E4F-B4C4-8CC0206D436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6883" y="2587570"/>
                <a:ext cx="829586" cy="215444"/>
              </a:xfrm>
              <a:prstGeom prst="rect">
                <a:avLst/>
              </a:prstGeom>
              <a:blipFill>
                <a:blip r:embed="rId17"/>
                <a:stretch>
                  <a:fillRect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B3CCB5FF-147A-3F4D-833A-2604CD8DB5CF}"/>
                  </a:ext>
                </a:extLst>
              </p:cNvPr>
              <p:cNvSpPr/>
              <p:nvPr/>
            </p:nvSpPr>
            <p:spPr>
              <a:xfrm>
                <a:off x="8226248" y="2567446"/>
                <a:ext cx="829586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000" b="1" i="1" smtClean="0">
                            <a:solidFill>
                              <a:schemeClr val="bg1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𝝂</m:t>
                        </m:r>
                        <m:r>
                          <a:rPr lang="en-US" sz="1000" b="1" i="1" smtClean="0">
                            <a:solidFill>
                              <a:schemeClr val="bg1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𝑳</m:t>
                        </m:r>
                      </m:e>
                      <m:sub>
                        <m:r>
                          <a:rPr lang="en-US" sz="1000" b="1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𝝂</m:t>
                        </m:r>
                      </m:sub>
                    </m:sSub>
                  </m:oMath>
                </a14:m>
                <a:r>
                  <a:rPr lang="en-US" sz="1000" b="1" dirty="0">
                    <a:solidFill>
                      <a:schemeClr val="bg1"/>
                    </a:solidFill>
                  </a:rPr>
                  <a:t> [erg/s]</a:t>
                </a: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B3CCB5FF-147A-3F4D-833A-2604CD8DB5C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6248" y="2567446"/>
                <a:ext cx="829586" cy="246221"/>
              </a:xfrm>
              <a:prstGeom prst="rect">
                <a:avLst/>
              </a:prstGeom>
              <a:blipFill>
                <a:blip r:embed="rId18"/>
                <a:stretch>
                  <a:fillRect b="-95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" name="Picture 28">
            <a:extLst>
              <a:ext uri="{FF2B5EF4-FFF2-40B4-BE49-F238E27FC236}">
                <a16:creationId xmlns:a16="http://schemas.microsoft.com/office/drawing/2014/main" id="{7FEDB006-0D2E-314A-B087-6A43353D091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065573" y="2618231"/>
            <a:ext cx="1610324" cy="120331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88F51394-EFEB-1E47-A861-764CD3083D37}"/>
                  </a:ext>
                </a:extLst>
              </p:cNvPr>
              <p:cNvSpPr/>
              <p:nvPr/>
            </p:nvSpPr>
            <p:spPr>
              <a:xfrm>
                <a:off x="11316254" y="3634191"/>
                <a:ext cx="452368" cy="2154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800" b="1" i="1" smtClean="0">
                        <a:solidFill>
                          <a:schemeClr val="bg1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𝝂</m:t>
                    </m:r>
                  </m:oMath>
                </a14:m>
                <a:r>
                  <a:rPr lang="en-US" sz="800" b="1" dirty="0">
                    <a:solidFill>
                      <a:schemeClr val="bg1"/>
                    </a:solidFill>
                  </a:rPr>
                  <a:t> [Hz]</a:t>
                </a:r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88F51394-EFEB-1E47-A861-764CD3083D3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16254" y="3634191"/>
                <a:ext cx="452368" cy="215444"/>
              </a:xfrm>
              <a:prstGeom prst="rect">
                <a:avLst/>
              </a:prstGeom>
              <a:blipFill>
                <a:blip r:embed="rId20"/>
                <a:stretch>
                  <a:fillRect b="-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FDB5C6E2-03B0-5746-8ADE-6AAC9F6226C0}"/>
                  </a:ext>
                </a:extLst>
              </p:cNvPr>
              <p:cNvSpPr/>
              <p:nvPr/>
            </p:nvSpPr>
            <p:spPr>
              <a:xfrm>
                <a:off x="9482793" y="3675345"/>
                <a:ext cx="452368" cy="2154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800" b="1" i="1" smtClean="0">
                        <a:solidFill>
                          <a:schemeClr val="bg1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𝝂</m:t>
                    </m:r>
                  </m:oMath>
                </a14:m>
                <a:r>
                  <a:rPr lang="en-US" sz="800" b="1" dirty="0">
                    <a:solidFill>
                      <a:schemeClr val="bg1"/>
                    </a:solidFill>
                  </a:rPr>
                  <a:t> [Hz]</a:t>
                </a:r>
              </a:p>
            </p:txBody>
          </p:sp>
        </mc:Choice>
        <mc:Fallback xmlns="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FDB5C6E2-03B0-5746-8ADE-6AAC9F6226C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82793" y="3675345"/>
                <a:ext cx="452368" cy="215444"/>
              </a:xfrm>
              <a:prstGeom prst="rect">
                <a:avLst/>
              </a:prstGeom>
              <a:blipFill>
                <a:blip r:embed="rId21"/>
                <a:stretch>
                  <a:fillRect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7153CE94-FA20-0844-83B0-548A415071DA}"/>
                  </a:ext>
                </a:extLst>
              </p:cNvPr>
              <p:cNvSpPr/>
              <p:nvPr/>
            </p:nvSpPr>
            <p:spPr>
              <a:xfrm>
                <a:off x="3901959" y="3656609"/>
                <a:ext cx="452368" cy="2154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800" b="1" i="1" smtClean="0">
                        <a:solidFill>
                          <a:schemeClr val="bg1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𝝂</m:t>
                    </m:r>
                  </m:oMath>
                </a14:m>
                <a:r>
                  <a:rPr lang="en-US" sz="800" b="1" dirty="0">
                    <a:solidFill>
                      <a:schemeClr val="bg1"/>
                    </a:solidFill>
                  </a:rPr>
                  <a:t> [Hz]</a:t>
                </a:r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7153CE94-FA20-0844-83B0-548A415071D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1959" y="3656609"/>
                <a:ext cx="452368" cy="215444"/>
              </a:xfrm>
              <a:prstGeom prst="rect">
                <a:avLst/>
              </a:prstGeom>
              <a:blipFill>
                <a:blip r:embed="rId22"/>
                <a:stretch>
                  <a:fillRect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FF2B2D86-0363-2C41-B4E9-53BEE40172DF}"/>
                  </a:ext>
                </a:extLst>
              </p:cNvPr>
              <p:cNvSpPr/>
              <p:nvPr/>
            </p:nvSpPr>
            <p:spPr>
              <a:xfrm>
                <a:off x="2049722" y="3674812"/>
                <a:ext cx="521297" cy="2154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800" b="1" i="1" smtClean="0">
                        <a:solidFill>
                          <a:schemeClr val="bg1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𝝂</m:t>
                    </m:r>
                  </m:oMath>
                </a14:m>
                <a:r>
                  <a:rPr lang="en-US" sz="800" b="1" dirty="0">
                    <a:solidFill>
                      <a:schemeClr val="bg1"/>
                    </a:solidFill>
                  </a:rPr>
                  <a:t> [Hz]</a:t>
                </a:r>
              </a:p>
            </p:txBody>
          </p:sp>
        </mc:Choice>
        <mc:Fallback xmlns="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FF2B2D86-0363-2C41-B4E9-53BEE40172D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9722" y="3674812"/>
                <a:ext cx="521297" cy="215444"/>
              </a:xfrm>
              <a:prstGeom prst="rect">
                <a:avLst/>
              </a:prstGeom>
              <a:blipFill>
                <a:blip r:embed="rId23"/>
                <a:stretch>
                  <a:fillRect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4" name="Picture 33">
            <a:extLst>
              <a:ext uri="{FF2B5EF4-FFF2-40B4-BE49-F238E27FC236}">
                <a16:creationId xmlns:a16="http://schemas.microsoft.com/office/drawing/2014/main" id="{CBAAB8EC-DACB-A649-AD7D-D2388BD017F2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462167" y="2621209"/>
            <a:ext cx="1600777" cy="12037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CED31DF0-70D8-7647-A0D4-98B9958AA5BA}"/>
                  </a:ext>
                </a:extLst>
              </p:cNvPr>
              <p:cNvSpPr/>
              <p:nvPr/>
            </p:nvSpPr>
            <p:spPr>
              <a:xfrm>
                <a:off x="6472955" y="2581877"/>
                <a:ext cx="695447" cy="2154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8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800" b="1" i="1" smtClean="0">
                            <a:solidFill>
                              <a:schemeClr val="bg1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𝝂</m:t>
                        </m:r>
                        <m:r>
                          <a:rPr lang="en-US" sz="800" b="1" i="1" smtClean="0">
                            <a:solidFill>
                              <a:schemeClr val="bg1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𝑳</m:t>
                        </m:r>
                      </m:e>
                      <m:sub>
                        <m:r>
                          <a:rPr lang="en-US" sz="800" b="1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𝝂</m:t>
                        </m:r>
                      </m:sub>
                    </m:sSub>
                  </m:oMath>
                </a14:m>
                <a:r>
                  <a:rPr lang="en-US" sz="800" b="1" dirty="0">
                    <a:solidFill>
                      <a:schemeClr val="bg1"/>
                    </a:solidFill>
                  </a:rPr>
                  <a:t> [erg/s]</a:t>
                </a:r>
              </a:p>
            </p:txBody>
          </p:sp>
        </mc:Choice>
        <mc:Fallback xmlns="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CED31DF0-70D8-7647-A0D4-98B9958AA5B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2955" y="2581877"/>
                <a:ext cx="695447" cy="215444"/>
              </a:xfrm>
              <a:prstGeom prst="rect">
                <a:avLst/>
              </a:prstGeom>
              <a:blipFill>
                <a:blip r:embed="rId25"/>
                <a:stretch>
                  <a:fillRect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2F4822F8-02FD-F049-A833-0789360F00FA}"/>
                  </a:ext>
                </a:extLst>
              </p:cNvPr>
              <p:cNvSpPr/>
              <p:nvPr/>
            </p:nvSpPr>
            <p:spPr>
              <a:xfrm>
                <a:off x="7702472" y="3641481"/>
                <a:ext cx="452368" cy="2154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800" b="1" i="1" smtClean="0">
                        <a:solidFill>
                          <a:schemeClr val="bg1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𝝂</m:t>
                    </m:r>
                  </m:oMath>
                </a14:m>
                <a:r>
                  <a:rPr lang="en-US" sz="800" b="1" dirty="0">
                    <a:solidFill>
                      <a:schemeClr val="bg1"/>
                    </a:solidFill>
                  </a:rPr>
                  <a:t> [Hz]</a:t>
                </a:r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2F4822F8-02FD-F049-A833-0789360F00F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2472" y="3641481"/>
                <a:ext cx="452368" cy="215444"/>
              </a:xfrm>
              <a:prstGeom prst="rect">
                <a:avLst/>
              </a:prstGeom>
              <a:blipFill>
                <a:blip r:embed="rId26"/>
                <a:stretch>
                  <a:fillRect b="-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3669B5D3-794B-C849-9B32-8A3341F3D84F}"/>
                  </a:ext>
                </a:extLst>
              </p:cNvPr>
              <p:cNvSpPr/>
              <p:nvPr/>
            </p:nvSpPr>
            <p:spPr>
              <a:xfrm>
                <a:off x="10064050" y="2576747"/>
                <a:ext cx="695447" cy="2154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8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800" b="1" i="1" smtClean="0">
                            <a:solidFill>
                              <a:schemeClr val="bg1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𝝂</m:t>
                        </m:r>
                        <m:r>
                          <a:rPr lang="en-US" sz="800" b="1" i="1" smtClean="0">
                            <a:solidFill>
                              <a:schemeClr val="bg1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𝑳</m:t>
                        </m:r>
                      </m:e>
                      <m:sub>
                        <m:r>
                          <a:rPr lang="en-US" sz="800" b="1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𝝂</m:t>
                        </m:r>
                      </m:sub>
                    </m:sSub>
                  </m:oMath>
                </a14:m>
                <a:r>
                  <a:rPr lang="en-US" sz="800" b="1" dirty="0">
                    <a:solidFill>
                      <a:schemeClr val="bg1"/>
                    </a:solidFill>
                  </a:rPr>
                  <a:t> [erg/s]</a:t>
                </a:r>
              </a:p>
            </p:txBody>
          </p:sp>
        </mc:Choice>
        <mc:Fallback xmlns="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3669B5D3-794B-C849-9B32-8A3341F3D8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64050" y="2576747"/>
                <a:ext cx="695447" cy="215444"/>
              </a:xfrm>
              <a:prstGeom prst="rect">
                <a:avLst/>
              </a:prstGeom>
              <a:blipFill>
                <a:blip r:embed="rId27"/>
                <a:stretch>
                  <a:fillRect b="-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Title 1">
            <a:extLst>
              <a:ext uri="{FF2B5EF4-FFF2-40B4-BE49-F238E27FC236}">
                <a16:creationId xmlns:a16="http://schemas.microsoft.com/office/drawing/2014/main" id="{23E776E7-0352-6D41-9171-CEAB390F31D3}"/>
              </a:ext>
            </a:extLst>
          </p:cNvPr>
          <p:cNvSpPr txBox="1">
            <a:spLocks/>
          </p:cNvSpPr>
          <p:nvPr/>
        </p:nvSpPr>
        <p:spPr>
          <a:xfrm>
            <a:off x="539647" y="764373"/>
            <a:ext cx="10966554" cy="1293028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/>
              <a:t>Spectra in electron temperature and beta and bias models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836F4549-3480-F34B-A641-1602E68FEBEA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539907" y="5582557"/>
            <a:ext cx="1612524" cy="120812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8F3E3A10-A785-4C41-8A16-8FCD4565767F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3604354" y="5593521"/>
            <a:ext cx="1615078" cy="1208129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9A7D540E-9CD8-A945-9E18-42E3762D200F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5697057" y="5574174"/>
            <a:ext cx="1609389" cy="1203894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F2520145-3CA8-E440-A1FD-E6CB6C72A138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7657283" y="5576432"/>
            <a:ext cx="1614567" cy="120279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4595934D-7368-7A44-8427-4E9340D6721F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9584657" y="5565310"/>
            <a:ext cx="1596687" cy="118983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24D4DDD9-0FF9-FE4A-B313-32AC2714FFFC}"/>
                  </a:ext>
                </a:extLst>
              </p:cNvPr>
              <p:cNvSpPr/>
              <p:nvPr/>
            </p:nvSpPr>
            <p:spPr>
              <a:xfrm>
                <a:off x="1975601" y="5344103"/>
                <a:ext cx="773032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i="1">
                            <a:latin typeface="Cambria Math" charset="0"/>
                          </a:rPr>
                          <m:t>𝛽</m:t>
                        </m:r>
                      </m:e>
                      <m:sub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1200" dirty="0"/>
                  <a:t>= 0.01</a:t>
                </a:r>
              </a:p>
            </p:txBody>
          </p:sp>
        </mc:Choice>
        <mc:Fallback xmlns="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24D4DDD9-0FF9-FE4A-B313-32AC2714FFF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5601" y="5344103"/>
                <a:ext cx="773032" cy="276999"/>
              </a:xfrm>
              <a:prstGeom prst="rect">
                <a:avLst/>
              </a:prstGeom>
              <a:blipFill>
                <a:blip r:embed="rId33"/>
                <a:stretch>
                  <a:fillRect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97718C25-6F9E-D249-A725-BAA936AFD2F5}"/>
                  </a:ext>
                </a:extLst>
              </p:cNvPr>
              <p:cNvSpPr/>
              <p:nvPr/>
            </p:nvSpPr>
            <p:spPr>
              <a:xfrm>
                <a:off x="4112618" y="5318155"/>
                <a:ext cx="688073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i="1">
                            <a:latin typeface="Cambria Math" charset="0"/>
                          </a:rPr>
                          <m:t>𝛽</m:t>
                        </m:r>
                      </m:e>
                      <m:sub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1200" dirty="0"/>
                  <a:t>= 0.1</a:t>
                </a:r>
              </a:p>
            </p:txBody>
          </p:sp>
        </mc:Choice>
        <mc:Fallback xmlns="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97718C25-6F9E-D249-A725-BAA936AFD2F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2618" y="5318155"/>
                <a:ext cx="688073" cy="276999"/>
              </a:xfrm>
              <a:prstGeom prst="rect">
                <a:avLst/>
              </a:prstGeom>
              <a:blipFill>
                <a:blip r:embed="rId34"/>
                <a:stretch>
                  <a:fillRect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891AA09E-A86D-F540-8867-DE7FA877CF9A}"/>
                  </a:ext>
                </a:extLst>
              </p:cNvPr>
              <p:cNvSpPr/>
              <p:nvPr/>
            </p:nvSpPr>
            <p:spPr>
              <a:xfrm>
                <a:off x="6169712" y="5329119"/>
                <a:ext cx="559833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i="1">
                            <a:latin typeface="Cambria Math" charset="0"/>
                          </a:rPr>
                          <m:t>𝛽</m:t>
                        </m:r>
                      </m:e>
                      <m:sub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1200" dirty="0"/>
                  <a:t>= 1</a:t>
                </a:r>
              </a:p>
            </p:txBody>
          </p:sp>
        </mc:Choice>
        <mc:Fallback xmlns="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891AA09E-A86D-F540-8867-DE7FA877CF9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9712" y="5329119"/>
                <a:ext cx="559833" cy="276999"/>
              </a:xfrm>
              <a:prstGeom prst="rect">
                <a:avLst/>
              </a:prstGeom>
              <a:blipFill>
                <a:blip r:embed="rId35"/>
                <a:stretch>
                  <a:fillRect t="-4762" b="-190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DE561CE8-D5C9-174D-97AB-1A4C5FB3B8D7}"/>
                  </a:ext>
                </a:extLst>
              </p:cNvPr>
              <p:cNvSpPr/>
              <p:nvPr/>
            </p:nvSpPr>
            <p:spPr>
              <a:xfrm>
                <a:off x="8118839" y="5303165"/>
                <a:ext cx="565155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200" b="0" i="1" smtClean="0">
                        <a:latin typeface="Cambria Math" charset="0"/>
                      </a:rPr>
                      <m:t>𝑁</m:t>
                    </m:r>
                  </m:oMath>
                </a14:m>
                <a:r>
                  <a:rPr lang="en-US" sz="1200" dirty="0"/>
                  <a:t> = 0</a:t>
                </a:r>
              </a:p>
            </p:txBody>
          </p:sp>
        </mc:Choice>
        <mc:Fallback xmlns=""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DE561CE8-D5C9-174D-97AB-1A4C5FB3B8D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18839" y="5303165"/>
                <a:ext cx="565155" cy="276999"/>
              </a:xfrm>
              <a:prstGeom prst="rect">
                <a:avLst/>
              </a:prstGeom>
              <a:blipFill>
                <a:blip r:embed="rId36"/>
                <a:stretch>
                  <a:fillRect b="-1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181893A9-666A-EE44-BDFC-F9CA08D060E3}"/>
                  </a:ext>
                </a:extLst>
              </p:cNvPr>
              <p:cNvSpPr/>
              <p:nvPr/>
            </p:nvSpPr>
            <p:spPr>
              <a:xfrm>
                <a:off x="10051865" y="5290638"/>
                <a:ext cx="754566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200" b="0" i="1" smtClean="0">
                        <a:latin typeface="Cambria Math" charset="0"/>
                      </a:rPr>
                      <m:t>𝑁</m:t>
                    </m:r>
                  </m:oMath>
                </a14:m>
                <a:r>
                  <a:rPr lang="en-US" sz="1200" dirty="0"/>
                  <a:t> = 4</a:t>
                </a:r>
              </a:p>
            </p:txBody>
          </p:sp>
        </mc:Choice>
        <mc:Fallback xmlns="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181893A9-666A-EE44-BDFC-F9CA08D060E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51865" y="5290638"/>
                <a:ext cx="754566" cy="276999"/>
              </a:xfrm>
              <a:prstGeom prst="rect">
                <a:avLst/>
              </a:prstGeom>
              <a:blipFill>
                <a:blip r:embed="rId37"/>
                <a:stretch>
                  <a:fillRect b="-1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E5B2B496-F381-6E46-8C3F-E35D3EE5E7FA}"/>
                  </a:ext>
                </a:extLst>
              </p:cNvPr>
              <p:cNvSpPr/>
              <p:nvPr/>
            </p:nvSpPr>
            <p:spPr>
              <a:xfrm>
                <a:off x="1512845" y="5534936"/>
                <a:ext cx="695447" cy="2154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8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800" b="1" i="1" smtClean="0">
                            <a:solidFill>
                              <a:schemeClr val="bg1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𝝂</m:t>
                        </m:r>
                        <m:r>
                          <a:rPr lang="en-US" sz="800" b="1" i="1" smtClean="0">
                            <a:solidFill>
                              <a:schemeClr val="bg1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𝑳</m:t>
                        </m:r>
                      </m:e>
                      <m:sub>
                        <m:r>
                          <a:rPr lang="en-US" sz="800" b="1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𝝂</m:t>
                        </m:r>
                      </m:sub>
                    </m:sSub>
                  </m:oMath>
                </a14:m>
                <a:r>
                  <a:rPr lang="en-US" sz="800" b="1" dirty="0">
                    <a:solidFill>
                      <a:schemeClr val="bg1"/>
                    </a:solidFill>
                  </a:rPr>
                  <a:t> [erg/s]</a:t>
                </a:r>
              </a:p>
            </p:txBody>
          </p:sp>
        </mc:Choice>
        <mc:Fallback xmlns=""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E5B2B496-F381-6E46-8C3F-E35D3EE5E7F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2845" y="5534936"/>
                <a:ext cx="695447" cy="215444"/>
              </a:xfrm>
              <a:prstGeom prst="rect">
                <a:avLst/>
              </a:prstGeom>
              <a:blipFill>
                <a:blip r:embed="rId38"/>
                <a:stretch>
                  <a:fillRect b="-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A532F0ED-883B-A643-844E-DE93054B524C}"/>
                  </a:ext>
                </a:extLst>
              </p:cNvPr>
              <p:cNvSpPr/>
              <p:nvPr/>
            </p:nvSpPr>
            <p:spPr>
              <a:xfrm>
                <a:off x="3583977" y="5522446"/>
                <a:ext cx="695447" cy="2154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8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800" b="1" i="1" smtClean="0">
                            <a:solidFill>
                              <a:schemeClr val="bg1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𝝂</m:t>
                        </m:r>
                        <m:r>
                          <a:rPr lang="en-US" sz="800" b="1" i="1" smtClean="0">
                            <a:solidFill>
                              <a:schemeClr val="bg1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𝑳</m:t>
                        </m:r>
                      </m:e>
                      <m:sub>
                        <m:r>
                          <a:rPr lang="en-US" sz="800" b="1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𝝂</m:t>
                        </m:r>
                      </m:sub>
                    </m:sSub>
                  </m:oMath>
                </a14:m>
                <a:r>
                  <a:rPr lang="en-US" sz="800" b="1" dirty="0">
                    <a:solidFill>
                      <a:schemeClr val="bg1"/>
                    </a:solidFill>
                  </a:rPr>
                  <a:t> [erg/s]</a:t>
                </a:r>
              </a:p>
            </p:txBody>
          </p:sp>
        </mc:Choice>
        <mc:Fallback xmlns="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A532F0ED-883B-A643-844E-DE93054B524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3977" y="5522446"/>
                <a:ext cx="695447" cy="215444"/>
              </a:xfrm>
              <a:prstGeom prst="rect">
                <a:avLst/>
              </a:prstGeom>
              <a:blipFill>
                <a:blip r:embed="rId39"/>
                <a:stretch>
                  <a:fillRect b="-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9B96A640-2B3D-E64D-A24E-011D05B9165E}"/>
                  </a:ext>
                </a:extLst>
              </p:cNvPr>
              <p:cNvSpPr/>
              <p:nvPr/>
            </p:nvSpPr>
            <p:spPr>
              <a:xfrm>
                <a:off x="5685094" y="5524946"/>
                <a:ext cx="695447" cy="2154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8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800" b="1" i="1" smtClean="0">
                            <a:solidFill>
                              <a:schemeClr val="bg1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𝝂</m:t>
                        </m:r>
                        <m:r>
                          <a:rPr lang="en-US" sz="800" b="1" i="1" smtClean="0">
                            <a:solidFill>
                              <a:schemeClr val="bg1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𝑳</m:t>
                        </m:r>
                      </m:e>
                      <m:sub>
                        <m:r>
                          <a:rPr lang="en-US" sz="800" b="1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𝝂</m:t>
                        </m:r>
                      </m:sub>
                    </m:sSub>
                  </m:oMath>
                </a14:m>
                <a:r>
                  <a:rPr lang="en-US" sz="800" b="1" dirty="0">
                    <a:solidFill>
                      <a:schemeClr val="bg1"/>
                    </a:solidFill>
                  </a:rPr>
                  <a:t> [erg/s]</a:t>
                </a:r>
              </a:p>
            </p:txBody>
          </p:sp>
        </mc:Choice>
        <mc:Fallback xmlns="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9B96A640-2B3D-E64D-A24E-011D05B9165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5094" y="5524946"/>
                <a:ext cx="695447" cy="215444"/>
              </a:xfrm>
              <a:prstGeom prst="rect">
                <a:avLst/>
              </a:prstGeom>
              <a:blipFill>
                <a:blip r:embed="rId40"/>
                <a:stretch>
                  <a:fillRect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6C03188E-C59D-B44D-B585-1B4F43A14F0A}"/>
                  </a:ext>
                </a:extLst>
              </p:cNvPr>
              <p:cNvSpPr/>
              <p:nvPr/>
            </p:nvSpPr>
            <p:spPr>
              <a:xfrm>
                <a:off x="7651300" y="5527446"/>
                <a:ext cx="695447" cy="2154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8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800" b="1" i="1" smtClean="0">
                            <a:solidFill>
                              <a:schemeClr val="bg1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𝝂</m:t>
                        </m:r>
                        <m:r>
                          <a:rPr lang="en-US" sz="800" b="1" i="1" smtClean="0">
                            <a:solidFill>
                              <a:schemeClr val="bg1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𝑳</m:t>
                        </m:r>
                      </m:e>
                      <m:sub>
                        <m:r>
                          <a:rPr lang="en-US" sz="800" b="1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𝝂</m:t>
                        </m:r>
                      </m:sub>
                    </m:sSub>
                  </m:oMath>
                </a14:m>
                <a:r>
                  <a:rPr lang="en-US" sz="800" b="1" dirty="0">
                    <a:solidFill>
                      <a:schemeClr val="bg1"/>
                    </a:solidFill>
                  </a:rPr>
                  <a:t> [erg/s]</a:t>
                </a:r>
              </a:p>
            </p:txBody>
          </p:sp>
        </mc:Choice>
        <mc:Fallback xmlns="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6C03188E-C59D-B44D-B585-1B4F43A14F0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51300" y="5527446"/>
                <a:ext cx="695447" cy="215444"/>
              </a:xfrm>
              <a:prstGeom prst="rect">
                <a:avLst/>
              </a:prstGeom>
              <a:blipFill>
                <a:blip r:embed="rId41"/>
                <a:stretch>
                  <a:fillRect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8C553848-0584-A140-B46D-1E89A1B872BA}"/>
                  </a:ext>
                </a:extLst>
              </p:cNvPr>
              <p:cNvSpPr/>
              <p:nvPr/>
            </p:nvSpPr>
            <p:spPr>
              <a:xfrm>
                <a:off x="9587527" y="5514956"/>
                <a:ext cx="695447" cy="2154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8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800" b="1" i="1" smtClean="0">
                            <a:solidFill>
                              <a:schemeClr val="bg1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𝝂</m:t>
                        </m:r>
                        <m:r>
                          <a:rPr lang="en-US" sz="800" b="1" i="1" smtClean="0">
                            <a:solidFill>
                              <a:schemeClr val="bg1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𝑳</m:t>
                        </m:r>
                      </m:e>
                      <m:sub>
                        <m:r>
                          <a:rPr lang="en-US" sz="800" b="1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𝝂</m:t>
                        </m:r>
                      </m:sub>
                    </m:sSub>
                  </m:oMath>
                </a14:m>
                <a:r>
                  <a:rPr lang="en-US" sz="800" b="1" dirty="0">
                    <a:solidFill>
                      <a:schemeClr val="bg1"/>
                    </a:solidFill>
                  </a:rPr>
                  <a:t> [erg/s]</a:t>
                </a:r>
              </a:p>
            </p:txBody>
          </p:sp>
        </mc:Choice>
        <mc:Fallback xmlns="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8C553848-0584-A140-B46D-1E89A1B872B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87527" y="5514956"/>
                <a:ext cx="695447" cy="215444"/>
              </a:xfrm>
              <a:prstGeom prst="rect">
                <a:avLst/>
              </a:prstGeom>
              <a:blipFill>
                <a:blip r:embed="rId42"/>
                <a:stretch>
                  <a:fillRect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5021FEBF-F9AC-F046-B07C-31BA52050E0A}"/>
                  </a:ext>
                </a:extLst>
              </p:cNvPr>
              <p:cNvSpPr/>
              <p:nvPr/>
            </p:nvSpPr>
            <p:spPr>
              <a:xfrm>
                <a:off x="2786736" y="6600386"/>
                <a:ext cx="521297" cy="2154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800" b="1" i="1" smtClean="0">
                        <a:solidFill>
                          <a:schemeClr val="bg1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𝝂</m:t>
                    </m:r>
                  </m:oMath>
                </a14:m>
                <a:r>
                  <a:rPr lang="en-US" sz="800" b="1" dirty="0">
                    <a:solidFill>
                      <a:schemeClr val="bg1"/>
                    </a:solidFill>
                  </a:rPr>
                  <a:t> [Hz]</a:t>
                </a:r>
              </a:p>
            </p:txBody>
          </p:sp>
        </mc:Choice>
        <mc:Fallback xmlns="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5021FEBF-F9AC-F046-B07C-31BA52050E0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6736" y="6600386"/>
                <a:ext cx="521297" cy="215444"/>
              </a:xfrm>
              <a:prstGeom prst="rect">
                <a:avLst/>
              </a:prstGeom>
              <a:blipFill>
                <a:blip r:embed="rId43"/>
                <a:stretch>
                  <a:fillRect b="-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853D6152-C9B9-DB40-AC54-4540BE8C203B}"/>
                  </a:ext>
                </a:extLst>
              </p:cNvPr>
              <p:cNvSpPr/>
              <p:nvPr/>
            </p:nvSpPr>
            <p:spPr>
              <a:xfrm>
                <a:off x="4827893" y="6617876"/>
                <a:ext cx="521297" cy="2154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800" b="1" i="1" smtClean="0">
                        <a:solidFill>
                          <a:schemeClr val="bg1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𝝂</m:t>
                    </m:r>
                  </m:oMath>
                </a14:m>
                <a:r>
                  <a:rPr lang="en-US" sz="800" b="1" dirty="0">
                    <a:solidFill>
                      <a:schemeClr val="bg1"/>
                    </a:solidFill>
                  </a:rPr>
                  <a:t> [Hz]</a:t>
                </a:r>
              </a:p>
            </p:txBody>
          </p:sp>
        </mc:Choice>
        <mc:Fallback xmlns=""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853D6152-C9B9-DB40-AC54-4540BE8C20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7893" y="6617876"/>
                <a:ext cx="521297" cy="215444"/>
              </a:xfrm>
              <a:prstGeom prst="rect">
                <a:avLst/>
              </a:prstGeom>
              <a:blipFill>
                <a:blip r:embed="rId44"/>
                <a:stretch>
                  <a:fillRect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17C0FF0E-EFB8-3B4C-AEF3-86E6C45194C5}"/>
                  </a:ext>
                </a:extLst>
              </p:cNvPr>
              <p:cNvSpPr/>
              <p:nvPr/>
            </p:nvSpPr>
            <p:spPr>
              <a:xfrm>
                <a:off x="6944001" y="6590396"/>
                <a:ext cx="521297" cy="2154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800" b="1" i="1" smtClean="0">
                        <a:solidFill>
                          <a:schemeClr val="bg1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𝝂</m:t>
                    </m:r>
                  </m:oMath>
                </a14:m>
                <a:r>
                  <a:rPr lang="en-US" sz="800" b="1" dirty="0">
                    <a:solidFill>
                      <a:schemeClr val="bg1"/>
                    </a:solidFill>
                  </a:rPr>
                  <a:t> [Hz]</a:t>
                </a:r>
              </a:p>
            </p:txBody>
          </p:sp>
        </mc:Choice>
        <mc:Fallback xmlns=""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17C0FF0E-EFB8-3B4C-AEF3-86E6C45194C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4001" y="6590396"/>
                <a:ext cx="521297" cy="215444"/>
              </a:xfrm>
              <a:prstGeom prst="rect">
                <a:avLst/>
              </a:prstGeom>
              <a:blipFill>
                <a:blip r:embed="rId45"/>
                <a:stretch>
                  <a:fillRect b="-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BE53FBFB-6508-924A-A093-3D282DEBA504}"/>
                  </a:ext>
                </a:extLst>
              </p:cNvPr>
              <p:cNvSpPr/>
              <p:nvPr/>
            </p:nvSpPr>
            <p:spPr>
              <a:xfrm>
                <a:off x="8925199" y="6607886"/>
                <a:ext cx="521297" cy="2154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800" b="1" i="1" smtClean="0">
                        <a:solidFill>
                          <a:schemeClr val="bg1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𝝂</m:t>
                    </m:r>
                  </m:oMath>
                </a14:m>
                <a:r>
                  <a:rPr lang="en-US" sz="800" b="1" dirty="0">
                    <a:solidFill>
                      <a:schemeClr val="bg1"/>
                    </a:solidFill>
                  </a:rPr>
                  <a:t> [Hz]</a:t>
                </a:r>
              </a:p>
            </p:txBody>
          </p:sp>
        </mc:Choice>
        <mc:Fallback xmlns=""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BE53FBFB-6508-924A-A093-3D282DEBA50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25199" y="6607886"/>
                <a:ext cx="521297" cy="215444"/>
              </a:xfrm>
              <a:prstGeom prst="rect">
                <a:avLst/>
              </a:prstGeom>
              <a:blipFill>
                <a:blip r:embed="rId46"/>
                <a:stretch>
                  <a:fillRect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AA53653F-50D2-F34F-AAC4-32C2FDA1E9B4}"/>
                  </a:ext>
                </a:extLst>
              </p:cNvPr>
              <p:cNvSpPr/>
              <p:nvPr/>
            </p:nvSpPr>
            <p:spPr>
              <a:xfrm>
                <a:off x="10816452" y="6580406"/>
                <a:ext cx="521297" cy="2154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800" b="1" i="1" smtClean="0">
                        <a:solidFill>
                          <a:schemeClr val="bg1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𝝂</m:t>
                    </m:r>
                  </m:oMath>
                </a14:m>
                <a:r>
                  <a:rPr lang="en-US" sz="800" b="1" dirty="0">
                    <a:solidFill>
                      <a:schemeClr val="bg1"/>
                    </a:solidFill>
                  </a:rPr>
                  <a:t> [Hz]</a:t>
                </a:r>
              </a:p>
            </p:txBody>
          </p:sp>
        </mc:Choice>
        <mc:Fallback xmlns=""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AA53653F-50D2-F34F-AAC4-32C2FDA1E9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16452" y="6580406"/>
                <a:ext cx="521297" cy="215444"/>
              </a:xfrm>
              <a:prstGeom prst="rect">
                <a:avLst/>
              </a:prstGeom>
              <a:blipFill>
                <a:blip r:embed="rId47"/>
                <a:stretch>
                  <a:fillRect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132291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 bwMode="auto">
          <a:xfrm>
            <a:off x="1981200" y="102033"/>
            <a:ext cx="8229600" cy="1197949"/>
          </a:xfrm>
          <a:solidFill>
            <a:srgbClr val="00B0F0"/>
          </a:solidFill>
        </p:spPr>
        <p:txBody>
          <a:bodyPr wrap="square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b="1" dirty="0">
                <a:cs typeface="Droid Sans" charset="0"/>
                <a:sym typeface="Droid Sans" charset="0"/>
              </a:rPr>
              <a:t>M87 Observations</a:t>
            </a:r>
            <a:endParaRPr 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/>
              <p:cNvSpPr>
                <a:spLocks noGrp="1"/>
              </p:cNvSpPr>
              <p:nvPr>
                <p:ph type="body" idx="1"/>
              </p:nvPr>
            </p:nvSpPr>
            <p:spPr>
              <a:xfrm>
                <a:off x="1178560" y="1392220"/>
                <a:ext cx="9591040" cy="5799888"/>
              </a:xfrm>
            </p:spPr>
            <p:txBody>
              <a:bodyPr>
                <a:normAutofit/>
              </a:bodyPr>
              <a:lstStyle/>
              <a:p>
                <a:pPr>
                  <a:spcBef>
                    <a:spcPts val="0"/>
                  </a:spcBef>
                  <a:spcAft>
                    <a:spcPts val="1000"/>
                  </a:spcAft>
                  <a:buClr>
                    <a:schemeClr val="tx1"/>
                  </a:buClr>
                  <a:buFont typeface="Arial"/>
                  <a:buChar char="•"/>
                  <a:defRPr/>
                </a:pPr>
                <a:r>
                  <a:rPr lang="en-US" dirty="0">
                    <a:ea typeface="Droid Sans"/>
                    <a:cs typeface="Droid Sans"/>
                    <a:sym typeface="Droid Sans"/>
                  </a:rPr>
                  <a:t>Giant elliptical galaxy located in the Virgo Cluster 5.4x10</a:t>
                </a:r>
                <a:r>
                  <a:rPr lang="en-US" baseline="30000" dirty="0">
                    <a:ea typeface="Droid Sans"/>
                    <a:cs typeface="Droid Sans"/>
                    <a:sym typeface="Droid Sans"/>
                  </a:rPr>
                  <a:t>7</a:t>
                </a:r>
                <a:r>
                  <a:rPr lang="en-US" dirty="0">
                    <a:ea typeface="Droid Sans"/>
                    <a:cs typeface="Droid Sans"/>
                    <a:sym typeface="Droid Sans"/>
                  </a:rPr>
                  <a:t>ly from us. </a:t>
                </a:r>
              </a:p>
              <a:p>
                <a:pPr>
                  <a:spcBef>
                    <a:spcPts val="0"/>
                  </a:spcBef>
                  <a:spcAft>
                    <a:spcPts val="1000"/>
                  </a:spcAft>
                  <a:buClr>
                    <a:schemeClr val="tx1"/>
                  </a:buClr>
                  <a:buFont typeface="Arial"/>
                  <a:buChar char="•"/>
                  <a:defRPr/>
                </a:pPr>
                <a:r>
                  <a:rPr lang="en-US" dirty="0">
                    <a:ea typeface="Droid Sans"/>
                    <a:cs typeface="Droid Sans"/>
                    <a:sym typeface="Droid Sans"/>
                  </a:rPr>
                  <a:t>M87’s jets source from radio to gamma rays.</a:t>
                </a:r>
              </a:p>
              <a:p>
                <a:pPr>
                  <a:spcBef>
                    <a:spcPts val="0"/>
                  </a:spcBef>
                  <a:spcAft>
                    <a:spcPts val="1000"/>
                  </a:spcAft>
                  <a:buClr>
                    <a:schemeClr val="tx1"/>
                  </a:buClr>
                  <a:buFont typeface="Arial"/>
                  <a:buChar char="•"/>
                  <a:defRPr/>
                </a:pPr>
                <a:r>
                  <a:rPr lang="en-US" dirty="0">
                    <a:ea typeface="Droid Sans"/>
                    <a:cs typeface="Droid Sans"/>
                    <a:sym typeface="Droid Sans"/>
                  </a:rPr>
                  <a:t>M87’s 6.6x10</a:t>
                </a:r>
                <a:r>
                  <a:rPr lang="en-US" baseline="30000" dirty="0">
                    <a:ea typeface="Droid Sans"/>
                    <a:cs typeface="Droid Sans"/>
                    <a:sym typeface="Droid Sans"/>
                  </a:rPr>
                  <a:t>9</a:t>
                </a:r>
                <a:r>
                  <a:rPr lang="en-US" dirty="0">
                    <a:solidFill>
                      <a:schemeClr val="tx1"/>
                    </a:solidFill>
                    <a:ea typeface="Droid Sans"/>
                    <a:cs typeface="Droid Sans"/>
                    <a:sym typeface="Droid Sans"/>
                  </a:rPr>
                  <a:t> </a:t>
                </a:r>
                <a:r>
                  <a:rPr lang="en-US" dirty="0">
                    <a:solidFill>
                      <a:schemeClr val="tx1"/>
                    </a:solidFill>
                    <a:latin typeface="Droid Sans"/>
                    <a:ea typeface="Droid Sans"/>
                    <a:cs typeface="Droid Sans"/>
                    <a:sym typeface="Droid Sans"/>
                  </a:rPr>
                  <a:t>M</a:t>
                </a:r>
                <a14:m>
                  <m:oMath xmlns:m="http://schemas.openxmlformats.org/officeDocument/2006/math">
                    <m:r>
                      <a:rPr lang="en-US" sz="2000" i="1" baseline="-25000">
                        <a:solidFill>
                          <a:schemeClr val="tx1"/>
                        </a:solidFill>
                        <a:latin typeface="Cambria Math" charset="0"/>
                      </a:rPr>
                      <m:t>⨀</m:t>
                    </m:r>
                  </m:oMath>
                </a14:m>
                <a:r>
                  <a:rPr lang="en-US" b="1" dirty="0">
                    <a:solidFill>
                      <a:schemeClr val="tx1"/>
                    </a:solidFill>
                    <a:latin typeface="Droid Sans"/>
                    <a:ea typeface="Droid Sans"/>
                    <a:cs typeface="Droid Sans"/>
                    <a:sym typeface="Droid Sans"/>
                  </a:rPr>
                  <a:t> </a:t>
                </a:r>
                <a:r>
                  <a:rPr lang="en-US" dirty="0">
                    <a:ea typeface="Droid Sans"/>
                    <a:cs typeface="Droid Sans"/>
                    <a:sym typeface="Droid Sans"/>
                  </a:rPr>
                  <a:t>(Gebhardt et al., 2011) central black hole has angular width (3.9μas)— comparable to that of </a:t>
                </a:r>
                <a:r>
                  <a:rPr lang="en-US" dirty="0" err="1">
                    <a:ea typeface="Droid Sans"/>
                    <a:cs typeface="Droid Sans"/>
                    <a:sym typeface="Droid Sans"/>
                  </a:rPr>
                  <a:t>Sgr</a:t>
                </a:r>
                <a:r>
                  <a:rPr lang="en-US" dirty="0">
                    <a:ea typeface="Droid Sans"/>
                    <a:cs typeface="Droid Sans"/>
                    <a:sym typeface="Droid Sans"/>
                  </a:rPr>
                  <a:t> A* (5.3μas).</a:t>
                </a:r>
              </a:p>
              <a:p>
                <a:pPr>
                  <a:spcBef>
                    <a:spcPts val="0"/>
                  </a:spcBef>
                  <a:spcAft>
                    <a:spcPts val="1000"/>
                  </a:spcAft>
                  <a:buClr>
                    <a:schemeClr val="tx1"/>
                  </a:buClr>
                  <a:buFont typeface="Arial"/>
                  <a:buChar char="•"/>
                  <a:defRPr/>
                </a:pPr>
                <a:endParaRPr lang="en-US" dirty="0">
                  <a:ea typeface="Droid Sans"/>
                  <a:cs typeface="Droid Sans"/>
                  <a:sym typeface="Droid Sans"/>
                </a:endParaRPr>
              </a:p>
              <a:p>
                <a:pPr>
                  <a:spcBef>
                    <a:spcPts val="0"/>
                  </a:spcBef>
                  <a:spcAft>
                    <a:spcPts val="1000"/>
                  </a:spcAft>
                  <a:buClr>
                    <a:schemeClr val="tx1"/>
                  </a:buClr>
                  <a:buFont typeface="Arial"/>
                  <a:buChar char="•"/>
                  <a:defRPr/>
                </a:pPr>
                <a:endParaRPr lang="en-US" dirty="0">
                  <a:ea typeface="Droid Sans"/>
                  <a:cs typeface="Droid Sans"/>
                  <a:sym typeface="Droid Sans"/>
                </a:endParaRPr>
              </a:p>
              <a:p>
                <a:pPr>
                  <a:spcBef>
                    <a:spcPts val="0"/>
                  </a:spcBef>
                  <a:spcAft>
                    <a:spcPts val="1000"/>
                  </a:spcAft>
                  <a:buClr>
                    <a:schemeClr val="tx1"/>
                  </a:buClr>
                  <a:buFont typeface="Arial"/>
                  <a:buChar char="•"/>
                  <a:defRPr/>
                </a:pPr>
                <a:endParaRPr lang="en-US" dirty="0">
                  <a:ea typeface="Droid Sans"/>
                  <a:cs typeface="Droid Sans"/>
                  <a:sym typeface="Droid Sans"/>
                </a:endParaRPr>
              </a:p>
              <a:p>
                <a:pPr>
                  <a:spcBef>
                    <a:spcPts val="0"/>
                  </a:spcBef>
                  <a:spcAft>
                    <a:spcPts val="1000"/>
                  </a:spcAft>
                  <a:buClr>
                    <a:schemeClr val="tx1"/>
                  </a:buClr>
                  <a:buFont typeface="Arial"/>
                  <a:buChar char="•"/>
                  <a:defRPr/>
                </a:pPr>
                <a:endParaRPr lang="en-US" dirty="0">
                  <a:ea typeface="Droid Sans"/>
                  <a:cs typeface="Droid Sans"/>
                  <a:sym typeface="Droid Sans"/>
                </a:endParaRPr>
              </a:p>
              <a:p>
                <a:pPr>
                  <a:spcBef>
                    <a:spcPts val="0"/>
                  </a:spcBef>
                  <a:spcAft>
                    <a:spcPts val="1000"/>
                  </a:spcAft>
                  <a:buClr>
                    <a:schemeClr val="tx1"/>
                  </a:buClr>
                  <a:buFont typeface="Arial"/>
                  <a:buChar char="•"/>
                  <a:defRPr/>
                </a:pPr>
                <a:endParaRPr lang="en-US" dirty="0">
                  <a:ea typeface="Droid Sans"/>
                  <a:cs typeface="Droid Sans"/>
                  <a:sym typeface="Droid Sans"/>
                </a:endParaRPr>
              </a:p>
              <a:p>
                <a:pPr>
                  <a:spcBef>
                    <a:spcPts val="0"/>
                  </a:spcBef>
                  <a:spcAft>
                    <a:spcPts val="1000"/>
                  </a:spcAft>
                  <a:buClr>
                    <a:schemeClr val="tx1"/>
                  </a:buClr>
                  <a:buFont typeface="Arial"/>
                  <a:buChar char="•"/>
                  <a:defRPr/>
                </a:pPr>
                <a:endParaRPr lang="en-US" dirty="0">
                  <a:ea typeface="Droid Sans"/>
                  <a:cs typeface="Droid Sans"/>
                  <a:sym typeface="Droid Sans"/>
                </a:endParaRPr>
              </a:p>
              <a:p>
                <a:pPr marL="0" indent="0">
                  <a:spcBef>
                    <a:spcPts val="0"/>
                  </a:spcBef>
                  <a:spcAft>
                    <a:spcPts val="1000"/>
                  </a:spcAft>
                  <a:buClr>
                    <a:schemeClr val="tx1"/>
                  </a:buClr>
                  <a:buNone/>
                  <a:defRPr/>
                </a:pPr>
                <a:endParaRPr lang="en-US" dirty="0">
                  <a:ea typeface="Droid Sans"/>
                  <a:cs typeface="Droid Sans"/>
                  <a:sym typeface="Droid Sans"/>
                </a:endParaRPr>
              </a:p>
              <a:p>
                <a:pPr marL="0" indent="0">
                  <a:spcBef>
                    <a:spcPts val="0"/>
                  </a:spcBef>
                  <a:spcAft>
                    <a:spcPts val="1000"/>
                  </a:spcAft>
                  <a:buClr>
                    <a:schemeClr val="tx1"/>
                  </a:buClr>
                  <a:buNone/>
                  <a:defRPr/>
                </a:pPr>
                <a:endParaRPr lang="en-US" sz="800" dirty="0">
                  <a:ea typeface="Droid Sans"/>
                  <a:cs typeface="Droid Sans"/>
                  <a:sym typeface="Droid Sans"/>
                </a:endParaRPr>
              </a:p>
              <a:p>
                <a:pPr>
                  <a:spcBef>
                    <a:spcPts val="0"/>
                  </a:spcBef>
                  <a:spcAft>
                    <a:spcPts val="1000"/>
                  </a:spcAft>
                  <a:buClr>
                    <a:schemeClr val="tx1"/>
                  </a:buClr>
                  <a:buFont typeface="Arial"/>
                  <a:buChar char="•"/>
                  <a:defRPr/>
                </a:pPr>
                <a:r>
                  <a:rPr lang="en-US" dirty="0">
                    <a:ea typeface="Droid Sans"/>
                    <a:cs typeface="Droid Sans"/>
                    <a:sym typeface="Droid Sans"/>
                  </a:rPr>
                  <a:t>EHT observations coming soon</a:t>
                </a:r>
              </a:p>
              <a:p>
                <a:pPr marL="0" indent="0">
                  <a:spcBef>
                    <a:spcPts val="0"/>
                  </a:spcBef>
                  <a:spcAft>
                    <a:spcPts val="1000"/>
                  </a:spcAft>
                  <a:buClr>
                    <a:schemeClr val="bg1">
                      <a:lumMod val="65000"/>
                    </a:schemeClr>
                  </a:buClr>
                  <a:buNone/>
                  <a:defRPr/>
                </a:pPr>
                <a:endParaRPr lang="en-US" i="1" dirty="0">
                  <a:latin typeface="Droid Sans"/>
                  <a:ea typeface="Droid Sans"/>
                  <a:cs typeface="Droid Sans"/>
                  <a:sym typeface="Droid Sans"/>
                </a:endParaRPr>
              </a:p>
              <a:p>
                <a:pPr marL="0" indent="0">
                  <a:spcBef>
                    <a:spcPts val="0"/>
                  </a:spcBef>
                  <a:spcAft>
                    <a:spcPts val="1000"/>
                  </a:spcAft>
                  <a:buClr>
                    <a:schemeClr val="bg1">
                      <a:lumMod val="65000"/>
                    </a:schemeClr>
                  </a:buClr>
                  <a:buNone/>
                  <a:defRPr/>
                </a:pPr>
                <a:endParaRPr lang="en-US" dirty="0"/>
              </a:p>
              <a:p>
                <a:pPr marL="0" indent="0">
                  <a:spcBef>
                    <a:spcPts val="0"/>
                  </a:spcBef>
                  <a:spcAft>
                    <a:spcPts val="1000"/>
                  </a:spcAft>
                  <a:buClr>
                    <a:schemeClr val="bg1">
                      <a:lumMod val="65000"/>
                    </a:schemeClr>
                  </a:buClr>
                  <a:buNone/>
                  <a:defRPr/>
                </a:pPr>
                <a:endParaRPr lang="en-US" dirty="0"/>
              </a:p>
              <a:p>
                <a:pPr marL="0" indent="0">
                  <a:spcBef>
                    <a:spcPts val="0"/>
                  </a:spcBef>
                  <a:spcAft>
                    <a:spcPts val="1000"/>
                  </a:spcAft>
                  <a:buClr>
                    <a:schemeClr val="bg1">
                      <a:lumMod val="65000"/>
                    </a:schemeClr>
                  </a:buClr>
                  <a:buNone/>
                  <a:defRPr/>
                </a:pPr>
                <a:endParaRPr lang="en-US" dirty="0"/>
              </a:p>
              <a:p>
                <a:pPr marL="0" indent="0">
                  <a:spcBef>
                    <a:spcPts val="0"/>
                  </a:spcBef>
                  <a:spcAft>
                    <a:spcPts val="1000"/>
                  </a:spcAft>
                  <a:buClr>
                    <a:schemeClr val="bg1">
                      <a:lumMod val="65000"/>
                    </a:schemeClr>
                  </a:buClr>
                  <a:buNone/>
                  <a:defRPr/>
                </a:pPr>
                <a:endParaRPr lang="en-US" dirty="0"/>
              </a:p>
              <a:p>
                <a:pPr marL="0" indent="0">
                  <a:spcBef>
                    <a:spcPts val="0"/>
                  </a:spcBef>
                  <a:spcAft>
                    <a:spcPts val="1000"/>
                  </a:spcAft>
                  <a:buClr>
                    <a:schemeClr val="bg1">
                      <a:lumMod val="65000"/>
                    </a:schemeClr>
                  </a:buClr>
                  <a:buNone/>
                  <a:defRPr/>
                </a:pPr>
                <a:endParaRPr lang="en-US" dirty="0"/>
              </a:p>
              <a:p>
                <a:pPr marL="0" indent="0">
                  <a:spcBef>
                    <a:spcPts val="0"/>
                  </a:spcBef>
                  <a:spcAft>
                    <a:spcPts val="1000"/>
                  </a:spcAft>
                  <a:buClr>
                    <a:schemeClr val="bg1">
                      <a:lumMod val="65000"/>
                    </a:schemeClr>
                  </a:buClr>
                  <a:buNone/>
                  <a:defRPr/>
                </a:pPr>
                <a:endParaRPr lang="en-US" dirty="0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Tex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1178560" y="1392220"/>
                <a:ext cx="9591040" cy="5799888"/>
              </a:xfrm>
              <a:blipFill>
                <a:blip r:embed="rId3"/>
                <a:stretch>
                  <a:fillRect l="-661" t="-438" r="-1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7108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6112" y="3016391"/>
            <a:ext cx="5102303" cy="2845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9" name="Rectangle 4"/>
          <p:cNvSpPr>
            <a:spLocks noChangeArrowheads="1"/>
          </p:cNvSpPr>
          <p:nvPr/>
        </p:nvSpPr>
        <p:spPr bwMode="auto">
          <a:xfrm>
            <a:off x="3237178" y="5836868"/>
            <a:ext cx="795337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342900">
              <a:spcBef>
                <a:spcPts val="800"/>
              </a:spcBef>
              <a:spcAft>
                <a:spcPts val="1000"/>
              </a:spcAft>
              <a:buClr>
                <a:schemeClr val="tx1"/>
              </a:buClr>
              <a:buFont typeface="Droid Sans" charset="0"/>
              <a:buChar char="❖"/>
            </a:pPr>
            <a:r>
              <a:rPr lang="en-US" sz="1400" b="1" dirty="0">
                <a:latin typeface="Droid Sans"/>
                <a:ea typeface="Droid Sans"/>
                <a:cs typeface="Droid Sans"/>
                <a:sym typeface="Droid Sans"/>
              </a:rPr>
              <a:t>43GHz (7mm) </a:t>
            </a:r>
            <a:r>
              <a:rPr lang="en-US" sz="1400" dirty="0">
                <a:latin typeface="Droid Sans"/>
                <a:ea typeface="Droid Sans"/>
                <a:cs typeface="Droid Sans"/>
                <a:sym typeface="Droid Sans"/>
              </a:rPr>
              <a:t>VLBA M87 (Courtesy of Craig Walker (NRAO))</a:t>
            </a:r>
            <a:endParaRPr lang="en-US" sz="1400" i="1" dirty="0">
              <a:latin typeface="Droid Sans"/>
              <a:ea typeface="Droid Sans"/>
              <a:cs typeface="Droid Sans"/>
              <a:sym typeface="Droid Sans"/>
            </a:endParaRPr>
          </a:p>
        </p:txBody>
      </p:sp>
    </p:spTree>
    <p:extLst>
      <p:ext uri="{BB962C8B-B14F-4D97-AF65-F5344CB8AC3E}">
        <p14:creationId xmlns:p14="http://schemas.microsoft.com/office/powerpoint/2010/main" val="1809785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1067" y="1473045"/>
            <a:ext cx="10421595" cy="4995927"/>
          </a:xfrm>
        </p:spPr>
        <p:txBody>
          <a:bodyPr/>
          <a:lstStyle/>
          <a:p>
            <a:pPr>
              <a:buFont typeface="Arial"/>
              <a:buChar char="•"/>
            </a:pPr>
            <a:r>
              <a:rPr lang="en-US" sz="2000" dirty="0">
                <a:ea typeface="Droid Sans"/>
                <a:cs typeface="Droid Sans"/>
                <a:sym typeface="Droid Sans"/>
              </a:rPr>
              <a:t>Simulated collimation increases with N in models where </a:t>
            </a:r>
            <a:r>
              <a:rPr lang="en-US" sz="2000" dirty="0" err="1">
                <a:ea typeface="Droid Sans"/>
                <a:cs typeface="Droid Sans"/>
                <a:sym typeface="Droid Sans"/>
              </a:rPr>
              <a:t>P</a:t>
            </a:r>
            <a:r>
              <a:rPr lang="en-US" sz="2000" baseline="-25000" dirty="0" err="1">
                <a:ea typeface="Droid Sans"/>
                <a:cs typeface="Droid Sans"/>
                <a:sym typeface="Droid Sans"/>
              </a:rPr>
              <a:t>e</a:t>
            </a:r>
            <a:r>
              <a:rPr lang="en-US" sz="2000" dirty="0"/>
              <a:t>~</a:t>
            </a:r>
            <a:r>
              <a:rPr lang="en-US" sz="2000" dirty="0">
                <a:ea typeface="Droid Sans"/>
                <a:cs typeface="Droid Sans"/>
                <a:sym typeface="Droid Sans"/>
              </a:rPr>
              <a:t> </a:t>
            </a:r>
            <a:r>
              <a:rPr lang="en-US" sz="2000" dirty="0" err="1">
                <a:ea typeface="Droid Sans"/>
                <a:cs typeface="Droid Sans"/>
                <a:sym typeface="Droid Sans"/>
              </a:rPr>
              <a:t>b</a:t>
            </a:r>
            <a:r>
              <a:rPr lang="en-US" sz="2000" baseline="30000" dirty="0" err="1">
                <a:ea typeface="Droid Sans"/>
                <a:cs typeface="Droid Sans"/>
                <a:sym typeface="Droid Sans"/>
              </a:rPr>
              <a:t>N</a:t>
            </a:r>
            <a:endParaRPr lang="en-US" sz="2000" dirty="0"/>
          </a:p>
          <a:p>
            <a:pPr lvl="1">
              <a:buFont typeface="Arial"/>
              <a:buChar char="•"/>
            </a:pPr>
            <a:r>
              <a:rPr lang="en-US" sz="1800" dirty="0">
                <a:ea typeface="Droid Sans"/>
                <a:cs typeface="Droid Sans"/>
                <a:sym typeface="Droid Sans"/>
              </a:rPr>
              <a:t>EHT &amp; VLBA observed collimation profile </a:t>
            </a:r>
            <a:r>
              <a:rPr lang="en-US" sz="1800" dirty="0">
                <a:solidFill>
                  <a:srgbClr val="FFFFFF"/>
                </a:solidFill>
              </a:rPr>
              <a:t>(Globus and Levinson, 2016)</a:t>
            </a:r>
          </a:p>
          <a:p>
            <a:pPr marL="0" indent="0">
              <a:spcBef>
                <a:spcPts val="3000"/>
              </a:spcBef>
              <a:buNone/>
            </a:pPr>
            <a:endParaRPr lang="en-US" sz="2000" dirty="0">
              <a:solidFill>
                <a:srgbClr val="FFFFFF"/>
              </a:solidFill>
            </a:endParaRPr>
          </a:p>
          <a:p>
            <a:pPr marL="0" indent="0">
              <a:spcBef>
                <a:spcPts val="3000"/>
              </a:spcBef>
              <a:buNone/>
            </a:pPr>
            <a:endParaRPr lang="en-US" sz="2000" dirty="0">
              <a:solidFill>
                <a:srgbClr val="FFFFFF"/>
              </a:solidFill>
            </a:endParaRPr>
          </a:p>
          <a:p>
            <a:pPr>
              <a:spcBef>
                <a:spcPts val="3000"/>
              </a:spcBef>
              <a:buFont typeface="Arial"/>
              <a:buChar char="•"/>
            </a:pPr>
            <a:r>
              <a:rPr lang="en-US" sz="2000" dirty="0">
                <a:solidFill>
                  <a:srgbClr val="FFFFFF"/>
                </a:solidFill>
              </a:rPr>
              <a:t>Investigate perturbations </a:t>
            </a:r>
            <a:r>
              <a:rPr lang="en-US" sz="2000" dirty="0" err="1">
                <a:solidFill>
                  <a:srgbClr val="FFFFFF"/>
                </a:solidFill>
              </a:rPr>
              <a:t>e</a:t>
            </a:r>
            <a:r>
              <a:rPr lang="en-US" sz="2000" baseline="30000" dirty="0" err="1">
                <a:solidFill>
                  <a:srgbClr val="FFFFFF"/>
                </a:solidFill>
              </a:rPr>
              <a:t>i</a:t>
            </a:r>
            <a:r>
              <a:rPr lang="en-US" sz="2000" baseline="30000" dirty="0">
                <a:solidFill>
                  <a:srgbClr val="FFFFFF"/>
                </a:solidFill>
              </a:rPr>
              <a:t>(m</a:t>
            </a:r>
            <a:r>
              <a:rPr lang="en-US" sz="2000" b="1" baseline="30000" dirty="0">
                <a:solidFill>
                  <a:srgbClr val="FFFFFF"/>
                </a:solidFill>
                <a:latin typeface="Lucida Grande"/>
                <a:ea typeface="Lucida Grande"/>
                <a:cs typeface="Lucida Grande"/>
              </a:rPr>
              <a:t>Φ</a:t>
            </a:r>
            <a:r>
              <a:rPr lang="en-US" sz="2000" baseline="30000" dirty="0">
                <a:solidFill>
                  <a:srgbClr val="FFFFFF"/>
                </a:solidFill>
              </a:rPr>
              <a:t>+nz+lR+</a:t>
            </a:r>
            <a:r>
              <a:rPr lang="en-US" sz="2000" b="1" baseline="30000" dirty="0">
                <a:solidFill>
                  <a:srgbClr val="FFFFFF"/>
                </a:solidFill>
                <a:latin typeface="Lucida Grande"/>
                <a:ea typeface="Lucida Grande"/>
                <a:cs typeface="Lucida Grande"/>
              </a:rPr>
              <a:t>ω</a:t>
            </a:r>
            <a:r>
              <a:rPr lang="en-US" sz="2000" baseline="30000" dirty="0">
                <a:solidFill>
                  <a:srgbClr val="FFFFFF"/>
                </a:solidFill>
              </a:rPr>
              <a:t>t)</a:t>
            </a:r>
            <a:r>
              <a:rPr lang="en-US" sz="2000" dirty="0">
                <a:solidFill>
                  <a:srgbClr val="FFFFFF"/>
                </a:solidFill>
              </a:rPr>
              <a:t> for pinch instability (m=0) or magnetic Kelvin-Helmholtz instabilities (m=1) wobble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 bwMode="auto">
          <a:xfrm>
            <a:off x="1459153" y="138022"/>
            <a:ext cx="9723509" cy="1297959"/>
          </a:xfrm>
          <a:solidFill>
            <a:srgbClr val="00B0F0"/>
          </a:solidFill>
        </p:spPr>
        <p:txBody>
          <a:bodyPr wrap="square" numCol="1" anchor="ctr" anchorCtr="0" compatLnSpc="1">
            <a:prstTxWarp prst="textNoShape">
              <a:avLst/>
            </a:prstTxWarp>
            <a:normAutofit/>
          </a:bodyPr>
          <a:lstStyle/>
          <a:p>
            <a:pPr algn="ctr" eaLnBrk="1" hangingPunct="1"/>
            <a:r>
              <a:rPr lang="en-US" b="1" dirty="0">
                <a:cs typeface="Droid Sans" charset="0"/>
                <a:sym typeface="Droid Sans" charset="0"/>
              </a:rPr>
              <a:t>Jet Collimation and Substructure</a:t>
            </a:r>
            <a:endParaRPr lang="en-US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7062" y="4812527"/>
            <a:ext cx="3438310" cy="196013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247203" y="4086396"/>
            <a:ext cx="4559866" cy="769441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sz="1100" dirty="0"/>
              <a:t>(</a:t>
            </a:r>
            <a:r>
              <a:rPr lang="en-US" sz="1100" dirty="0" err="1"/>
              <a:t>θ</a:t>
            </a:r>
            <a:r>
              <a:rPr lang="en-US" sz="1100" baseline="-25000" dirty="0" err="1"/>
              <a:t>Obs</a:t>
            </a:r>
            <a:r>
              <a:rPr lang="en-US" sz="1100" dirty="0" err="1"/>
              <a:t>,Φ</a:t>
            </a:r>
            <a:r>
              <a:rPr lang="en-US" sz="1100" baseline="-25000" dirty="0" err="1"/>
              <a:t>Obs</a:t>
            </a:r>
            <a:r>
              <a:rPr lang="en-US" sz="1100" dirty="0"/>
              <a:t>)=(15°,0°), </a:t>
            </a:r>
          </a:p>
          <a:p>
            <a:r>
              <a:rPr lang="en-US" sz="1100" dirty="0" err="1"/>
              <a:t>T</a:t>
            </a:r>
            <a:r>
              <a:rPr lang="en-US" sz="1100" baseline="-25000" dirty="0" err="1"/>
              <a:t>Obs</a:t>
            </a:r>
            <a:r>
              <a:rPr lang="en-US" sz="1100" dirty="0"/>
              <a:t>=2000M,2056M,</a:t>
            </a:r>
            <a:r>
              <a:rPr lang="is-IS" sz="1100" dirty="0"/>
              <a:t>…,2560M</a:t>
            </a:r>
            <a:endParaRPr lang="en-US" sz="1100" dirty="0"/>
          </a:p>
          <a:p>
            <a:r>
              <a:rPr lang="en-US" sz="1100" dirty="0"/>
              <a:t>Emissivity: j’</a:t>
            </a:r>
            <a:r>
              <a:rPr lang="en-US" sz="1100" baseline="-25000" dirty="0"/>
              <a:t>ν</a:t>
            </a:r>
            <a:r>
              <a:rPr lang="en-US" sz="1100" dirty="0"/>
              <a:t>~B</a:t>
            </a:r>
            <a:r>
              <a:rPr lang="en-US" sz="1100" baseline="30000" dirty="0"/>
              <a:t>’1.5</a:t>
            </a:r>
          </a:p>
          <a:p>
            <a:r>
              <a:rPr lang="en-US" sz="1100" dirty="0"/>
              <a:t>Jet Isolation: 0.5|z|&gt;x</a:t>
            </a:r>
            <a:r>
              <a:rPr lang="en-US" sz="1100" baseline="30000" dirty="0"/>
              <a:t>2</a:t>
            </a:r>
            <a:r>
              <a:rPr lang="en-US" sz="1100" dirty="0"/>
              <a:t>+y</a:t>
            </a:r>
            <a:r>
              <a:rPr lang="en-US" sz="1100" baseline="30000" dirty="0"/>
              <a:t>2</a:t>
            </a:r>
            <a:r>
              <a:rPr lang="en-US" sz="1100" dirty="0"/>
              <a:t>&gt;20M  </a:t>
            </a:r>
            <a:endParaRPr lang="en-US" sz="1100" baseline="30000" dirty="0"/>
          </a:p>
        </p:txBody>
      </p:sp>
      <p:sp>
        <p:nvSpPr>
          <p:cNvPr id="12" name="TextBox 11"/>
          <p:cNvSpPr txBox="1"/>
          <p:nvPr/>
        </p:nvSpPr>
        <p:spPr>
          <a:xfrm>
            <a:off x="3963587" y="5547427"/>
            <a:ext cx="2326278" cy="430887"/>
          </a:xfrm>
          <a:prstGeom prst="rect">
            <a:avLst/>
          </a:prstGeom>
          <a:noFill/>
          <a:scene3d>
            <a:camera prst="orthographicFront">
              <a:rot lat="0" lon="0" rev="162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sz="1100" dirty="0" err="1"/>
              <a:t>Kovalev</a:t>
            </a:r>
            <a:r>
              <a:rPr lang="en-US" sz="1100" dirty="0"/>
              <a:t>, Lister, Homan and </a:t>
            </a:r>
          </a:p>
          <a:p>
            <a:r>
              <a:rPr lang="en-US" sz="1100" dirty="0" err="1"/>
              <a:t>Kellermann</a:t>
            </a:r>
            <a:r>
              <a:rPr lang="en-US" sz="1100" dirty="0"/>
              <a:t> (2007) </a:t>
            </a:r>
            <a:r>
              <a:rPr lang="en-US" sz="1100" dirty="0" err="1"/>
              <a:t>ApJL</a:t>
            </a:r>
            <a:r>
              <a:rPr lang="en-US" sz="1100" dirty="0"/>
              <a:t>, 668, 27</a:t>
            </a:r>
          </a:p>
        </p:txBody>
      </p:sp>
      <p:pic>
        <p:nvPicPr>
          <p:cNvPr id="2" name="xObs-yObs bSqToThreeFourths Intensity Movie Rainbow Zoom 0.5|z|&gt;SuperscriptBox[x, 2]+SuperscriptBox[y, 2] and |z|&gt;20M, ThetaObs=015deg, PhiObs=000deg, PhiOrient=202Pt5deg, TObs=2000M-2560M, TStep=56M, NuObs=001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51400" y="4324167"/>
            <a:ext cx="2549106" cy="24484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B04A16C-75C2-CF4B-9DAE-B8D4B928306E}"/>
              </a:ext>
            </a:extLst>
          </p:cNvPr>
          <p:cNvSpPr txBox="1"/>
          <p:nvPr/>
        </p:nvSpPr>
        <p:spPr>
          <a:xfrm>
            <a:off x="9657727" y="5368047"/>
            <a:ext cx="2605200" cy="430887"/>
          </a:xfrm>
          <a:prstGeom prst="rect">
            <a:avLst/>
          </a:prstGeom>
          <a:noFill/>
          <a:scene3d>
            <a:camera prst="orthographicFront">
              <a:rot lat="0" lon="0" rev="162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sz="1100" dirty="0" err="1"/>
              <a:t>Anantua</a:t>
            </a:r>
            <a:r>
              <a:rPr lang="en-US" sz="1100" dirty="0"/>
              <a:t>, Blandford and </a:t>
            </a:r>
          </a:p>
          <a:p>
            <a:r>
              <a:rPr lang="en-US" sz="1100" dirty="0" err="1"/>
              <a:t>Tchekhovskoy</a:t>
            </a:r>
            <a:r>
              <a:rPr lang="en-US" sz="1100" dirty="0"/>
              <a:t> (2018) Galaxies, 6, 31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B736EB4-EE56-E041-AA67-7EC50F5AD70B}"/>
              </a:ext>
            </a:extLst>
          </p:cNvPr>
          <p:cNvSpPr/>
          <p:nvPr/>
        </p:nvSpPr>
        <p:spPr>
          <a:xfrm>
            <a:off x="1606171" y="4469282"/>
            <a:ext cx="32480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M87 Observation at 15GHz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AA7420F-EB9C-0441-90ED-18E1BECFE3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83858" y="2174823"/>
            <a:ext cx="1984780" cy="16751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3F55A67-E3E4-8945-802B-1A24BB1A371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63340" y="2181684"/>
            <a:ext cx="1984780" cy="167518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B835742-E80E-DA42-86E2-10243FEB68E2}"/>
              </a:ext>
            </a:extLst>
          </p:cNvPr>
          <p:cNvSpPr txBox="1"/>
          <p:nvPr/>
        </p:nvSpPr>
        <p:spPr>
          <a:xfrm>
            <a:off x="2237329" y="2698838"/>
            <a:ext cx="428487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(</a:t>
            </a:r>
            <a:r>
              <a:rPr lang="en-US" sz="1200" dirty="0"/>
              <a:t>θ</a:t>
            </a:r>
            <a:r>
              <a:rPr lang="en-US" sz="1200" baseline="-25000" dirty="0"/>
              <a:t>Obs</a:t>
            </a:r>
            <a:r>
              <a:rPr lang="en-US" sz="1200" dirty="0"/>
              <a:t>,Φ</a:t>
            </a:r>
            <a:r>
              <a:rPr lang="en-US" sz="1200" baseline="-25000" dirty="0"/>
              <a:t>Obs</a:t>
            </a:r>
            <a:r>
              <a:rPr lang="en-US" sz="1200" dirty="0"/>
              <a:t>)=(20°,0°)</a:t>
            </a:r>
            <a:r>
              <a:rPr lang="en-US" sz="1200" dirty="0">
                <a:ea typeface="Droid Sans"/>
                <a:cs typeface="Droid Sans"/>
                <a:sym typeface="Droid Sans"/>
              </a:rPr>
              <a:t> T</a:t>
            </a:r>
            <a:r>
              <a:rPr lang="en-US" sz="1200" baseline="-25000" dirty="0">
                <a:ea typeface="Droid Sans"/>
                <a:cs typeface="Droid Sans"/>
                <a:sym typeface="Droid Sans"/>
              </a:rPr>
              <a:t>obs</a:t>
            </a:r>
            <a:r>
              <a:rPr lang="en-US" sz="1200" dirty="0">
                <a:ea typeface="Droid Sans"/>
                <a:cs typeface="Droid Sans"/>
                <a:sym typeface="Droid Sans"/>
              </a:rPr>
              <a:t>=2000M </a:t>
            </a:r>
            <a:endParaRPr lang="en-US" sz="1200" dirty="0"/>
          </a:p>
          <a:p>
            <a:r>
              <a:rPr lang="en-US" sz="1200" dirty="0">
                <a:ea typeface="Droid Sans"/>
                <a:cs typeface="Droid Sans"/>
                <a:sym typeface="Droid Sans"/>
              </a:rPr>
              <a:t>Jet Isolation:</a:t>
            </a:r>
            <a:r>
              <a:rPr lang="en-US" sz="1200" dirty="0"/>
              <a:t> </a:t>
            </a:r>
          </a:p>
          <a:p>
            <a:r>
              <a:rPr lang="en-US" sz="1200" dirty="0"/>
              <a:t>           x</a:t>
            </a:r>
            <a:r>
              <a:rPr lang="en-US" sz="1200" baseline="30000" dirty="0"/>
              <a:t>2</a:t>
            </a:r>
            <a:r>
              <a:rPr lang="en-US" sz="1200" dirty="0"/>
              <a:t>+y</a:t>
            </a:r>
            <a:r>
              <a:rPr lang="en-US" sz="1200" baseline="30000" dirty="0"/>
              <a:t>2</a:t>
            </a:r>
            <a:r>
              <a:rPr lang="en-US" sz="1200" dirty="0"/>
              <a:t>-(z/2)</a:t>
            </a:r>
            <a:r>
              <a:rPr lang="en-US" sz="1200" baseline="30000" dirty="0"/>
              <a:t>2</a:t>
            </a:r>
            <a:r>
              <a:rPr lang="en-US" sz="1200" dirty="0"/>
              <a:t>&lt;-40</a:t>
            </a:r>
            <a:r>
              <a:rPr lang="en-US" sz="1200" baseline="30000" dirty="0"/>
              <a:t>2</a:t>
            </a:r>
            <a:r>
              <a:rPr lang="en-US" sz="1200" dirty="0"/>
              <a:t>, |z|&lt;40M</a:t>
            </a:r>
          </a:p>
          <a:p>
            <a:r>
              <a:rPr lang="en-US" sz="1200" dirty="0"/>
              <a:t>           x</a:t>
            </a:r>
            <a:r>
              <a:rPr lang="en-US" sz="1200" baseline="30000" dirty="0"/>
              <a:t>2</a:t>
            </a:r>
            <a:r>
              <a:rPr lang="en-US" sz="1200" dirty="0"/>
              <a:t>+y</a:t>
            </a:r>
            <a:r>
              <a:rPr lang="en-US" sz="1200" baseline="30000" dirty="0"/>
              <a:t>2</a:t>
            </a:r>
            <a:r>
              <a:rPr lang="en-US" sz="1200" dirty="0"/>
              <a:t>&lt;40</a:t>
            </a:r>
            <a:r>
              <a:rPr lang="en-US" sz="1200" baseline="30000" dirty="0"/>
              <a:t>2</a:t>
            </a:r>
            <a:r>
              <a:rPr lang="en-US" sz="1200" dirty="0"/>
              <a:t>, |z|&gt;40M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3FCE143-80A4-1047-A5CB-23A33557ECD1}"/>
              </a:ext>
            </a:extLst>
          </p:cNvPr>
          <p:cNvSpPr txBox="1"/>
          <p:nvPr/>
        </p:nvSpPr>
        <p:spPr>
          <a:xfrm>
            <a:off x="1261159" y="2462247"/>
            <a:ext cx="54909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ea typeface="Droid Sans"/>
                <a:cs typeface="Droid Sans"/>
                <a:sym typeface="Droid Sans"/>
              </a:rPr>
              <a:t>Emissivity: N=0,</a:t>
            </a:r>
            <a:r>
              <a:rPr lang="en-US" sz="1600" dirty="0"/>
              <a:t> j’</a:t>
            </a:r>
            <a:r>
              <a:rPr lang="en-US" sz="1600" baseline="-25000" dirty="0"/>
              <a:t>ν</a:t>
            </a:r>
            <a:r>
              <a:rPr lang="en-US" sz="1600" dirty="0"/>
              <a:t>~B</a:t>
            </a:r>
            <a:r>
              <a:rPr lang="en-US" sz="1600" baseline="30000" dirty="0"/>
              <a:t>’1.5</a:t>
            </a:r>
            <a:r>
              <a:rPr lang="en-US" sz="1600" dirty="0"/>
              <a:t> </a:t>
            </a:r>
            <a:r>
              <a:rPr lang="en-US" sz="1600" dirty="0">
                <a:ea typeface="Droid Sans"/>
                <a:cs typeface="Droid Sans"/>
                <a:sym typeface="Droid Sans"/>
              </a:rPr>
              <a:t>(left)</a:t>
            </a:r>
            <a:r>
              <a:rPr lang="en-US" sz="1600" dirty="0">
                <a:sym typeface="Droid Sans"/>
              </a:rPr>
              <a:t>,</a:t>
            </a:r>
            <a:r>
              <a:rPr lang="en-US" sz="1600" dirty="0"/>
              <a:t>  N=2, </a:t>
            </a:r>
            <a:r>
              <a:rPr lang="en-US" sz="1600" dirty="0" err="1"/>
              <a:t>j’</a:t>
            </a:r>
            <a:r>
              <a:rPr lang="en-US" sz="1600" baseline="-25000" dirty="0" err="1"/>
              <a:t>ν</a:t>
            </a:r>
            <a:r>
              <a:rPr lang="en-US" sz="1600" dirty="0"/>
              <a:t>~ B</a:t>
            </a:r>
            <a:r>
              <a:rPr lang="en-US" sz="1600" baseline="30000" dirty="0"/>
              <a:t>’3.5</a:t>
            </a:r>
            <a:r>
              <a:rPr lang="en-US" sz="1600" dirty="0"/>
              <a:t> </a:t>
            </a:r>
            <a:r>
              <a:rPr lang="en-US" sz="1600" dirty="0">
                <a:ea typeface="Droid Sans"/>
                <a:cs typeface="Droid Sans"/>
                <a:sym typeface="Droid Sans"/>
              </a:rPr>
              <a:t>(right</a:t>
            </a:r>
            <a:r>
              <a:rPr lang="en-US" sz="1600" b="1" dirty="0">
                <a:latin typeface="Droid Sans"/>
                <a:ea typeface="Droid Sans"/>
                <a:cs typeface="Droid Sans"/>
                <a:sym typeface="Droid Sans"/>
              </a:rPr>
              <a:t>)</a:t>
            </a:r>
            <a:endParaRPr lang="en-US" sz="1600" b="1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85FACB0-4C26-A04D-B9A0-5002AA13AAE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89399" y="2831390"/>
            <a:ext cx="1316482" cy="41888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4D05220-A199-F048-95CD-F673D10C5D58}"/>
              </a:ext>
            </a:extLst>
          </p:cNvPr>
          <p:cNvSpPr txBox="1"/>
          <p:nvPr/>
        </p:nvSpPr>
        <p:spPr>
          <a:xfrm>
            <a:off x="10645537" y="2222407"/>
            <a:ext cx="16626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Observed Profile </a:t>
            </a:r>
          </a:p>
          <a:p>
            <a:r>
              <a:rPr lang="en-US" sz="1400" dirty="0"/>
              <a:t>(Contours):</a:t>
            </a:r>
          </a:p>
        </p:txBody>
      </p:sp>
    </p:spTree>
    <p:extLst>
      <p:ext uri="{BB962C8B-B14F-4D97-AF65-F5344CB8AC3E}">
        <p14:creationId xmlns:p14="http://schemas.microsoft.com/office/powerpoint/2010/main" val="1825103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81200" y="1341755"/>
            <a:ext cx="8229600" cy="4620299"/>
          </a:xfrm>
        </p:spPr>
        <p:txBody>
          <a:bodyPr/>
          <a:lstStyle/>
          <a:p>
            <a:pPr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</a:rPr>
              <a:t>Current density model based on having particles accelerated at current layers</a:t>
            </a:r>
          </a:p>
        </p:txBody>
      </p:sp>
      <p:sp>
        <p:nvSpPr>
          <p:cNvPr id="8" name="Rectangle 7"/>
          <p:cNvSpPr/>
          <p:nvPr/>
        </p:nvSpPr>
        <p:spPr>
          <a:xfrm>
            <a:off x="4798136" y="1829305"/>
            <a:ext cx="2223381" cy="486134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9225741"/>
              </p:ext>
            </p:extLst>
          </p:nvPr>
        </p:nvGraphicFramePr>
        <p:xfrm>
          <a:off x="4912999" y="1807376"/>
          <a:ext cx="1984432" cy="486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93" name="Equation" r:id="rId8" imgW="1092200" imgH="254000" progId="Equation.3">
                  <p:embed/>
                </p:oleObj>
              </mc:Choice>
              <mc:Fallback>
                <p:oleObj name="Equation" r:id="rId8" imgW="1092200" imgH="254000" progId="Equation.3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912999" y="1807376"/>
                        <a:ext cx="1984432" cy="4861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Shape 28"/>
          <p:cNvSpPr txBox="1">
            <a:spLocks/>
          </p:cNvSpPr>
          <p:nvPr/>
        </p:nvSpPr>
        <p:spPr bwMode="auto">
          <a:xfrm>
            <a:off x="1898650" y="186858"/>
            <a:ext cx="8229600" cy="1154896"/>
          </a:xfrm>
          <a:prstGeom prst="rect">
            <a:avLst/>
          </a:prstGeom>
          <a:solidFill>
            <a:srgbClr val="00B0F0"/>
          </a:solidFill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rtlCol="0" anchor="ctr" anchorCtr="0" compatLnSpc="1">
            <a:prstTxWarp prst="textNoShape">
              <a:avLst/>
            </a:prstTxWarp>
            <a:noAutofit/>
          </a:bodyPr>
          <a:lstStyle>
            <a:lvl1pPr algn="r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4200" kern="1200">
                <a:solidFill>
                  <a:schemeClr val="bg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bg1"/>
                </a:solidFill>
                <a:latin typeface="Corbel" charset="0"/>
                <a:ea typeface="ＭＳ Ｐゴシック" charset="0"/>
                <a:cs typeface="ＭＳ Ｐゴシック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bg1"/>
                </a:solidFill>
                <a:latin typeface="Corbel" charset="0"/>
                <a:ea typeface="ＭＳ Ｐゴシック" charset="0"/>
                <a:cs typeface="ＭＳ Ｐゴシック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bg1"/>
                </a:solidFill>
                <a:latin typeface="Corbel" charset="0"/>
                <a:ea typeface="ＭＳ Ｐゴシック" charset="0"/>
                <a:cs typeface="ＭＳ Ｐゴシック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bg1"/>
                </a:solidFill>
                <a:latin typeface="Corbel" charset="0"/>
                <a:ea typeface="ＭＳ Ｐゴシック" charset="0"/>
                <a:cs typeface="ＭＳ Ｐゴシック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bg1"/>
                </a:solidFill>
                <a:latin typeface="Corbel" charset="0"/>
                <a:ea typeface="ＭＳ Ｐゴシック" charset="0"/>
                <a:cs typeface="ＭＳ Ｐゴシック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bg1"/>
                </a:solidFill>
                <a:latin typeface="Corbel" charset="0"/>
                <a:ea typeface="ＭＳ Ｐゴシック" charset="0"/>
                <a:cs typeface="ＭＳ Ｐゴシック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bg1"/>
                </a:solidFill>
                <a:latin typeface="Corbel" charset="0"/>
                <a:ea typeface="ＭＳ Ｐゴシック" charset="0"/>
                <a:cs typeface="ＭＳ Ｐゴシック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bg1"/>
                </a:solidFill>
                <a:latin typeface="Corbel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2800" b="1" dirty="0">
                <a:solidFill>
                  <a:schemeClr val="tx1"/>
                </a:solidFill>
                <a:cs typeface="Droid Sans" charset="0"/>
                <a:sym typeface="Droid Sans" charset="0"/>
              </a:rPr>
              <a:t>Connecting with Observations:</a:t>
            </a:r>
            <a:br>
              <a:rPr lang="en-US" sz="2800" b="1" dirty="0">
                <a:solidFill>
                  <a:schemeClr val="tx1"/>
                </a:solidFill>
              </a:rPr>
            </a:br>
            <a:r>
              <a:rPr lang="en-US" sz="2800" b="1" dirty="0">
                <a:solidFill>
                  <a:schemeClr val="tx1"/>
                </a:solidFill>
                <a:cs typeface="Droid Sans" charset="0"/>
                <a:sym typeface="Droid Sans" charset="0"/>
              </a:rPr>
              <a:t> M87 43 GHz Radio Map Time Series</a:t>
            </a:r>
          </a:p>
          <a:p>
            <a:pPr algn="ctr" eaLnBrk="1" hangingPunct="1">
              <a:defRPr/>
            </a:pPr>
            <a:r>
              <a:rPr lang="en-US" sz="2800" b="1" dirty="0">
                <a:solidFill>
                  <a:schemeClr val="tx1"/>
                </a:solidFill>
                <a:cs typeface="Droid Sans" charset="0"/>
                <a:sym typeface="Droid Sans" charset="0"/>
              </a:rPr>
              <a:t>vs. Current Density Model</a:t>
            </a:r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10" name="VLA 3C274 Observed IntensityToOneThird 43GHz Epochs A-B, D-L JyPerSqmas.avi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806112" y="3909789"/>
            <a:ext cx="4048363" cy="268836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808752" y="2340298"/>
            <a:ext cx="45598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(</a:t>
            </a:r>
            <a:r>
              <a:rPr lang="en-US" sz="1600" dirty="0" err="1"/>
              <a:t>θ</a:t>
            </a:r>
            <a:r>
              <a:rPr lang="en-US" sz="1600" baseline="-25000" dirty="0" err="1"/>
              <a:t>Obs</a:t>
            </a:r>
            <a:r>
              <a:rPr lang="en-US" sz="1600" dirty="0" err="1"/>
              <a:t>,Φ</a:t>
            </a:r>
            <a:r>
              <a:rPr lang="en-US" sz="1600" baseline="-25000" dirty="0" err="1"/>
              <a:t>Obs</a:t>
            </a:r>
            <a:r>
              <a:rPr lang="en-US" sz="1600" dirty="0"/>
              <a:t>)=(20°,0°), </a:t>
            </a:r>
            <a:r>
              <a:rPr lang="en-US" sz="1600" dirty="0" err="1"/>
              <a:t>T</a:t>
            </a:r>
            <a:r>
              <a:rPr lang="en-US" sz="1600" baseline="-25000" dirty="0" err="1"/>
              <a:t>Obs</a:t>
            </a:r>
            <a:r>
              <a:rPr lang="en-US" sz="1600" dirty="0"/>
              <a:t>=2000M,2056M,</a:t>
            </a:r>
            <a:r>
              <a:rPr lang="is-IS" sz="1600" dirty="0"/>
              <a:t>…,2560M</a:t>
            </a:r>
            <a:endParaRPr lang="en-US" sz="1600" dirty="0"/>
          </a:p>
          <a:p>
            <a:r>
              <a:rPr lang="en-US" sz="1600" dirty="0"/>
              <a:t>Emissivity: Current Density Model</a:t>
            </a:r>
            <a:endParaRPr lang="en-US" sz="1600" baseline="30000" dirty="0"/>
          </a:p>
          <a:p>
            <a:r>
              <a:rPr lang="en-US" sz="1600" dirty="0"/>
              <a:t>Disk subtraction: |z|&gt;35M  </a:t>
            </a:r>
          </a:p>
          <a:p>
            <a:r>
              <a:rPr lang="en-US" sz="1600" dirty="0" err="1"/>
              <a:t>L</a:t>
            </a:r>
            <a:r>
              <a:rPr lang="en-US" sz="1600" baseline="-25000" dirty="0" err="1"/>
              <a:t>JSq</a:t>
            </a:r>
            <a:r>
              <a:rPr lang="en-US" sz="1600" dirty="0"/>
              <a:t>=1e4 M</a:t>
            </a:r>
          </a:p>
        </p:txBody>
      </p:sp>
      <p:pic>
        <p:nvPicPr>
          <p:cNvPr id="5" name="xObs-yObs Current De#995D8C_YXSsR4.mp4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7253" y="3889612"/>
            <a:ext cx="4021241" cy="266515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062696" y="2494666"/>
            <a:ext cx="36375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M87 43GHz (7mm) VLA maps</a:t>
            </a:r>
          </a:p>
          <a:p>
            <a:r>
              <a:rPr lang="en-US" sz="1600" dirty="0"/>
              <a:t>21-Day frame rate, Epochs A,B,D-L </a:t>
            </a:r>
            <a:endParaRPr lang="en-US" sz="1600" baseline="30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5B0C21D-9A8C-C04A-907B-58D0A5286ECB}"/>
              </a:ext>
            </a:extLst>
          </p:cNvPr>
          <p:cNvSpPr txBox="1"/>
          <p:nvPr/>
        </p:nvSpPr>
        <p:spPr>
          <a:xfrm>
            <a:off x="4195102" y="5048802"/>
            <a:ext cx="2826415" cy="461665"/>
          </a:xfrm>
          <a:prstGeom prst="rect">
            <a:avLst/>
          </a:prstGeom>
          <a:noFill/>
          <a:scene3d>
            <a:camera prst="orthographicFront">
              <a:rot lat="0" lon="0" rev="162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sz="1200" dirty="0" err="1"/>
              <a:t>Anantua</a:t>
            </a:r>
            <a:r>
              <a:rPr lang="en-US" sz="1200" dirty="0"/>
              <a:t>, Blandford and </a:t>
            </a:r>
          </a:p>
          <a:p>
            <a:r>
              <a:rPr lang="en-US" sz="1200" dirty="0" err="1"/>
              <a:t>Tchekhovskoy</a:t>
            </a:r>
            <a:r>
              <a:rPr lang="en-US" sz="1200" dirty="0"/>
              <a:t> (2018) Galaxies, 6, 31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BBE02A6-B1DF-5B4D-A3C4-0D67C9EEA9BA}"/>
              </a:ext>
            </a:extLst>
          </p:cNvPr>
          <p:cNvSpPr txBox="1"/>
          <p:nvPr/>
        </p:nvSpPr>
        <p:spPr>
          <a:xfrm>
            <a:off x="9652000" y="4729148"/>
            <a:ext cx="3403601" cy="892552"/>
          </a:xfrm>
          <a:prstGeom prst="rect">
            <a:avLst/>
          </a:prstGeom>
          <a:noFill/>
          <a:scene3d>
            <a:camera prst="orthographicFront">
              <a:rot lat="0" lon="0" rev="1620000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sz="1200" dirty="0"/>
              <a:t>Courtesy of Craig Walker (NRAO), Chun Ly (UCLA), Bill </a:t>
            </a:r>
            <a:r>
              <a:rPr lang="en-US" sz="1200" dirty="0" err="1"/>
              <a:t>Junor</a:t>
            </a:r>
            <a:r>
              <a:rPr lang="en-US" sz="1200" dirty="0"/>
              <a:t> (Los Alamos), and Phil Hardee (U. Alabama) </a:t>
            </a:r>
          </a:p>
          <a:p>
            <a:endParaRPr lang="en-U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4DE831D-19D7-994B-97B0-AB020B5AD56E}"/>
                  </a:ext>
                </a:extLst>
              </p:cNvPr>
              <p:cNvSpPr/>
              <p:nvPr/>
            </p:nvSpPr>
            <p:spPr>
              <a:xfrm>
                <a:off x="-483905" y="4958859"/>
                <a:ext cx="2207198" cy="476259"/>
              </a:xfrm>
              <a:prstGeom prst="rect">
                <a:avLst/>
              </a:prstGeom>
              <a:solidFill>
                <a:schemeClr val="tx1"/>
              </a:solidFill>
              <a:scene3d>
                <a:camera prst="orthographicFront">
                  <a:rot lat="0" lon="0" rev="5400000"/>
                </a:camera>
                <a:lightRig rig="threePt" dir="t"/>
              </a:scene3d>
              <a:sp3d>
                <a:bevelT w="25400" h="12700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𝑒</m:t>
                          </m:r>
                        </m:sub>
                      </m:sSub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𝒟</m:t>
                          </m:r>
                        </m:e>
                        <m: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acc>
                        <m:accPr>
                          <m:chr m:val="⃗"/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acc>
                        <m:accPr>
                          <m:chr m:val="̂"/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e>
                      </m:acc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′|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4DE831D-19D7-994B-97B0-AB020B5AD56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483905" y="4958859"/>
                <a:ext cx="2207198" cy="476259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52740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14" grpId="0" animBg="1"/>
    </p:bldLst>
  </p:timing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{D3A07809-C456-574B-865C-58FEDFEB55A3}tf10001079</Template>
  <TotalTime>64547</TotalTime>
  <Words>1495</Words>
  <Application>Microsoft Macintosh PowerPoint</Application>
  <PresentationFormat>Widescreen</PresentationFormat>
  <Paragraphs>224</Paragraphs>
  <Slides>10</Slides>
  <Notes>10</Notes>
  <HiddenSlides>0</HiddenSlides>
  <MMClips>3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ＭＳ Ｐゴシック</vt:lpstr>
      <vt:lpstr>Arial</vt:lpstr>
      <vt:lpstr>Calibri</vt:lpstr>
      <vt:lpstr>Cambria Math</vt:lpstr>
      <vt:lpstr>Century Gothic</vt:lpstr>
      <vt:lpstr>Droid Sans</vt:lpstr>
      <vt:lpstr>Lucida Grande</vt:lpstr>
      <vt:lpstr>Vapor Trail</vt:lpstr>
      <vt:lpstr>Equation</vt:lpstr>
      <vt:lpstr>“Observing” JAB Simulations – Probing Near-Horizon Scales in AGN</vt:lpstr>
      <vt:lpstr>Overview: “observing” JAb simulations</vt:lpstr>
      <vt:lpstr>Emission models  and radiative transfer </vt:lpstr>
      <vt:lpstr>sgr A* image and spectral observations</vt:lpstr>
      <vt:lpstr>Image sequence by emitting region size </vt:lpstr>
      <vt:lpstr>Spectra in  electron temperature model</vt:lpstr>
      <vt:lpstr>M87 Observations</vt:lpstr>
      <vt:lpstr>Jet Collimation and Substructure</vt:lpstr>
      <vt:lpstr>PowerPoint Presentation</vt:lpstr>
      <vt:lpstr>Conclusions</vt:lpstr>
    </vt:vector>
  </TitlesOfParts>
  <Company/>
  <LinksUpToDate>false</LinksUpToDate>
  <SharedDoc>false</SharedDoc>
  <HyperlinksChanged>false</HyperlinksChanged>
  <AppVersion>16.0014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“Observing” grmhd simulations of jab systems: Sgr A*</dc:title>
  <dc:creator>Microsoft Office User</dc:creator>
  <cp:lastModifiedBy>Microsoft Office User</cp:lastModifiedBy>
  <cp:revision>168</cp:revision>
  <dcterms:created xsi:type="dcterms:W3CDTF">2018-09-12T20:37:32Z</dcterms:created>
  <dcterms:modified xsi:type="dcterms:W3CDTF">2019-01-10T16:52:18Z</dcterms:modified>
</cp:coreProperties>
</file>