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435" r:id="rId3"/>
    <p:sldId id="467" r:id="rId4"/>
    <p:sldId id="445" r:id="rId5"/>
    <p:sldId id="269" r:id="rId6"/>
    <p:sldId id="416" r:id="rId7"/>
    <p:sldId id="463" r:id="rId8"/>
    <p:sldId id="461" r:id="rId9"/>
    <p:sldId id="456" r:id="rId10"/>
    <p:sldId id="436" r:id="rId11"/>
    <p:sldId id="433" r:id="rId12"/>
    <p:sldId id="468" r:id="rId13"/>
    <p:sldId id="469" r:id="rId14"/>
    <p:sldId id="438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/>
    <p:restoredTop sz="84158"/>
  </p:normalViewPr>
  <p:slideViewPr>
    <p:cSldViewPr snapToGrid="0" snapToObjects="1">
      <p:cViewPr varScale="1">
        <p:scale>
          <a:sx n="83" d="100"/>
          <a:sy n="83" d="100"/>
        </p:scale>
        <p:origin x="232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E9BF7D-A659-C44C-A1C7-4F3B77DB7638}" type="datetimeFigureOut">
              <a:rPr lang="en-US" smtClean="0"/>
              <a:t>7/20/19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07D8E-91E4-E442-B906-DC6136D4C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912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07D8E-91E4-E442-B906-DC6136D4CE6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499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07D8E-91E4-E442-B906-DC6136D4CE6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4717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07D8E-91E4-E442-B906-DC6136D4CE6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6542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07D8E-91E4-E442-B906-DC6136D4CE6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9447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207D8E-91E4-E442-B906-DC6136D4CE6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8154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lvl="1"/>
                <a:r>
                  <a:rPr lang="en-US" dirty="0"/>
                  <a:t>For Sgr A*</a:t>
                </a:r>
              </a:p>
              <a:p>
                <a:pPr lvl="2"/>
                <a:r>
                  <a:rPr lang="en-US" dirty="0"/>
                  <a:t>230 GHz synthetic intensity maps on the scale of tens of gravitational radii appear: </a:t>
                </a:r>
              </a:p>
              <a:p>
                <a:pPr lvl="3"/>
                <a:r>
                  <a:rPr lang="en-US" dirty="0"/>
                  <a:t>Mostly uniform coronal projections + photon rings for electron temperature models; vary greatly in equipartition-inspired (constant electron beta and bias) models</a:t>
                </a:r>
              </a:p>
              <a:p>
                <a:pPr lvl="3"/>
                <a:r>
                  <a:rPr lang="en-US" dirty="0"/>
                  <a:t>Emitting region most compact for low </a:t>
                </a:r>
                <a:r>
                  <a:rPr lang="en-US" i="0">
                    <a:latin typeface="Cambria Math" charset="0"/>
                    <a:ea typeface="Cambria Math" charset="0"/>
                    <a:cs typeface="Cambria Math" charset="0"/>
                  </a:rPr>
                  <a:t>𝛽</a:t>
                </a:r>
                <a:r>
                  <a:rPr lang="en-US" dirty="0"/>
                  <a:t> and high (</a:t>
                </a:r>
                <a:r>
                  <a:rPr lang="en-US" b="0" i="0">
                    <a:latin typeface="Cambria Math" panose="02040503050406030204" pitchFamily="18" charset="0"/>
                  </a:rPr>
                  <a:t>𝑓</a:t>
                </a:r>
                <a:r>
                  <a:rPr lang="en-US" dirty="0"/>
                  <a:t> , </a:t>
                </a:r>
                <a:r>
                  <a:rPr lang="en-US" i="0">
                    <a:latin typeface="Cambria Math" charset="0"/>
                  </a:rPr>
                  <a:t>𝛽</a:t>
                </a:r>
                <a:r>
                  <a:rPr lang="en-US" i="0">
                    <a:latin typeface="Cambria Math" panose="02040503050406030204" pitchFamily="18" charset="0"/>
                  </a:rPr>
                  <a:t>_</a:t>
                </a:r>
                <a:r>
                  <a:rPr lang="en-US" i="0">
                    <a:latin typeface="Cambria Math" charset="0"/>
                  </a:rPr>
                  <a:t>𝑐</a:t>
                </a:r>
                <a:r>
                  <a:rPr lang="en-US" dirty="0"/>
                  <a:t>); more asymmetric for decreasing </a:t>
                </a:r>
                <a:r>
                  <a:rPr lang="en-US" i="0">
                    <a:latin typeface="Cambria Math" charset="0"/>
                    <a:ea typeface="Cambria Math" charset="0"/>
                    <a:cs typeface="Cambria Math" charset="0"/>
                  </a:rPr>
                  <a:t>𝛽</a:t>
                </a:r>
                <a:r>
                  <a:rPr lang="en-US" i="0">
                    <a:latin typeface="Cambria Math" panose="02040503050406030204" pitchFamily="18" charset="0"/>
                    <a:ea typeface="Cambria Math" charset="0"/>
                    <a:cs typeface="Cambria Math" charset="0"/>
                  </a:rPr>
                  <a:t>_</a:t>
                </a:r>
                <a:r>
                  <a:rPr lang="en-US" b="0" i="0">
                    <a:latin typeface="Cambria Math" panose="02040503050406030204" pitchFamily="18" charset="0"/>
                    <a:ea typeface="Cambria Math" charset="0"/>
                  </a:rPr>
                  <a:t>𝑒</a:t>
                </a:r>
                <a:r>
                  <a:rPr lang="en-US" b="0" i="0">
                    <a:latin typeface="Cambria Math" charset="0"/>
                    <a:ea typeface="Cambria Math" charset="0"/>
                  </a:rPr>
                  <a:t> </a:t>
                </a:r>
                <a:r>
                  <a:rPr lang="en-US" i="0">
                    <a:latin typeface="Cambria Math" charset="0"/>
                  </a:rPr>
                  <a:t> </a:t>
                </a:r>
                <a:r>
                  <a:rPr lang="en-US" dirty="0"/>
                  <a:t>and decreasing </a:t>
                </a:r>
                <a:r>
                  <a:rPr lang="en-US" i="0">
                    <a:latin typeface="Cambria Math" charset="0"/>
                  </a:rPr>
                  <a:t>𝑁</a:t>
                </a:r>
                <a:endParaRPr lang="en-US" dirty="0"/>
              </a:p>
              <a:p>
                <a:pPr lvl="2"/>
                <a:r>
                  <a:rPr lang="en-US" dirty="0"/>
                  <a:t>Synthetic spectra are:</a:t>
                </a:r>
              </a:p>
              <a:p>
                <a:pPr lvl="3"/>
                <a:r>
                  <a:rPr lang="en-US" dirty="0"/>
                  <a:t>Flatter spectra in beta and bias models than electron temperature models (best fit (</a:t>
                </a:r>
                <a:r>
                  <a:rPr lang="en-US" b="0" i="0">
                    <a:latin typeface="Cambria Math" panose="02040503050406030204" pitchFamily="18" charset="0"/>
                  </a:rPr>
                  <a:t>𝑓</a:t>
                </a:r>
                <a:r>
                  <a:rPr lang="en-US" dirty="0"/>
                  <a:t>, </a:t>
                </a:r>
                <a:r>
                  <a:rPr lang="en-US" i="0">
                    <a:latin typeface="Cambria Math" charset="0"/>
                  </a:rPr>
                  <a:t>𝛽</a:t>
                </a:r>
                <a:r>
                  <a:rPr lang="en-US" i="0">
                    <a:latin typeface="Cambria Math" panose="02040503050406030204" pitchFamily="18" charset="0"/>
                  </a:rPr>
                  <a:t>_</a:t>
                </a:r>
                <a:r>
                  <a:rPr lang="en-US" i="0">
                    <a:latin typeface="Cambria Math" charset="0"/>
                  </a:rPr>
                  <a:t>𝑐</a:t>
                </a:r>
                <a:r>
                  <a:rPr lang="en-US" dirty="0"/>
                  <a:t>)=(0.5,1); flatter for decreasing </a:t>
                </a:r>
                <a:r>
                  <a:rPr lang="en-US" i="0">
                    <a:latin typeface="Cambria Math" charset="0"/>
                    <a:ea typeface="Cambria Math" charset="0"/>
                    <a:cs typeface="Cambria Math" charset="0"/>
                  </a:rPr>
                  <a:t>𝛽</a:t>
                </a:r>
                <a:r>
                  <a:rPr lang="en-US" i="0">
                    <a:latin typeface="Cambria Math" charset="0"/>
                  </a:rPr>
                  <a:t> </a:t>
                </a:r>
                <a:r>
                  <a:rPr lang="en-US" dirty="0"/>
                  <a:t>and decreasing </a:t>
                </a:r>
                <a:r>
                  <a:rPr lang="en-US" i="0">
                    <a:latin typeface="Cambria Math" charset="0"/>
                  </a:rPr>
                  <a:t>𝑁</a:t>
                </a:r>
                <a:endParaRPr lang="en-US" dirty="0"/>
              </a:p>
              <a:p>
                <a:pPr lvl="1"/>
                <a:r>
                  <a:rPr lang="en-US" dirty="0"/>
                  <a:t>For M87</a:t>
                </a:r>
              </a:p>
              <a:p>
                <a:pPr lvl="2"/>
                <a:r>
                  <a:rPr lang="en-US" dirty="0"/>
                  <a:t>Self-consistent GRMHD simulations may be used to replicate observational signatures of M87’s jets including helical substructure and collimation for </a:t>
                </a:r>
                <a:r>
                  <a:rPr lang="en-US" b="0" i="0">
                    <a:latin typeface="Cambria Math" panose="02040503050406030204" pitchFamily="18" charset="0"/>
                  </a:rPr>
                  <a:t>0</a:t>
                </a:r>
                <a:r>
                  <a:rPr lang="en-US" i="0">
                    <a:latin typeface="Cambria Math" panose="02040503050406030204" pitchFamily="18" charset="0"/>
                  </a:rPr>
                  <a:t>𝑀</a:t>
                </a:r>
                <a:r>
                  <a:rPr lang="en-US" dirty="0"/>
                  <a:t>&lt;</a:t>
                </a:r>
                <a:r>
                  <a:rPr lang="en-US" b="0" i="0">
                    <a:latin typeface="Cambria Math" panose="02040503050406030204" pitchFamily="18" charset="0"/>
                  </a:rPr>
                  <a:t>𝑟</a:t>
                </a:r>
                <a:r>
                  <a:rPr lang="en-US" dirty="0"/>
                  <a:t>&lt;10</a:t>
                </a:r>
                <a:r>
                  <a:rPr lang="en-US" baseline="30000" dirty="0"/>
                  <a:t>5</a:t>
                </a:r>
                <a:r>
                  <a:rPr lang="en-US" i="0">
                    <a:latin typeface="Cambria Math" panose="02040503050406030204" pitchFamily="18" charset="0"/>
                  </a:rPr>
                  <a:t>𝑀</a:t>
                </a:r>
                <a:r>
                  <a:rPr lang="en-US" dirty="0"/>
                  <a:t> </a:t>
                </a:r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07D8E-91E4-E442-B906-DC6136D4CE6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308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07D8E-91E4-E442-B906-DC6136D4CE6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4382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07D8E-91E4-E442-B906-DC6136D4CE6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328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07D8E-91E4-E442-B906-DC6136D4CE6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8983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07D8E-91E4-E442-B906-DC6136D4CE6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3814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07D8E-91E4-E442-B906-DC6136D4CE6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7491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Here are synthetic 230 GHz intensity maps over a scan of model parameter space from our fiducial semi-mad simulation (with values  f=0.1,0.5 and </a:t>
                </a:r>
                <a:r>
                  <a:rPr lang="en-US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beta_c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=0.01,0.1,1; </a:t>
                </a:r>
                <a:r>
                  <a:rPr lang="en-US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beta_e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=0.01,0.1,1; n=0,4)</a:t>
                </a: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 </a:t>
                </a: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The electron temperature model images appear to be a uniform projection of the coronal disk-jet region </a:t>
                </a: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  </a:t>
                </a: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The synthetic emitting regions are asymmetric and more compact for higher values of f and </a:t>
                </a:r>
                <a:r>
                  <a:rPr lang="en-US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beta_c</a:t>
                </a:r>
                <a:endParaRPr lang="en-US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 </a:t>
                </a: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The Constant </a:t>
                </a:r>
                <a:r>
                  <a:rPr lang="en-US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𝛽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e and Bias models have drastic variation of image morphology for the parameters considered:</a:t>
                </a: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Decreasing N leads to emission at larger radii in the outflow and more </a:t>
                </a:r>
                <a:r>
                  <a:rPr lang="en-US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asymmmetry</a:t>
                </a:r>
                <a:endParaRPr lang="en-US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Decreasing the constant </a:t>
                </a:r>
                <a:r>
                  <a:rPr lang="en-US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𝛽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e makes the emission region more compact and asymmetric—</a:t>
                </a: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 Note this is similar to the behavior of the electron temperature model in the high  (f, </a:t>
                </a:r>
                <a:r>
                  <a:rPr lang="en-US" sz="1200" i="0" kern="120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+mn-ea"/>
                    <a:cs typeface="+mn-cs"/>
                  </a:rPr>
                  <a:t>𝛽</a:t>
                </a:r>
                <a:r>
                  <a:rPr lang="en-US" sz="1200" b="0" i="0" kern="120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+mn-ea"/>
                    <a:cs typeface="+mn-cs"/>
                  </a:rPr>
                  <a:t>c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) limit</a:t>
                </a:r>
              </a:p>
              <a:p>
                <a:endParaRPr lang="en-US" dirty="0"/>
              </a:p>
              <a:p>
                <a:r>
                  <a:rPr lang="en-US" dirty="0"/>
                  <a:t>----------------------------------</a:t>
                </a:r>
              </a:p>
              <a:p>
                <a:endParaRPr lang="en-US" dirty="0"/>
              </a:p>
              <a:p>
                <a:r>
                  <a:rPr lang="en-US" dirty="0"/>
                  <a:t>As </a:t>
                </a:r>
                <a:r>
                  <a:rPr lang="en-US" dirty="0" err="1"/>
                  <a:t>M_dot</a:t>
                </a:r>
                <a:r>
                  <a:rPr lang="en-US" dirty="0"/>
                  <a:t> increases: more optically thick (while normalizing to same flux)  -&gt; (</a:t>
                </a:r>
                <a:r>
                  <a:rPr lang="en-US" dirty="0" err="1"/>
                  <a:t>L_nu</a:t>
                </a:r>
                <a:r>
                  <a:rPr lang="en-US" dirty="0"/>
                  <a:t> -&gt; r^2 </a:t>
                </a:r>
                <a:r>
                  <a:rPr lang="en-US" dirty="0" err="1"/>
                  <a:t>F_nu</a:t>
                </a:r>
                <a:r>
                  <a:rPr lang="en-US" dirty="0"/>
                  <a:t> </a:t>
                </a:r>
                <a:r>
                  <a:rPr lang="en-US" dirty="0" err="1"/>
                  <a:t>B_nu</a:t>
                </a:r>
                <a:r>
                  <a:rPr lang="en-US" dirty="0"/>
                  <a:t>), B_nu~nu^2 ~T (as </a:t>
                </a:r>
                <a:r>
                  <a:rPr lang="en-US" dirty="0" err="1"/>
                  <a:t>M_dot</a:t>
                </a:r>
                <a:r>
                  <a:rPr lang="en-US" dirty="0"/>
                  <a:t> goes up, T goes down, r increases (peak is to right of 230 GHz) )</a:t>
                </a:r>
              </a:p>
              <a:p>
                <a:endParaRPr lang="en-US" dirty="0"/>
              </a:p>
              <a:p>
                <a:r>
                  <a:rPr lang="en-US" dirty="0"/>
                  <a:t>-Do linear Mass accretion rate sequence</a:t>
                </a:r>
              </a:p>
              <a:p>
                <a:endParaRPr lang="en-US" dirty="0"/>
              </a:p>
              <a:p>
                <a:r>
                  <a:rPr lang="en-US" dirty="0"/>
                  <a:t>-Do emitting region size sequence</a:t>
                </a:r>
              </a:p>
              <a:p>
                <a:endParaRPr lang="en-US" dirty="0"/>
              </a:p>
              <a:p>
                <a:r>
                  <a:rPr lang="en-US" dirty="0"/>
                  <a:t>As </a:t>
                </a:r>
                <a:r>
                  <a:rPr lang="en-US" dirty="0" err="1"/>
                  <a:t>M_dot</a:t>
                </a:r>
                <a:r>
                  <a:rPr lang="en-US" dirty="0"/>
                  <a:t> goes down at a fixed tune of 230GHz: High temp-&gt; high synch peak, Gamma^2&amp;Theta^2 large inverse Compton scattering</a:t>
                </a:r>
              </a:p>
              <a:p>
                <a:endParaRPr lang="en-US" dirty="0"/>
              </a:p>
              <a:p>
                <a:r>
                  <a:rPr lang="en-US" dirty="0"/>
                  <a:t>As </a:t>
                </a:r>
                <a:r>
                  <a:rPr lang="en-US" dirty="0" err="1"/>
                  <a:t>M_dot</a:t>
                </a:r>
                <a:r>
                  <a:rPr lang="en-US" dirty="0"/>
                  <a:t> changes, the the peak of sync emission relative to 230 GHz changes</a:t>
                </a:r>
              </a:p>
              <a:p>
                <a:endParaRPr lang="en-US" dirty="0"/>
              </a:p>
              <a:p>
                <a:r>
                  <a:rPr lang="en-US" dirty="0"/>
                  <a:t>Higher f (higher electron temp)=&gt; synchrotron peak is wider (more temperatures), optical </a:t>
                </a:r>
              </a:p>
              <a:p>
                <a:endParaRPr lang="en-US" dirty="0"/>
              </a:p>
              <a:p>
                <a:r>
                  <a:rPr lang="en-US" dirty="0"/>
                  <a:t>Does self-absorption or broad range of T in different models produce differences in synchrotron spectra? Peak frequency vs. synchrotron frequency. </a:t>
                </a:r>
              </a:p>
              <a:p>
                <a:endParaRPr lang="en-US" dirty="0"/>
              </a:p>
              <a:p>
                <a:r>
                  <a:rPr lang="en-US" dirty="0" err="1"/>
                  <a:t>P_e</a:t>
                </a:r>
                <a:r>
                  <a:rPr lang="en-US" dirty="0"/>
                  <a:t>&gt;</a:t>
                </a:r>
                <a:r>
                  <a:rPr lang="en-US" dirty="0" err="1"/>
                  <a:t>P_g</a:t>
                </a:r>
                <a:r>
                  <a:rPr lang="en-US" dirty="0"/>
                  <a:t> in some bias model regions where we don’t trust gas. Distribution of T at high temp end in regions with emitting plasma</a:t>
                </a:r>
              </a:p>
              <a:p>
                <a:endParaRPr lang="en-US" dirty="0"/>
              </a:p>
              <a:p>
                <a:r>
                  <a:rPr lang="en-US" dirty="0"/>
                  <a:t>Image and spectra of (</a:t>
                </a:r>
                <a:r>
                  <a:rPr lang="en-US" dirty="0" err="1"/>
                  <a:t>f,beta_c</a:t>
                </a:r>
                <a:r>
                  <a:rPr lang="en-US" dirty="0"/>
                  <a:t>)=(10,1) with </a:t>
                </a:r>
                <a:r>
                  <a:rPr lang="en-US" dirty="0" err="1"/>
                  <a:t>M_dot</a:t>
                </a:r>
                <a:r>
                  <a:rPr lang="en-US" dirty="0"/>
                  <a:t> as low as beta=1 model</a:t>
                </a:r>
              </a:p>
              <a:p>
                <a:endParaRPr lang="en-US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baseline="0" dirty="0"/>
                  <a:t>ARQ18 MNRAS Fig 12: Long tails ~nu^1/3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At what frequency does the </a:t>
                </a:r>
                <a:r>
                  <a:rPr lang="en-US" dirty="0" err="1"/>
                  <a:t>synchroton</a:t>
                </a:r>
                <a:r>
                  <a:rPr lang="en-US" dirty="0"/>
                  <a:t> emission become optically thick?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baseline="0" dirty="0"/>
                  <a:t>Model: Sphere of radius R, density, temp and B-field; thermal self-absorption synchrotron, </a:t>
                </a:r>
                <a:r>
                  <a:rPr lang="en-US" baseline="0" dirty="0" err="1"/>
                  <a:t>nu_peak</a:t>
                </a:r>
                <a:r>
                  <a:rPr lang="en-US" baseline="0" dirty="0"/>
                  <a:t> ~theta^2 </a:t>
                </a:r>
                <a:r>
                  <a:rPr lang="en-US" baseline="0" dirty="0" err="1"/>
                  <a:t>nu_B</a:t>
                </a:r>
                <a:endParaRPr lang="en-US" baseline="0" dirty="0"/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baseline="0" dirty="0"/>
                  <a:t>Let n change in the sphere, fix the flux at some frequency, vary beta, see what the sequence of spectra look like</a:t>
                </a:r>
                <a:endParaRPr lang="en-US" dirty="0"/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10D298-5575-1B4D-8F74-34B578528A7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0402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10D298-5575-1B4D-8F74-34B578528A7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6756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As for model spectra:</a:t>
                </a:r>
              </a:p>
              <a:p>
                <a:endParaRPr lang="en-US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Electron temperature model spectra tend to be sharply peaked relative to the data</a:t>
                </a: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 </a:t>
                </a: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This may reflect that emission is dominated in the region of an adiabatic coronal outflow in which temperature rapidly declines in radius and a steep spectrum is produced </a:t>
                </a:r>
              </a:p>
              <a:p>
                <a:endParaRPr lang="en-US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endParaRPr lang="en-US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For beta</a:t>
                </a:r>
                <a:r>
                  <a:rPr lang="en-US" sz="1200" kern="1200" baseline="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models, more electromagnetically dominated plasma, or lower </a:t>
                </a:r>
                <a:r>
                  <a:rPr lang="en-US" sz="1200" i="0" kern="1200">
                    <a:solidFill>
                      <a:schemeClr val="tx1"/>
                    </a:solidFill>
                    <a:effectLst/>
                    <a:latin typeface="Cambria Math" panose="02040503050406030204" pitchFamily="18" charset="0"/>
                    <a:ea typeface="+mn-ea"/>
                    <a:cs typeface="+mn-cs"/>
                  </a:rPr>
                  <a:t>𝛽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e, results in flatter spectra  </a:t>
                </a: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 </a:t>
                </a: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For bias models, lower N results in flatter spectra</a:t>
                </a:r>
              </a:p>
              <a:p>
                <a:endParaRPr lang="en-US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One explanation of our equipartition-inspired model spectra is that emission originates from a Blandford-</a:t>
                </a:r>
                <a:r>
                  <a:rPr lang="en-US" sz="1200" kern="1200" dirty="0" err="1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Konigl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outflow, which is characterized by helical magnetic field substructure and a flat spectrum, as seen in GRMHD simulations</a:t>
                </a:r>
              </a:p>
              <a:p>
                <a:endParaRPr lang="en-US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07D8E-91E4-E442-B906-DC6136D4CE6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733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7/20/19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7/20/19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7/20/19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7/20/19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7/20/19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7/20/19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7/20/19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7/20/19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7/20/19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7/20/19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7/20/19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7/20/19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7/20/19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7/20/19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7/20/19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7/20/19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59.pn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image" Target="../media/image5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56.png"/><Relationship Id="rId5" Type="http://schemas.microsoft.com/office/2007/relationships/media" Target="../media/media3.mp4"/><Relationship Id="rId10" Type="http://schemas.openxmlformats.org/officeDocument/2006/relationships/notesSlide" Target="../notesSlides/notesSlide10.xml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84.png"/><Relationship Id="rId18" Type="http://schemas.openxmlformats.org/officeDocument/2006/relationships/image" Target="../media/image89.png"/><Relationship Id="rId3" Type="http://schemas.openxmlformats.org/officeDocument/2006/relationships/image" Target="../media/image61.tiff"/><Relationship Id="rId7" Type="http://schemas.openxmlformats.org/officeDocument/2006/relationships/image" Target="../media/image41.png"/><Relationship Id="rId12" Type="http://schemas.openxmlformats.org/officeDocument/2006/relationships/image" Target="../media/image83.png"/><Relationship Id="rId17" Type="http://schemas.openxmlformats.org/officeDocument/2006/relationships/image" Target="../media/image88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tiff"/><Relationship Id="rId11" Type="http://schemas.openxmlformats.org/officeDocument/2006/relationships/image" Target="../media/image82.png"/><Relationship Id="rId5" Type="http://schemas.openxmlformats.org/officeDocument/2006/relationships/image" Target="../media/image63.tiff"/><Relationship Id="rId15" Type="http://schemas.openxmlformats.org/officeDocument/2006/relationships/image" Target="../media/image86.png"/><Relationship Id="rId10" Type="http://schemas.openxmlformats.org/officeDocument/2006/relationships/image" Target="../media/image35.png"/><Relationship Id="rId4" Type="http://schemas.openxmlformats.org/officeDocument/2006/relationships/image" Target="../media/image62.tiff"/><Relationship Id="rId9" Type="http://schemas.openxmlformats.org/officeDocument/2006/relationships/image" Target="../media/image53.png"/><Relationship Id="rId14" Type="http://schemas.openxmlformats.org/officeDocument/2006/relationships/image" Target="../media/image8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tiff"/><Relationship Id="rId13" Type="http://schemas.openxmlformats.org/officeDocument/2006/relationships/image" Target="../media/image75.tiff"/><Relationship Id="rId18" Type="http://schemas.openxmlformats.org/officeDocument/2006/relationships/image" Target="../media/image94.png"/><Relationship Id="rId3" Type="http://schemas.openxmlformats.org/officeDocument/2006/relationships/image" Target="../media/image65.tiff"/><Relationship Id="rId21" Type="http://schemas.openxmlformats.org/officeDocument/2006/relationships/image" Target="../media/image97.png"/><Relationship Id="rId7" Type="http://schemas.openxmlformats.org/officeDocument/2006/relationships/image" Target="../media/image69.tiff"/><Relationship Id="rId12" Type="http://schemas.openxmlformats.org/officeDocument/2006/relationships/image" Target="../media/image74.tiff"/><Relationship Id="rId17" Type="http://schemas.openxmlformats.org/officeDocument/2006/relationships/image" Target="../media/image93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92.png"/><Relationship Id="rId20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tiff"/><Relationship Id="rId11" Type="http://schemas.openxmlformats.org/officeDocument/2006/relationships/image" Target="../media/image73.tiff"/><Relationship Id="rId5" Type="http://schemas.openxmlformats.org/officeDocument/2006/relationships/image" Target="../media/image67.tiff"/><Relationship Id="rId15" Type="http://schemas.openxmlformats.org/officeDocument/2006/relationships/image" Target="../media/image91.png"/><Relationship Id="rId10" Type="http://schemas.openxmlformats.org/officeDocument/2006/relationships/image" Target="../media/image72.tiff"/><Relationship Id="rId19" Type="http://schemas.openxmlformats.org/officeDocument/2006/relationships/image" Target="../media/image95.png"/><Relationship Id="rId4" Type="http://schemas.openxmlformats.org/officeDocument/2006/relationships/image" Target="../media/image66.tiff"/><Relationship Id="rId9" Type="http://schemas.openxmlformats.org/officeDocument/2006/relationships/image" Target="../media/image71.tiff"/><Relationship Id="rId14" Type="http://schemas.openxmlformats.org/officeDocument/2006/relationships/image" Target="../media/image90.png"/><Relationship Id="rId22" Type="http://schemas.openxmlformats.org/officeDocument/2006/relationships/image" Target="../media/image9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tiff"/><Relationship Id="rId13" Type="http://schemas.openxmlformats.org/officeDocument/2006/relationships/image" Target="../media/image86.tiff"/><Relationship Id="rId18" Type="http://schemas.openxmlformats.org/officeDocument/2006/relationships/image" Target="../media/image91.png"/><Relationship Id="rId3" Type="http://schemas.openxmlformats.org/officeDocument/2006/relationships/image" Target="../media/image76.tiff"/><Relationship Id="rId21" Type="http://schemas.openxmlformats.org/officeDocument/2006/relationships/image" Target="../media/image94.png"/><Relationship Id="rId7" Type="http://schemas.openxmlformats.org/officeDocument/2006/relationships/image" Target="../media/image80.tiff"/><Relationship Id="rId12" Type="http://schemas.openxmlformats.org/officeDocument/2006/relationships/image" Target="../media/image85.tiff"/><Relationship Id="rId17" Type="http://schemas.openxmlformats.org/officeDocument/2006/relationships/image" Target="../media/image92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96.png"/><Relationship Id="rId20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tiff"/><Relationship Id="rId11" Type="http://schemas.openxmlformats.org/officeDocument/2006/relationships/image" Target="../media/image84.tiff"/><Relationship Id="rId5" Type="http://schemas.openxmlformats.org/officeDocument/2006/relationships/image" Target="../media/image78.tiff"/><Relationship Id="rId15" Type="http://schemas.openxmlformats.org/officeDocument/2006/relationships/image" Target="../media/image97.png"/><Relationship Id="rId10" Type="http://schemas.openxmlformats.org/officeDocument/2006/relationships/image" Target="../media/image83.tiff"/><Relationship Id="rId19" Type="http://schemas.openxmlformats.org/officeDocument/2006/relationships/image" Target="../media/image90.png"/><Relationship Id="rId4" Type="http://schemas.openxmlformats.org/officeDocument/2006/relationships/image" Target="../media/image77.tiff"/><Relationship Id="rId9" Type="http://schemas.openxmlformats.org/officeDocument/2006/relationships/image" Target="../media/image82.tiff"/><Relationship Id="rId14" Type="http://schemas.openxmlformats.org/officeDocument/2006/relationships/image" Target="../media/image98.png"/><Relationship Id="rId22" Type="http://schemas.openxmlformats.org/officeDocument/2006/relationships/image" Target="../media/image9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iff"/><Relationship Id="rId13" Type="http://schemas.openxmlformats.org/officeDocument/2006/relationships/image" Target="../media/image21.tiff"/><Relationship Id="rId18" Type="http://schemas.openxmlformats.org/officeDocument/2006/relationships/image" Target="../media/image350.png"/><Relationship Id="rId3" Type="http://schemas.openxmlformats.org/officeDocument/2006/relationships/image" Target="../media/image11.tiff"/><Relationship Id="rId21" Type="http://schemas.openxmlformats.org/officeDocument/2006/relationships/image" Target="../media/image380.png"/><Relationship Id="rId7" Type="http://schemas.openxmlformats.org/officeDocument/2006/relationships/image" Target="../media/image15.tiff"/><Relationship Id="rId12" Type="http://schemas.openxmlformats.org/officeDocument/2006/relationships/image" Target="../media/image20.tiff"/><Relationship Id="rId17" Type="http://schemas.openxmlformats.org/officeDocument/2006/relationships/image" Target="../media/image340.png"/><Relationship Id="rId25" Type="http://schemas.openxmlformats.org/officeDocument/2006/relationships/image" Target="../media/image106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30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tiff"/><Relationship Id="rId11" Type="http://schemas.openxmlformats.org/officeDocument/2006/relationships/image" Target="../media/image19.tiff"/><Relationship Id="rId24" Type="http://schemas.openxmlformats.org/officeDocument/2006/relationships/image" Target="../media/image410.png"/><Relationship Id="rId5" Type="http://schemas.openxmlformats.org/officeDocument/2006/relationships/image" Target="../media/image13.tiff"/><Relationship Id="rId15" Type="http://schemas.openxmlformats.org/officeDocument/2006/relationships/image" Target="../media/image320.png"/><Relationship Id="rId10" Type="http://schemas.openxmlformats.org/officeDocument/2006/relationships/image" Target="../media/image18.tiff"/><Relationship Id="rId19" Type="http://schemas.openxmlformats.org/officeDocument/2006/relationships/image" Target="../media/image36.png"/><Relationship Id="rId4" Type="http://schemas.openxmlformats.org/officeDocument/2006/relationships/image" Target="../media/image12.tiff"/><Relationship Id="rId9" Type="http://schemas.openxmlformats.org/officeDocument/2006/relationships/image" Target="../media/image17.tiff"/><Relationship Id="rId14" Type="http://schemas.openxmlformats.org/officeDocument/2006/relationships/image" Target="../media/image311.png"/><Relationship Id="rId22" Type="http://schemas.openxmlformats.org/officeDocument/2006/relationships/image" Target="../media/image39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49.png"/><Relationship Id="rId39" Type="http://schemas.openxmlformats.org/officeDocument/2006/relationships/image" Target="../media/image32.tiff"/><Relationship Id="rId3" Type="http://schemas.openxmlformats.org/officeDocument/2006/relationships/image" Target="../media/image33.png"/><Relationship Id="rId34" Type="http://schemas.openxmlformats.org/officeDocument/2006/relationships/image" Target="../media/image27.tiff"/><Relationship Id="rId7" Type="http://schemas.openxmlformats.org/officeDocument/2006/relationships/image" Target="../media/image210.png"/><Relationship Id="rId12" Type="http://schemas.openxmlformats.org/officeDocument/2006/relationships/image" Target="../media/image48.png"/><Relationship Id="rId33" Type="http://schemas.openxmlformats.org/officeDocument/2006/relationships/image" Target="../media/image26.tiff"/><Relationship Id="rId38" Type="http://schemas.openxmlformats.org/officeDocument/2006/relationships/image" Target="../media/image31.tiff"/><Relationship Id="rId2" Type="http://schemas.openxmlformats.org/officeDocument/2006/relationships/notesSlide" Target="../notesSlides/notesSlide8.xml"/><Relationship Id="rId29" Type="http://schemas.openxmlformats.org/officeDocument/2006/relationships/image" Target="../media/image22.tiff"/><Relationship Id="rId41" Type="http://schemas.openxmlformats.org/officeDocument/2006/relationships/image" Target="../media/image3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image" Target="../media/image47.png"/><Relationship Id="rId32" Type="http://schemas.openxmlformats.org/officeDocument/2006/relationships/image" Target="../media/image25.tiff"/><Relationship Id="rId37" Type="http://schemas.openxmlformats.org/officeDocument/2006/relationships/image" Target="../media/image30.tiff"/><Relationship Id="rId40" Type="http://schemas.openxmlformats.org/officeDocument/2006/relationships/image" Target="../media/image33.tiff"/><Relationship Id="rId5" Type="http://schemas.openxmlformats.org/officeDocument/2006/relationships/image" Target="../media/image44.png"/><Relationship Id="rId28" Type="http://schemas.openxmlformats.org/officeDocument/2006/relationships/image" Target="../media/image34.png"/><Relationship Id="rId36" Type="http://schemas.openxmlformats.org/officeDocument/2006/relationships/image" Target="../media/image29.tiff"/><Relationship Id="rId10" Type="http://schemas.openxmlformats.org/officeDocument/2006/relationships/image" Target="../media/image46.png"/><Relationship Id="rId31" Type="http://schemas.openxmlformats.org/officeDocument/2006/relationships/image" Target="../media/image24.tiff"/><Relationship Id="rId27" Type="http://schemas.openxmlformats.org/officeDocument/2006/relationships/image" Target="../media/image105.png"/><Relationship Id="rId9" Type="http://schemas.openxmlformats.org/officeDocument/2006/relationships/image" Target="../media/image45.png"/><Relationship Id="rId30" Type="http://schemas.openxmlformats.org/officeDocument/2006/relationships/image" Target="../media/image23.tiff"/><Relationship Id="rId35" Type="http://schemas.openxmlformats.org/officeDocument/2006/relationships/image" Target="../media/image28.tiff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40.png"/><Relationship Id="rId18" Type="http://schemas.openxmlformats.org/officeDocument/2006/relationships/image" Target="../media/image490.png"/><Relationship Id="rId26" Type="http://schemas.openxmlformats.org/officeDocument/2006/relationships/image" Target="../media/image570.png"/><Relationship Id="rId39" Type="http://schemas.openxmlformats.org/officeDocument/2006/relationships/image" Target="../media/image720.png"/><Relationship Id="rId21" Type="http://schemas.openxmlformats.org/officeDocument/2006/relationships/image" Target="../media/image520.png"/><Relationship Id="rId34" Type="http://schemas.openxmlformats.org/officeDocument/2006/relationships/image" Target="../media/image660.png"/><Relationship Id="rId42" Type="http://schemas.openxmlformats.org/officeDocument/2006/relationships/image" Target="../media/image76.png"/><Relationship Id="rId47" Type="http://schemas.openxmlformats.org/officeDocument/2006/relationships/image" Target="../media/image81.png"/><Relationship Id="rId7" Type="http://schemas.openxmlformats.org/officeDocument/2006/relationships/image" Target="../media/image3800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70.png"/><Relationship Id="rId29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0.png"/><Relationship Id="rId11" Type="http://schemas.openxmlformats.org/officeDocument/2006/relationships/image" Target="../media/image420.png"/><Relationship Id="rId24" Type="http://schemas.openxmlformats.org/officeDocument/2006/relationships/image" Target="../media/image42.png"/><Relationship Id="rId32" Type="http://schemas.openxmlformats.org/officeDocument/2006/relationships/image" Target="../media/image54.png"/><Relationship Id="rId37" Type="http://schemas.openxmlformats.org/officeDocument/2006/relationships/image" Target="../media/image65.png"/><Relationship Id="rId40" Type="http://schemas.openxmlformats.org/officeDocument/2006/relationships/image" Target="../media/image730.png"/><Relationship Id="rId45" Type="http://schemas.openxmlformats.org/officeDocument/2006/relationships/image" Target="../media/image79.png"/><Relationship Id="rId5" Type="http://schemas.openxmlformats.org/officeDocument/2006/relationships/image" Target="../media/image360.png"/><Relationship Id="rId15" Type="http://schemas.openxmlformats.org/officeDocument/2006/relationships/image" Target="../media/image40.png"/><Relationship Id="rId23" Type="http://schemas.openxmlformats.org/officeDocument/2006/relationships/image" Target="../media/image540.png"/><Relationship Id="rId28" Type="http://schemas.openxmlformats.org/officeDocument/2006/relationships/image" Target="../media/image43.png"/><Relationship Id="rId36" Type="http://schemas.openxmlformats.org/officeDocument/2006/relationships/image" Target="../media/image64.png"/><Relationship Id="rId10" Type="http://schemas.openxmlformats.org/officeDocument/2006/relationships/image" Target="../media/image35.png"/><Relationship Id="rId19" Type="http://schemas.openxmlformats.org/officeDocument/2006/relationships/image" Target="../media/image41.png"/><Relationship Id="rId31" Type="http://schemas.openxmlformats.org/officeDocument/2006/relationships/image" Target="../media/image53.png"/><Relationship Id="rId44" Type="http://schemas.openxmlformats.org/officeDocument/2006/relationships/image" Target="../media/image78.png"/><Relationship Id="rId4" Type="http://schemas.openxmlformats.org/officeDocument/2006/relationships/image" Target="../media/image3500.png"/><Relationship Id="rId9" Type="http://schemas.openxmlformats.org/officeDocument/2006/relationships/image" Target="../media/image400.png"/><Relationship Id="rId14" Type="http://schemas.openxmlformats.org/officeDocument/2006/relationships/image" Target="../media/image39.png"/><Relationship Id="rId22" Type="http://schemas.openxmlformats.org/officeDocument/2006/relationships/image" Target="../media/image530.png"/><Relationship Id="rId27" Type="http://schemas.openxmlformats.org/officeDocument/2006/relationships/image" Target="../media/image58.png"/><Relationship Id="rId30" Type="http://schemas.openxmlformats.org/officeDocument/2006/relationships/image" Target="../media/image52.png"/><Relationship Id="rId35" Type="http://schemas.openxmlformats.org/officeDocument/2006/relationships/image" Target="../media/image670.png"/><Relationship Id="rId43" Type="http://schemas.openxmlformats.org/officeDocument/2006/relationships/image" Target="../media/image77.png"/><Relationship Id="rId8" Type="http://schemas.openxmlformats.org/officeDocument/2006/relationships/image" Target="../media/image391.png"/><Relationship Id="rId3" Type="http://schemas.openxmlformats.org/officeDocument/2006/relationships/image" Target="../media/image50.png"/><Relationship Id="rId12" Type="http://schemas.openxmlformats.org/officeDocument/2006/relationships/image" Target="../media/image38.png"/><Relationship Id="rId17" Type="http://schemas.openxmlformats.org/officeDocument/2006/relationships/image" Target="../media/image55.png"/><Relationship Id="rId25" Type="http://schemas.openxmlformats.org/officeDocument/2006/relationships/image" Target="../media/image560.png"/><Relationship Id="rId33" Type="http://schemas.openxmlformats.org/officeDocument/2006/relationships/image" Target="../media/image640.png"/><Relationship Id="rId38" Type="http://schemas.openxmlformats.org/officeDocument/2006/relationships/image" Target="../media/image710.png"/><Relationship Id="rId46" Type="http://schemas.openxmlformats.org/officeDocument/2006/relationships/image" Target="../media/image80.png"/><Relationship Id="rId20" Type="http://schemas.openxmlformats.org/officeDocument/2006/relationships/image" Target="../media/image510.png"/><Relationship Id="rId41" Type="http://schemas.openxmlformats.org/officeDocument/2006/relationships/image" Target="../media/image7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7355" y="1197339"/>
            <a:ext cx="10370695" cy="1859662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effectLst>
                  <a:glow rad="63500">
                    <a:schemeClr val="bg1"/>
                  </a:glow>
                </a:effectLst>
              </a:rPr>
              <a:t>“Observing” JAB simulations:</a:t>
            </a:r>
            <a:br>
              <a:rPr lang="en-US" sz="4000" b="1" dirty="0">
                <a:effectLst>
                  <a:glow rad="63500">
                    <a:schemeClr val="bg1"/>
                  </a:glow>
                </a:effectLst>
              </a:rPr>
            </a:br>
            <a:r>
              <a:rPr lang="en-US" sz="4000" b="1" dirty="0">
                <a:effectLst>
                  <a:glow rad="63500">
                    <a:schemeClr val="bg1"/>
                  </a:glow>
                </a:effectLst>
              </a:rPr>
              <a:t>approaching horizon scales in </a:t>
            </a:r>
            <a:r>
              <a:rPr lang="en-US" sz="4000" b="1" dirty="0" err="1">
                <a:effectLst>
                  <a:glow rad="63500">
                    <a:schemeClr val="bg1"/>
                  </a:glow>
                </a:effectLst>
              </a:rPr>
              <a:t>agn</a:t>
            </a:r>
            <a:endParaRPr lang="en-US" sz="4000" b="1" dirty="0">
              <a:effectLst>
                <a:glow rad="63500">
                  <a:schemeClr val="bg1"/>
                </a:glo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599" y="3449631"/>
            <a:ext cx="10065895" cy="685800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effectLst>
                  <a:glow rad="63500">
                    <a:schemeClr val="bg1"/>
                  </a:glow>
                </a:effectLst>
              </a:rPr>
              <a:t>Richard </a:t>
            </a:r>
            <a:r>
              <a:rPr lang="en-US" b="1" dirty="0" err="1">
                <a:effectLst>
                  <a:glow rad="63500">
                    <a:schemeClr val="bg1"/>
                  </a:glow>
                </a:effectLst>
              </a:rPr>
              <a:t>Anantua</a:t>
            </a:r>
            <a:r>
              <a:rPr lang="en-US" b="1" dirty="0">
                <a:effectLst>
                  <a:glow rad="63500">
                    <a:schemeClr val="bg1"/>
                  </a:glow>
                </a:effectLst>
              </a:rPr>
              <a:t> (</a:t>
            </a:r>
            <a:r>
              <a:rPr lang="en-US" b="1" dirty="0" err="1">
                <a:effectLst>
                  <a:glow rad="63500">
                    <a:schemeClr val="bg1"/>
                  </a:glow>
                </a:effectLst>
              </a:rPr>
              <a:t>CfA</a:t>
            </a:r>
            <a:r>
              <a:rPr lang="en-US" b="1" dirty="0">
                <a:effectLst>
                  <a:glow rad="63500">
                    <a:schemeClr val="bg1"/>
                  </a:glow>
                </a:effectLst>
              </a:rPr>
              <a:t>/BHI) </a:t>
            </a:r>
          </a:p>
          <a:p>
            <a:pPr algn="ctr"/>
            <a:endParaRPr lang="en-US" b="1" dirty="0">
              <a:effectLst>
                <a:glow rad="63500">
                  <a:schemeClr val="bg1"/>
                </a:glow>
              </a:effectLst>
            </a:endParaRPr>
          </a:p>
          <a:p>
            <a:pPr algn="ctr"/>
            <a:r>
              <a:rPr lang="en-US" sz="1800" b="1" dirty="0">
                <a:effectLst>
                  <a:glow rad="63500">
                    <a:schemeClr val="bg1"/>
                  </a:glow>
                </a:effectLst>
              </a:rPr>
              <a:t>Collaborators: Sean Ressler and Eliot </a:t>
            </a:r>
            <a:r>
              <a:rPr lang="en-US" sz="1800" b="1" dirty="0" err="1">
                <a:effectLst>
                  <a:glow rad="63500">
                    <a:schemeClr val="bg1"/>
                  </a:glow>
                </a:effectLst>
              </a:rPr>
              <a:t>Quataert</a:t>
            </a:r>
            <a:r>
              <a:rPr lang="en-US" sz="1800" b="1" dirty="0">
                <a:effectLst>
                  <a:glow rad="63500">
                    <a:schemeClr val="bg1"/>
                  </a:glow>
                </a:effectLst>
              </a:rPr>
              <a:t> (UC Berkeley); Roger Blandford (Stanford); Alexander </a:t>
            </a:r>
            <a:r>
              <a:rPr lang="en-US" sz="1800" b="1" dirty="0" err="1">
                <a:effectLst>
                  <a:glow rad="63500">
                    <a:schemeClr val="bg1"/>
                  </a:glow>
                </a:effectLst>
              </a:rPr>
              <a:t>Tchekhovskoy</a:t>
            </a:r>
            <a:r>
              <a:rPr lang="en-US" sz="1800" b="1" dirty="0">
                <a:effectLst>
                  <a:glow rad="63500">
                    <a:schemeClr val="bg1"/>
                  </a:glow>
                </a:effectLst>
              </a:rPr>
              <a:t> (Northwestern)</a:t>
            </a:r>
          </a:p>
          <a:p>
            <a:pPr algn="ctr"/>
            <a:r>
              <a:rPr lang="en-US" sz="1600" b="1" dirty="0">
                <a:effectLst>
                  <a:glow rad="63500">
                    <a:schemeClr val="bg1"/>
                  </a:glow>
                </a:effectLst>
              </a:rPr>
              <a:t>Presentation at 22</a:t>
            </a:r>
            <a:r>
              <a:rPr lang="en-US" sz="1600" b="1" baseline="30000" dirty="0">
                <a:effectLst>
                  <a:glow rad="63500">
                    <a:schemeClr val="bg1"/>
                  </a:glow>
                </a:effectLst>
              </a:rPr>
              <a:t>nd</a:t>
            </a:r>
            <a:r>
              <a:rPr lang="en-US" sz="1600" b="1" dirty="0">
                <a:effectLst>
                  <a:glow rad="63500">
                    <a:schemeClr val="bg1"/>
                  </a:glow>
                </a:effectLst>
              </a:rPr>
              <a:t> International Conference on General Relativity and Gravitation</a:t>
            </a:r>
          </a:p>
          <a:p>
            <a:pPr algn="ctr"/>
            <a:r>
              <a:rPr lang="en-US" sz="1600" b="1" dirty="0">
                <a:effectLst>
                  <a:glow rad="63500">
                    <a:schemeClr val="bg1"/>
                  </a:glow>
                </a:effectLst>
              </a:rPr>
              <a:t>Valencia</a:t>
            </a:r>
            <a:r>
              <a:rPr lang="en-US" sz="1600" b="1">
                <a:effectLst>
                  <a:glow rad="63500">
                    <a:schemeClr val="bg1"/>
                  </a:glow>
                </a:effectLst>
              </a:rPr>
              <a:t>, Spain</a:t>
            </a:r>
            <a:endParaRPr lang="en-US" sz="1600" b="1" dirty="0">
              <a:effectLst>
                <a:glow rad="63500">
                  <a:schemeClr val="bg1"/>
                </a:glow>
              </a:effectLst>
            </a:endParaRPr>
          </a:p>
          <a:p>
            <a:pPr algn="ctr"/>
            <a:r>
              <a:rPr lang="en-US" sz="1600" b="1" dirty="0">
                <a:effectLst>
                  <a:glow rad="63500">
                    <a:schemeClr val="bg1"/>
                  </a:glow>
                </a:effectLst>
              </a:rPr>
              <a:t>7-8-2019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F65F10-6EC0-7447-9117-B80378F8A2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506" y="3263480"/>
            <a:ext cx="3675893" cy="6858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771136-CA4C-2E4D-9257-BF39CAB6F2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1549" y="3263480"/>
            <a:ext cx="3353121" cy="77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982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50FBD-0CDE-6248-B755-7E1C16CA3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Sgr</a:t>
            </a:r>
            <a:r>
              <a:rPr lang="en-US" dirty="0"/>
              <a:t> A* Model Classification</a:t>
            </a:r>
          </a:p>
        </p:txBody>
      </p:sp>
      <p:pic>
        <p:nvPicPr>
          <p:cNvPr id="4" name="Online Media 3" descr="MoviefEqPt1BetaTotCritEqPt01T10000To11000Step100M.mp4">
            <a:hlinkClick r:id="" action="ppaction://media"/>
            <a:extLst>
              <a:ext uri="{FF2B5EF4-FFF2-40B4-BE49-F238E27FC236}">
                <a16:creationId xmlns:a16="http://schemas.microsoft.com/office/drawing/2014/main" id="{5AC0B6F6-780E-EE4B-9169-785FCA327FE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820054" y="4554375"/>
            <a:ext cx="2418294" cy="2157065"/>
          </a:xfrm>
        </p:spPr>
      </p:pic>
      <p:pic>
        <p:nvPicPr>
          <p:cNvPr id="6" name="Online Media 5" descr="MovienEq0BiasV2T10000To11000Step100M.mp4">
            <a:hlinkClick r:id="" action="ppaction://media"/>
            <a:extLst>
              <a:ext uri="{FF2B5EF4-FFF2-40B4-BE49-F238E27FC236}">
                <a16:creationId xmlns:a16="http://schemas.microsoft.com/office/drawing/2014/main" id="{B50EB155-62C1-8640-9BC9-C60358ABC50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453151" y="4517329"/>
            <a:ext cx="2386899" cy="2194112"/>
          </a:xfrm>
          <a:prstGeom prst="rect">
            <a:avLst/>
          </a:prstGeom>
        </p:spPr>
      </p:pic>
      <p:pic>
        <p:nvPicPr>
          <p:cNvPr id="7" name="Online Media 6" descr="MovienEq2BiasV2T10000To11000Step100M.mp4">
            <a:hlinkClick r:id="" action="ppaction://media"/>
            <a:extLst>
              <a:ext uri="{FF2B5EF4-FFF2-40B4-BE49-F238E27FC236}">
                <a16:creationId xmlns:a16="http://schemas.microsoft.com/office/drawing/2014/main" id="{98F42A2C-35FA-4449-84E8-7CFC2DAF85D5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453152" y="2187567"/>
            <a:ext cx="2386899" cy="2194111"/>
          </a:xfrm>
          <a:prstGeom prst="rect">
            <a:avLst/>
          </a:prstGeom>
        </p:spPr>
      </p:pic>
      <p:pic>
        <p:nvPicPr>
          <p:cNvPr id="8" name="Online Media 7" descr="media.io_moviefeqpt5betatotcriteq1munit3pt94188e19gt10000to10100.mp4">
            <a:hlinkClick r:id="" action="ppaction://media"/>
            <a:extLst>
              <a:ext uri="{FF2B5EF4-FFF2-40B4-BE49-F238E27FC236}">
                <a16:creationId xmlns:a16="http://schemas.microsoft.com/office/drawing/2014/main" id="{14766848-DEC5-5444-A9D8-685141A86BF3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841319" y="2145037"/>
            <a:ext cx="2386899" cy="224368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0AB2323-7039-DB44-BE70-2333669DCA32}"/>
              </a:ext>
            </a:extLst>
          </p:cNvPr>
          <p:cNvSpPr txBox="1">
            <a:spLocks/>
          </p:cNvSpPr>
          <p:nvPr/>
        </p:nvSpPr>
        <p:spPr>
          <a:xfrm>
            <a:off x="539647" y="764373"/>
            <a:ext cx="10966554" cy="1293028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IMAGE VARIABILITY AND MODEL CLASSIFICATION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9DCE96-F58A-E14C-84E4-930FF0AD6AD4}"/>
              </a:ext>
            </a:extLst>
          </p:cNvPr>
          <p:cNvSpPr txBox="1"/>
          <p:nvPr/>
        </p:nvSpPr>
        <p:spPr>
          <a:xfrm>
            <a:off x="-8912" y="3572729"/>
            <a:ext cx="271479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Type I - Thin, Compact, Asymmetric Photon Ring/Crescent </a:t>
            </a:r>
          </a:p>
          <a:p>
            <a:endParaRPr lang="en-US" sz="1400" dirty="0"/>
          </a:p>
          <a:p>
            <a:r>
              <a:rPr lang="en-US" sz="1400" dirty="0"/>
              <a:t>Type II - Inflow-Outflow Boundary + Thin Photon Ring </a:t>
            </a:r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1CA23C-5DF4-234C-95A5-B9C02D94DECB}"/>
              </a:ext>
            </a:extLst>
          </p:cNvPr>
          <p:cNvSpPr txBox="1"/>
          <p:nvPr/>
        </p:nvSpPr>
        <p:spPr>
          <a:xfrm>
            <a:off x="9570517" y="3347281"/>
            <a:ext cx="271479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dirty="0"/>
          </a:p>
          <a:p>
            <a:r>
              <a:rPr lang="en-US" sz="1400" dirty="0"/>
              <a:t>Type III- Thick Photon Ring</a:t>
            </a:r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r>
              <a:rPr lang="en-US" sz="1400" dirty="0"/>
              <a:t>Type IV - Extended Outflow</a:t>
            </a:r>
            <a:br>
              <a:rPr lang="en-US" dirty="0"/>
            </a:br>
            <a:endParaRPr lang="en-US" sz="1400" dirty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23020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4E72E-753D-5B4D-94DA-16DBE1FC4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averaged image Classification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35007DE-BB7E-D747-8788-093788D49C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64077" y="4542415"/>
            <a:ext cx="2382907" cy="21405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D77DF3-5305-A54B-8A20-D5C97DDB4E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2064" y="4549860"/>
            <a:ext cx="2318664" cy="21756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F71C94-6CF3-924E-9027-51E63C6240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5417" y="2209856"/>
            <a:ext cx="2332422" cy="21405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DACB76-C192-EC4C-81AD-7F0654F9EC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9386" y="2227111"/>
            <a:ext cx="2318664" cy="213798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945EB6A-2AF5-5448-92FA-02B64F1F4C14}"/>
              </a:ext>
            </a:extLst>
          </p:cNvPr>
          <p:cNvSpPr txBox="1">
            <a:spLocks/>
          </p:cNvSpPr>
          <p:nvPr/>
        </p:nvSpPr>
        <p:spPr>
          <a:xfrm>
            <a:off x="539647" y="764373"/>
            <a:ext cx="10966554" cy="1293028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Spectra and TIME AVERAGED IMAGES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633FA1-EF9C-AC4E-84BF-66A156AFC4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992" y="2211956"/>
            <a:ext cx="1610324" cy="12033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886E93-6314-F642-8A7F-66CC0519A3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04579" y="2194938"/>
            <a:ext cx="1596687" cy="11898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9D8991-6121-1945-B600-074A8FEB1D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73723" y="5469321"/>
            <a:ext cx="1614567" cy="12027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80A8E5-4220-6344-8518-6E08766B57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02690" y="5491063"/>
            <a:ext cx="1612461" cy="120491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8985B26-88DE-3242-B330-6959861F801C}"/>
              </a:ext>
            </a:extLst>
          </p:cNvPr>
          <p:cNvSpPr txBox="1"/>
          <p:nvPr/>
        </p:nvSpPr>
        <p:spPr>
          <a:xfrm>
            <a:off x="-8912" y="3572729"/>
            <a:ext cx="271479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Type I - Thin, Compact, Asymmetric Photon Ring/Crescent; best fit spectrum</a:t>
            </a:r>
          </a:p>
          <a:p>
            <a:endParaRPr lang="en-US" sz="1400" dirty="0"/>
          </a:p>
          <a:p>
            <a:r>
              <a:rPr lang="en-US" sz="1400" dirty="0"/>
              <a:t>Type II - Inflow-Outflow Boundary + Thin Photon Ring; steep spectrum </a:t>
            </a:r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7C07E94-05C1-C84E-9DFD-385EDED3E3D4}"/>
              </a:ext>
            </a:extLst>
          </p:cNvPr>
          <p:cNvSpPr txBox="1"/>
          <p:nvPr/>
        </p:nvSpPr>
        <p:spPr>
          <a:xfrm>
            <a:off x="9570517" y="3347281"/>
            <a:ext cx="271479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dirty="0"/>
          </a:p>
          <a:p>
            <a:r>
              <a:rPr lang="en-US" sz="1400" dirty="0"/>
              <a:t>Type III- Thick Photon Ring;</a:t>
            </a:r>
          </a:p>
          <a:p>
            <a:r>
              <a:rPr lang="en-US" sz="1400" dirty="0"/>
              <a:t>spectral excesses at</a:t>
            </a:r>
          </a:p>
          <a:p>
            <a:r>
              <a:rPr lang="en-US" sz="1400" dirty="0"/>
              <a:t>low and high frequency </a:t>
            </a:r>
          </a:p>
          <a:p>
            <a:endParaRPr lang="en-US" sz="1400" dirty="0"/>
          </a:p>
          <a:p>
            <a:r>
              <a:rPr lang="en-US" sz="1400" dirty="0"/>
              <a:t>Type IV - Extended Outflow; spectral excesses at</a:t>
            </a:r>
          </a:p>
          <a:p>
            <a:r>
              <a:rPr lang="en-US" sz="1400" dirty="0"/>
              <a:t>low and high frequency and flat low frequency knee</a:t>
            </a:r>
          </a:p>
          <a:p>
            <a:br>
              <a:rPr lang="en-US" dirty="0"/>
            </a:br>
            <a:endParaRPr lang="en-US" sz="1400" dirty="0"/>
          </a:p>
          <a:p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B67FBADF-A1A4-7E44-A54B-9A284D97BEA6}"/>
                  </a:ext>
                </a:extLst>
              </p:cNvPr>
              <p:cNvSpPr/>
              <p:nvPr/>
            </p:nvSpPr>
            <p:spPr>
              <a:xfrm>
                <a:off x="2150215" y="2177024"/>
                <a:ext cx="829586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800" b="1" i="1" smtClean="0">
                            <a:solidFill>
                              <a:schemeClr val="bg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𝝂</m:t>
                        </m:r>
                        <m:r>
                          <a:rPr lang="en-US" sz="800" b="1" i="1" smtClean="0">
                            <a:solidFill>
                              <a:schemeClr val="bg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𝑳</m:t>
                        </m:r>
                      </m:e>
                      <m:sub>
                        <m:r>
                          <a:rPr lang="en-US" sz="800" b="1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𝝂</m:t>
                        </m:r>
                      </m:sub>
                    </m:sSub>
                  </m:oMath>
                </a14:m>
                <a:r>
                  <a:rPr lang="en-US" sz="800" b="1" dirty="0">
                    <a:solidFill>
                      <a:schemeClr val="bg1"/>
                    </a:solidFill>
                  </a:rPr>
                  <a:t> [erg/s]</a:t>
                </a: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B67FBADF-A1A4-7E44-A54B-9A284D97BE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0215" y="2177024"/>
                <a:ext cx="829586" cy="215444"/>
              </a:xfrm>
              <a:prstGeom prst="rect">
                <a:avLst/>
              </a:prstGeom>
              <a:blipFill>
                <a:blip r:embed="rId11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FA1124D-45F7-E34D-91BF-27382871C47E}"/>
                  </a:ext>
                </a:extLst>
              </p:cNvPr>
              <p:cNvSpPr/>
              <p:nvPr/>
            </p:nvSpPr>
            <p:spPr>
              <a:xfrm>
                <a:off x="2112893" y="5442737"/>
                <a:ext cx="829586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800" b="1" i="1" smtClean="0">
                            <a:solidFill>
                              <a:schemeClr val="bg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𝝂</m:t>
                        </m:r>
                        <m:r>
                          <a:rPr lang="en-US" sz="800" b="1" i="1" smtClean="0">
                            <a:solidFill>
                              <a:schemeClr val="bg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𝑳</m:t>
                        </m:r>
                      </m:e>
                      <m:sub>
                        <m:r>
                          <a:rPr lang="en-US" sz="800" b="1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𝝂</m:t>
                        </m:r>
                      </m:sub>
                    </m:sSub>
                  </m:oMath>
                </a14:m>
                <a:r>
                  <a:rPr lang="en-US" sz="800" b="1" dirty="0">
                    <a:solidFill>
                      <a:schemeClr val="bg1"/>
                    </a:solidFill>
                  </a:rPr>
                  <a:t> [erg/s]</a:t>
                </a: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FA1124D-45F7-E34D-91BF-27382871C4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2893" y="5442737"/>
                <a:ext cx="829586" cy="215444"/>
              </a:xfrm>
              <a:prstGeom prst="rect">
                <a:avLst/>
              </a:prstGeom>
              <a:blipFill>
                <a:blip r:embed="rId12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2981EF4B-22AA-1D45-ACF1-8BD951490410}"/>
                  </a:ext>
                </a:extLst>
              </p:cNvPr>
              <p:cNvSpPr/>
              <p:nvPr/>
            </p:nvSpPr>
            <p:spPr>
              <a:xfrm>
                <a:off x="8868249" y="2158365"/>
                <a:ext cx="829586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800" b="1" i="1" smtClean="0">
                            <a:solidFill>
                              <a:schemeClr val="bg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𝝂</m:t>
                        </m:r>
                        <m:r>
                          <a:rPr lang="en-US" sz="800" b="1" i="1" smtClean="0">
                            <a:solidFill>
                              <a:schemeClr val="bg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𝑳</m:t>
                        </m:r>
                      </m:e>
                      <m:sub>
                        <m:r>
                          <a:rPr lang="en-US" sz="800" b="1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𝝂</m:t>
                        </m:r>
                      </m:sub>
                    </m:sSub>
                  </m:oMath>
                </a14:m>
                <a:r>
                  <a:rPr lang="en-US" sz="800" b="1" dirty="0">
                    <a:solidFill>
                      <a:schemeClr val="bg1"/>
                    </a:solidFill>
                  </a:rPr>
                  <a:t> [erg/s]</a:t>
                </a: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2981EF4B-22AA-1D45-ACF1-8BD9514904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8249" y="2158365"/>
                <a:ext cx="829586" cy="215444"/>
              </a:xfrm>
              <a:prstGeom prst="rect">
                <a:avLst/>
              </a:prstGeom>
              <a:blipFill>
                <a:blip r:embed="rId13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5E8FA5A0-804C-D547-A58F-323783AA9188}"/>
                  </a:ext>
                </a:extLst>
              </p:cNvPr>
              <p:cNvSpPr/>
              <p:nvPr/>
            </p:nvSpPr>
            <p:spPr>
              <a:xfrm>
                <a:off x="8988742" y="5424076"/>
                <a:ext cx="829586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800" b="1" i="1" smtClean="0">
                            <a:solidFill>
                              <a:schemeClr val="bg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𝝂</m:t>
                        </m:r>
                        <m:r>
                          <a:rPr lang="en-US" sz="800" b="1" i="1" smtClean="0">
                            <a:solidFill>
                              <a:schemeClr val="bg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𝑳</m:t>
                        </m:r>
                      </m:e>
                      <m:sub>
                        <m:r>
                          <a:rPr lang="en-US" sz="800" b="1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𝝂</m:t>
                        </m:r>
                      </m:sub>
                    </m:sSub>
                  </m:oMath>
                </a14:m>
                <a:r>
                  <a:rPr lang="en-US" sz="800" b="1" dirty="0">
                    <a:solidFill>
                      <a:schemeClr val="bg1"/>
                    </a:solidFill>
                  </a:rPr>
                  <a:t> [erg/s]</a:t>
                </a: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5E8FA5A0-804C-D547-A58F-323783AA91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8742" y="5424076"/>
                <a:ext cx="829586" cy="215444"/>
              </a:xfrm>
              <a:prstGeom prst="rect">
                <a:avLst/>
              </a:prstGeom>
              <a:blipFill>
                <a:blip r:embed="rId14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CE2CB9F-0D97-AB46-9A5A-6B857C777DA3}"/>
                  </a:ext>
                </a:extLst>
              </p:cNvPr>
              <p:cNvSpPr/>
              <p:nvPr/>
            </p:nvSpPr>
            <p:spPr>
              <a:xfrm>
                <a:off x="10117275" y="3190155"/>
                <a:ext cx="452368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800" b="1" i="1" smtClean="0">
                        <a:solidFill>
                          <a:schemeClr val="bg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𝝂</m:t>
                    </m:r>
                  </m:oMath>
                </a14:m>
                <a:r>
                  <a:rPr lang="en-US" sz="800" b="1" dirty="0">
                    <a:solidFill>
                      <a:schemeClr val="bg1"/>
                    </a:solidFill>
                  </a:rPr>
                  <a:t> [Hz]</a:t>
                </a: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CE2CB9F-0D97-AB46-9A5A-6B857C777D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17275" y="3190155"/>
                <a:ext cx="452368" cy="215444"/>
              </a:xfrm>
              <a:prstGeom prst="rect">
                <a:avLst/>
              </a:prstGeom>
              <a:blipFill>
                <a:blip r:embed="rId15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EB7A96E-607E-7349-B31C-6522ABE16351}"/>
                  </a:ext>
                </a:extLst>
              </p:cNvPr>
              <p:cNvSpPr/>
              <p:nvPr/>
            </p:nvSpPr>
            <p:spPr>
              <a:xfrm>
                <a:off x="10229239" y="6511851"/>
                <a:ext cx="452368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800" b="1" i="1" smtClean="0">
                        <a:solidFill>
                          <a:schemeClr val="bg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𝝂</m:t>
                    </m:r>
                  </m:oMath>
                </a14:m>
                <a:r>
                  <a:rPr lang="en-US" sz="800" b="1" dirty="0">
                    <a:solidFill>
                      <a:schemeClr val="bg1"/>
                    </a:solidFill>
                  </a:rPr>
                  <a:t> [Hz]</a:t>
                </a: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EB7A96E-607E-7349-B31C-6522ABE163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9239" y="6511851"/>
                <a:ext cx="452368" cy="215444"/>
              </a:xfrm>
              <a:prstGeom prst="rect">
                <a:avLst/>
              </a:prstGeom>
              <a:blipFill>
                <a:blip r:embed="rId16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A1E86ABB-D16F-B343-84FF-9FA0AFF3239A}"/>
                  </a:ext>
                </a:extLst>
              </p:cNvPr>
              <p:cNvSpPr/>
              <p:nvPr/>
            </p:nvSpPr>
            <p:spPr>
              <a:xfrm>
                <a:off x="3380578" y="3246139"/>
                <a:ext cx="452368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800" b="1" i="1" smtClean="0">
                        <a:solidFill>
                          <a:schemeClr val="bg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𝝂</m:t>
                    </m:r>
                  </m:oMath>
                </a14:m>
                <a:r>
                  <a:rPr lang="en-US" sz="800" b="1" dirty="0">
                    <a:solidFill>
                      <a:schemeClr val="bg1"/>
                    </a:solidFill>
                  </a:rPr>
                  <a:t> [Hz]</a:t>
                </a: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A1E86ABB-D16F-B343-84FF-9FA0AFF323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0578" y="3246139"/>
                <a:ext cx="452368" cy="215444"/>
              </a:xfrm>
              <a:prstGeom prst="rect">
                <a:avLst/>
              </a:prstGeom>
              <a:blipFill>
                <a:blip r:embed="rId17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4056B08-FC90-FA4A-8025-E7AF4939E95C}"/>
                  </a:ext>
                </a:extLst>
              </p:cNvPr>
              <p:cNvSpPr/>
              <p:nvPr/>
            </p:nvSpPr>
            <p:spPr>
              <a:xfrm>
                <a:off x="3343254" y="6530510"/>
                <a:ext cx="452368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800" b="1" i="1" smtClean="0">
                        <a:solidFill>
                          <a:schemeClr val="bg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𝝂</m:t>
                    </m:r>
                  </m:oMath>
                </a14:m>
                <a:r>
                  <a:rPr lang="en-US" sz="800" b="1" dirty="0">
                    <a:solidFill>
                      <a:schemeClr val="bg1"/>
                    </a:solidFill>
                  </a:rPr>
                  <a:t> [Hz]</a:t>
                </a: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4056B08-FC90-FA4A-8025-E7AF4939E9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3254" y="6530510"/>
                <a:ext cx="452368" cy="215444"/>
              </a:xfrm>
              <a:prstGeom prst="rect">
                <a:avLst/>
              </a:prstGeom>
              <a:blipFill>
                <a:blip r:embed="rId18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129500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56889-C85C-1A48-B45F-1375817D5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</p:spPr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018825-840A-7845-A14B-4DE0BDA1CA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DAB629-A33A-DE48-9D78-0DC86C9B0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393" y="2341843"/>
            <a:ext cx="1882930" cy="14515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C87442-F562-F245-905A-B52E219BA2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2961" y="2341843"/>
            <a:ext cx="1830628" cy="14515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346212-69D1-454A-807A-E6D782B8FB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5200" y="2336766"/>
            <a:ext cx="1826881" cy="14566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38626B-082A-E34D-80C6-F4E417E2FD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772" y="4054481"/>
            <a:ext cx="1859008" cy="14331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D6813E-12DE-4A46-BC7D-FAB106C771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8847" y="4054481"/>
            <a:ext cx="1807370" cy="14331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9D74FD-319C-9043-8164-6FB35CFB41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63373" y="4054481"/>
            <a:ext cx="1807369" cy="14411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E3FF23-38CC-AF40-8B0D-6D3BA89371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79382" y="1342754"/>
            <a:ext cx="1882930" cy="16092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D9FFB5-48C6-D54B-B282-E5D6E6AF63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87166" y="4989344"/>
            <a:ext cx="1875008" cy="15746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728B6E-1EE4-A74D-BBC3-6B49B11824B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17898" y="3134879"/>
            <a:ext cx="1930280" cy="16156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21C424-C946-A14E-9D17-1AEDB74DFFF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48407" y="3141456"/>
            <a:ext cx="1930280" cy="16156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95D05C7-8751-D34C-8664-2555BD9F839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64317" y="3137721"/>
            <a:ext cx="1914482" cy="1631472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F8A99A97-C09A-1D4E-8E76-7F568F488961}"/>
              </a:ext>
            </a:extLst>
          </p:cNvPr>
          <p:cNvSpPr txBox="1">
            <a:spLocks/>
          </p:cNvSpPr>
          <p:nvPr/>
        </p:nvSpPr>
        <p:spPr>
          <a:xfrm>
            <a:off x="1474236" y="419032"/>
            <a:ext cx="8610600" cy="729624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SANE Image parameter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45A3606-84AD-6A4C-9914-9EEE7D368596}"/>
                  </a:ext>
                </a:extLst>
              </p:cNvPr>
              <p:cNvSpPr txBox="1"/>
              <p:nvPr/>
            </p:nvSpPr>
            <p:spPr>
              <a:xfrm>
                <a:off x="244555" y="1954694"/>
                <a:ext cx="162531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200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  <m:r>
                            <a:rPr lang="en-US" sz="1200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200" b="1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1" i="1">
                                  <a:solidFill>
                                    <a:srgbClr val="FFC000"/>
                                  </a:solidFill>
                                  <a:latin typeface="Cambria Math" charset="0"/>
                                </a:rPr>
                                <m:t>𝜷</m:t>
                              </m:r>
                            </m:e>
                            <m:sub>
                              <m:r>
                                <a:rPr lang="en-US" sz="1200" b="1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sub>
                          </m:sSub>
                        </m:e>
                      </m:d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200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sz="1200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1200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1200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200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sz="1200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1200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𝟎𝟏</m:t>
                          </m:r>
                        </m:e>
                      </m:d>
                    </m:oMath>
                  </m:oMathPara>
                </a14:m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45A3606-84AD-6A4C-9914-9EEE7D3685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555" y="1954694"/>
                <a:ext cx="1625317" cy="276999"/>
              </a:xfrm>
              <a:prstGeom prst="rect">
                <a:avLst/>
              </a:prstGeom>
              <a:blipFill>
                <a:blip r:embed="rId14"/>
                <a:stretch>
                  <a:fillRect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A59C3C2-A969-7A47-B0F2-228A97814CD7}"/>
                  </a:ext>
                </a:extLst>
              </p:cNvPr>
              <p:cNvSpPr txBox="1"/>
              <p:nvPr/>
            </p:nvSpPr>
            <p:spPr>
              <a:xfrm>
                <a:off x="2335628" y="1940884"/>
                <a:ext cx="153445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200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  <m:r>
                            <a:rPr lang="en-US" sz="1200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200" b="1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1" i="1">
                                  <a:solidFill>
                                    <a:srgbClr val="FFC000"/>
                                  </a:solidFill>
                                  <a:latin typeface="Cambria Math" charset="0"/>
                                </a:rPr>
                                <m:t>𝜷</m:t>
                              </m:r>
                            </m:e>
                            <m:sub>
                              <m:r>
                                <a:rPr lang="en-US" sz="1200" b="1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sub>
                          </m:sSub>
                        </m:e>
                      </m:d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=(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2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A59C3C2-A969-7A47-B0F2-228A97814C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5628" y="1940884"/>
                <a:ext cx="1534459" cy="276999"/>
              </a:xfrm>
              <a:prstGeom prst="rect">
                <a:avLst/>
              </a:prstGeom>
              <a:blipFill>
                <a:blip r:embed="rId15"/>
                <a:stretch>
                  <a:fillRect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D11A41C-5278-0842-AE33-08770CE311C4}"/>
                  </a:ext>
                </a:extLst>
              </p:cNvPr>
              <p:cNvSpPr txBox="1"/>
              <p:nvPr/>
            </p:nvSpPr>
            <p:spPr>
              <a:xfrm>
                <a:off x="4289483" y="1950464"/>
                <a:ext cx="137826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200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  <m:r>
                            <a:rPr lang="en-US" sz="1200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200" b="1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1" i="1">
                                  <a:solidFill>
                                    <a:srgbClr val="FFC000"/>
                                  </a:solidFill>
                                  <a:latin typeface="Cambria Math" charset="0"/>
                                </a:rPr>
                                <m:t>𝜷</m:t>
                              </m:r>
                            </m:e>
                            <m:sub>
                              <m:r>
                                <a:rPr lang="en-US" sz="1200" b="1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sub>
                          </m:sSub>
                        </m:e>
                      </m:d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=(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2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D11A41C-5278-0842-AE33-08770CE311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9483" y="1950464"/>
                <a:ext cx="1378262" cy="276999"/>
              </a:xfrm>
              <a:prstGeom prst="rect">
                <a:avLst/>
              </a:prstGeom>
              <a:blipFill>
                <a:blip r:embed="rId16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6F5192A-A871-6A4A-B18E-D56E1D253DF7}"/>
                  </a:ext>
                </a:extLst>
              </p:cNvPr>
              <p:cNvSpPr txBox="1"/>
              <p:nvPr/>
            </p:nvSpPr>
            <p:spPr>
              <a:xfrm>
                <a:off x="250147" y="5536370"/>
                <a:ext cx="162583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200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  <m:r>
                            <a:rPr lang="en-US" sz="1200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200" b="1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1" i="1">
                                  <a:solidFill>
                                    <a:srgbClr val="FFC000"/>
                                  </a:solidFill>
                                  <a:latin typeface="Cambria Math" charset="0"/>
                                </a:rPr>
                                <m:t>𝜷</m:t>
                              </m:r>
                            </m:e>
                            <m:sub>
                              <m:r>
                                <a:rPr lang="en-US" sz="1200" b="1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sub>
                          </m:sSub>
                        </m:e>
                      </m:d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=(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𝟎𝟏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2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6F5192A-A871-6A4A-B18E-D56E1D253D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147" y="5536370"/>
                <a:ext cx="1625830" cy="276999"/>
              </a:xfrm>
              <a:prstGeom prst="rect">
                <a:avLst/>
              </a:prstGeom>
              <a:blipFill>
                <a:blip r:embed="rId17"/>
                <a:stretch>
                  <a:fillRect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58F5CA5-DEB1-254E-BD2B-6E030CB0831D}"/>
                  </a:ext>
                </a:extLst>
              </p:cNvPr>
              <p:cNvSpPr txBox="1"/>
              <p:nvPr/>
            </p:nvSpPr>
            <p:spPr>
              <a:xfrm>
                <a:off x="2370522" y="5539275"/>
                <a:ext cx="153445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200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  <m:r>
                            <a:rPr lang="en-US" sz="1200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200" b="1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1" i="1">
                                  <a:solidFill>
                                    <a:srgbClr val="FFC000"/>
                                  </a:solidFill>
                                  <a:latin typeface="Cambria Math" charset="0"/>
                                </a:rPr>
                                <m:t>𝜷</m:t>
                              </m:r>
                            </m:e>
                            <m:sub>
                              <m:r>
                                <a:rPr lang="en-US" sz="1200" b="1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sub>
                          </m:sSub>
                        </m:e>
                      </m:d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=(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58F5CA5-DEB1-254E-BD2B-6E030CB083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0522" y="5539275"/>
                <a:ext cx="1534459" cy="276999"/>
              </a:xfrm>
              <a:prstGeom prst="rect">
                <a:avLst/>
              </a:prstGeom>
              <a:blipFill>
                <a:blip r:embed="rId18"/>
                <a:stretch>
                  <a:fillRect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9429484-2CB1-2C40-9361-7DFE0EDF36F8}"/>
                  </a:ext>
                </a:extLst>
              </p:cNvPr>
              <p:cNvSpPr txBox="1"/>
              <p:nvPr/>
            </p:nvSpPr>
            <p:spPr>
              <a:xfrm>
                <a:off x="3329048" y="5520963"/>
                <a:ext cx="330926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200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  <m:r>
                            <a:rPr lang="en-US" sz="1200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200" b="1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1" i="1">
                                  <a:solidFill>
                                    <a:srgbClr val="FFC000"/>
                                  </a:solidFill>
                                  <a:latin typeface="Cambria Math" charset="0"/>
                                </a:rPr>
                                <m:t>𝜷</m:t>
                              </m:r>
                            </m:e>
                            <m:sub>
                              <m:r>
                                <a:rPr lang="en-US" sz="1200" b="1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sub>
                          </m:sSub>
                        </m:e>
                      </m:d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=(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2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9429484-2CB1-2C40-9361-7DFE0EDF36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9048" y="5520963"/>
                <a:ext cx="3309266" cy="276999"/>
              </a:xfrm>
              <a:prstGeom prst="rect">
                <a:avLst/>
              </a:prstGeom>
              <a:blipFill>
                <a:blip r:embed="rId19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6893086-D1E9-C141-B723-E353A2ED5166}"/>
                  </a:ext>
                </a:extLst>
              </p:cNvPr>
              <p:cNvSpPr txBox="1"/>
              <p:nvPr/>
            </p:nvSpPr>
            <p:spPr>
              <a:xfrm>
                <a:off x="6601887" y="4199646"/>
                <a:ext cx="82586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2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1" i="1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𝜷</m:t>
                        </m:r>
                      </m:e>
                      <m:sub>
                        <m:r>
                          <a:rPr lang="en-US" sz="12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  <m:r>
                          <a:rPr lang="en-US" sz="12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US" sz="1200" b="1" dirty="0">
                    <a:solidFill>
                      <a:srgbClr val="FFC000"/>
                    </a:solidFill>
                  </a:rPr>
                  <a:t>=0.01</a:t>
                </a:r>
                <a:endParaRPr lang="en-US" sz="1200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6893086-D1E9-C141-B723-E353A2ED51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1887" y="4199646"/>
                <a:ext cx="825867" cy="276999"/>
              </a:xfrm>
              <a:prstGeom prst="rect">
                <a:avLst/>
              </a:prstGeom>
              <a:blipFill>
                <a:blip r:embed="rId20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1A1EF52-C75C-4949-A435-B7A5D3EC29DD}"/>
                  </a:ext>
                </a:extLst>
              </p:cNvPr>
              <p:cNvSpPr txBox="1"/>
              <p:nvPr/>
            </p:nvSpPr>
            <p:spPr>
              <a:xfrm>
                <a:off x="8608763" y="4248557"/>
                <a:ext cx="77617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solidFill>
                      <a:srgbClr val="FFC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1" i="1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𝜷</m:t>
                        </m:r>
                      </m:e>
                      <m:sub>
                        <m:r>
                          <a:rPr lang="en-US" sz="12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  <m:r>
                          <a:rPr lang="en-US" sz="12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US" sz="1200" b="1" dirty="0">
                    <a:solidFill>
                      <a:srgbClr val="FFC000"/>
                    </a:solidFill>
                  </a:rPr>
                  <a:t>=0.1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1A1EF52-C75C-4949-A435-B7A5D3EC29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8763" y="4248557"/>
                <a:ext cx="776175" cy="276999"/>
              </a:xfrm>
              <a:prstGeom prst="rect">
                <a:avLst/>
              </a:prstGeom>
              <a:blipFill>
                <a:blip r:embed="rId21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E6401F10-D7DB-EB41-B58C-A1FD988092E8}"/>
              </a:ext>
            </a:extLst>
          </p:cNvPr>
          <p:cNvSpPr txBox="1"/>
          <p:nvPr/>
        </p:nvSpPr>
        <p:spPr>
          <a:xfrm>
            <a:off x="10837830" y="2451206"/>
            <a:ext cx="478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C000"/>
                </a:solidFill>
              </a:rPr>
              <a:t>n=0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76D35C0-2F09-1148-8452-54E7C76F69CA}"/>
                  </a:ext>
                </a:extLst>
              </p:cNvPr>
              <p:cNvSpPr txBox="1"/>
              <p:nvPr/>
            </p:nvSpPr>
            <p:spPr>
              <a:xfrm>
                <a:off x="10761449" y="4248554"/>
                <a:ext cx="63671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2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1" i="1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𝜷</m:t>
                        </m:r>
                      </m:e>
                      <m:sub>
                        <m:r>
                          <a:rPr lang="en-US" sz="12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  <m:r>
                          <a:rPr lang="en-US" sz="12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sz="1200" b="1" i="1">
                        <a:solidFill>
                          <a:srgbClr val="FFC000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1200" b="1" dirty="0">
                    <a:solidFill>
                      <a:srgbClr val="FFC000"/>
                    </a:solidFill>
                  </a:rPr>
                  <a:t>=1</a:t>
                </a:r>
                <a:endParaRPr lang="en-US" sz="1200" b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76D35C0-2F09-1148-8452-54E7C76F69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61449" y="4248554"/>
                <a:ext cx="636713" cy="276999"/>
              </a:xfrm>
              <a:prstGeom prst="rect">
                <a:avLst/>
              </a:prstGeom>
              <a:blipFill>
                <a:blip r:embed="rId22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1EA8F9E5-9AB3-F140-BD2E-7D919875229E}"/>
              </a:ext>
            </a:extLst>
          </p:cNvPr>
          <p:cNvSpPr txBox="1"/>
          <p:nvPr/>
        </p:nvSpPr>
        <p:spPr>
          <a:xfrm>
            <a:off x="10863423" y="6098450"/>
            <a:ext cx="4571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C000"/>
                </a:solidFill>
              </a:rPr>
              <a:t>n=2</a:t>
            </a:r>
          </a:p>
        </p:txBody>
      </p:sp>
    </p:spTree>
    <p:extLst>
      <p:ext uri="{BB962C8B-B14F-4D97-AF65-F5344CB8AC3E}">
        <p14:creationId xmlns:p14="http://schemas.microsoft.com/office/powerpoint/2010/main" val="4580104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2ED8F-0AB3-BF48-8062-28FDE9C97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23FE2F0-278F-1D4F-8BB1-38C5793EEB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1371" y="4057618"/>
            <a:ext cx="1856371" cy="14311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EB1040-5211-D244-92D9-7F5BE3D5B4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204" y="2337315"/>
            <a:ext cx="1885935" cy="14539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8F4C73-A68A-374B-97FD-0B9A4CB486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6504" y="2331617"/>
            <a:ext cx="1824949" cy="14539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597A47-5F0F-DA4D-89D8-A1EE70E4AC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6635" y="2337316"/>
            <a:ext cx="1783994" cy="14539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6D73CB-069E-E848-981E-17D44AAB70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7727" y="4047797"/>
            <a:ext cx="1817191" cy="14409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8B874D-9C64-144E-BB73-638E498776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42497" y="4030590"/>
            <a:ext cx="1783994" cy="14539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D27469-5A73-A64C-93E8-AC488E3A10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14586" y="3128048"/>
            <a:ext cx="1909894" cy="16322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7A83A3-ED0A-A84C-980A-A1D94FAE58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40010" y="3128047"/>
            <a:ext cx="1909894" cy="16322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45C70A8-59B5-F94A-AFD9-FCD778E495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75729" y="3152565"/>
            <a:ext cx="1909893" cy="16039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3AD42DC-F459-564C-8D7D-0289C56C9E2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70351" y="1335265"/>
            <a:ext cx="1876819" cy="16039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69F099A-A5DE-3A4C-97DF-40DAE19D52E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31713" y="4966956"/>
            <a:ext cx="1864763" cy="156607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1927E9CA-F878-0C44-A55C-FC215A420046}"/>
              </a:ext>
            </a:extLst>
          </p:cNvPr>
          <p:cNvSpPr txBox="1">
            <a:spLocks/>
          </p:cNvSpPr>
          <p:nvPr/>
        </p:nvSpPr>
        <p:spPr>
          <a:xfrm>
            <a:off x="1474236" y="419032"/>
            <a:ext cx="8610600" cy="729624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MAD Image parameter space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A7C9C9E-9DF1-9644-9A8F-1437F770E5E2}"/>
              </a:ext>
            </a:extLst>
          </p:cNvPr>
          <p:cNvSpPr txBox="1"/>
          <p:nvPr/>
        </p:nvSpPr>
        <p:spPr>
          <a:xfrm>
            <a:off x="10863423" y="6098450"/>
            <a:ext cx="4571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C000"/>
                </a:solidFill>
              </a:rPr>
              <a:t>n=2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77E9D10-D48F-3643-89F8-D93C32AF9C01}"/>
                  </a:ext>
                </a:extLst>
              </p:cNvPr>
              <p:cNvSpPr txBox="1"/>
              <p:nvPr/>
            </p:nvSpPr>
            <p:spPr>
              <a:xfrm>
                <a:off x="10761449" y="4248554"/>
                <a:ext cx="63671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2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1" i="1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𝜷</m:t>
                        </m:r>
                      </m:e>
                      <m:sub>
                        <m:r>
                          <a:rPr lang="en-US" sz="12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  <m:r>
                          <a:rPr lang="en-US" sz="12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sz="1200" b="1" i="1">
                        <a:solidFill>
                          <a:srgbClr val="FFC000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1200" b="1" dirty="0">
                    <a:solidFill>
                      <a:srgbClr val="FFC000"/>
                    </a:solidFill>
                  </a:rPr>
                  <a:t>=1</a:t>
                </a:r>
                <a:endParaRPr lang="en-US" sz="1200" b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77E9D10-D48F-3643-89F8-D93C32AF9C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61449" y="4248554"/>
                <a:ext cx="636713" cy="276999"/>
              </a:xfrm>
              <a:prstGeom prst="rect">
                <a:avLst/>
              </a:prstGeom>
              <a:blipFill>
                <a:blip r:embed="rId14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BE01E1A4-33A4-9148-9B53-0C32501471FC}"/>
              </a:ext>
            </a:extLst>
          </p:cNvPr>
          <p:cNvSpPr txBox="1"/>
          <p:nvPr/>
        </p:nvSpPr>
        <p:spPr>
          <a:xfrm>
            <a:off x="10837830" y="2451206"/>
            <a:ext cx="478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C000"/>
                </a:solidFill>
              </a:rPr>
              <a:t>n=0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189E287-1220-6842-854D-20CA47EA8A94}"/>
                  </a:ext>
                </a:extLst>
              </p:cNvPr>
              <p:cNvSpPr txBox="1"/>
              <p:nvPr/>
            </p:nvSpPr>
            <p:spPr>
              <a:xfrm>
                <a:off x="8608763" y="4248557"/>
                <a:ext cx="77617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solidFill>
                      <a:srgbClr val="FFC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1" i="1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𝜷</m:t>
                        </m:r>
                      </m:e>
                      <m:sub>
                        <m:r>
                          <a:rPr lang="en-US" sz="12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  <m:r>
                          <a:rPr lang="en-US" sz="12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US" sz="1200" b="1" dirty="0">
                    <a:solidFill>
                      <a:srgbClr val="FFC000"/>
                    </a:solidFill>
                  </a:rPr>
                  <a:t>=0.1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189E287-1220-6842-854D-20CA47EA8A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8763" y="4248557"/>
                <a:ext cx="776175" cy="276999"/>
              </a:xfrm>
              <a:prstGeom prst="rect">
                <a:avLst/>
              </a:prstGeom>
              <a:blipFill>
                <a:blip r:embed="rId15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492B83F-A361-F74A-BA40-009FB67D5467}"/>
                  </a:ext>
                </a:extLst>
              </p:cNvPr>
              <p:cNvSpPr txBox="1"/>
              <p:nvPr/>
            </p:nvSpPr>
            <p:spPr>
              <a:xfrm>
                <a:off x="6601887" y="4199646"/>
                <a:ext cx="82586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2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1" i="1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𝜷</m:t>
                        </m:r>
                      </m:e>
                      <m:sub>
                        <m:r>
                          <a:rPr lang="en-US" sz="12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  <m:r>
                          <a:rPr lang="en-US" sz="12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US" sz="1200" b="1" dirty="0">
                    <a:solidFill>
                      <a:srgbClr val="FFC000"/>
                    </a:solidFill>
                  </a:rPr>
                  <a:t>=0.01</a:t>
                </a:r>
                <a:endParaRPr lang="en-US" sz="1200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492B83F-A361-F74A-BA40-009FB67D54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1887" y="4199646"/>
                <a:ext cx="825867" cy="276999"/>
              </a:xfrm>
              <a:prstGeom prst="rect">
                <a:avLst/>
              </a:prstGeom>
              <a:blipFill>
                <a:blip r:embed="rId16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3A0966E-EC94-F44D-A707-9AE1795A3D66}"/>
                  </a:ext>
                </a:extLst>
              </p:cNvPr>
              <p:cNvSpPr txBox="1"/>
              <p:nvPr/>
            </p:nvSpPr>
            <p:spPr>
              <a:xfrm>
                <a:off x="4289483" y="1950464"/>
                <a:ext cx="137826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200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  <m:r>
                            <a:rPr lang="en-US" sz="1200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200" b="1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1" i="1">
                                  <a:solidFill>
                                    <a:srgbClr val="FFC000"/>
                                  </a:solidFill>
                                  <a:latin typeface="Cambria Math" charset="0"/>
                                </a:rPr>
                                <m:t>𝜷</m:t>
                              </m:r>
                            </m:e>
                            <m:sub>
                              <m:r>
                                <a:rPr lang="en-US" sz="1200" b="1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sub>
                          </m:sSub>
                        </m:e>
                      </m:d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=(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2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3A0966E-EC94-F44D-A707-9AE1795A3D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9483" y="1950464"/>
                <a:ext cx="1378262" cy="276999"/>
              </a:xfrm>
              <a:prstGeom prst="rect">
                <a:avLst/>
              </a:prstGeom>
              <a:blipFill>
                <a:blip r:embed="rId17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D110D5F-74F1-FC40-9876-4E6EDB4DABF5}"/>
                  </a:ext>
                </a:extLst>
              </p:cNvPr>
              <p:cNvSpPr txBox="1"/>
              <p:nvPr/>
            </p:nvSpPr>
            <p:spPr>
              <a:xfrm>
                <a:off x="2335628" y="1940884"/>
                <a:ext cx="153445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200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  <m:r>
                            <a:rPr lang="en-US" sz="1200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200" b="1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1" i="1">
                                  <a:solidFill>
                                    <a:srgbClr val="FFC000"/>
                                  </a:solidFill>
                                  <a:latin typeface="Cambria Math" charset="0"/>
                                </a:rPr>
                                <m:t>𝜷</m:t>
                              </m:r>
                            </m:e>
                            <m:sub>
                              <m:r>
                                <a:rPr lang="en-US" sz="1200" b="1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sub>
                          </m:sSub>
                        </m:e>
                      </m:d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=(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2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D110D5F-74F1-FC40-9876-4E6EDB4DAB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5628" y="1940884"/>
                <a:ext cx="1534459" cy="276999"/>
              </a:xfrm>
              <a:prstGeom prst="rect">
                <a:avLst/>
              </a:prstGeom>
              <a:blipFill>
                <a:blip r:embed="rId18"/>
                <a:stretch>
                  <a:fillRect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2693E54-181F-7242-B9D0-26A8478E7155}"/>
                  </a:ext>
                </a:extLst>
              </p:cNvPr>
              <p:cNvSpPr txBox="1"/>
              <p:nvPr/>
            </p:nvSpPr>
            <p:spPr>
              <a:xfrm>
                <a:off x="244555" y="1954694"/>
                <a:ext cx="162531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200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  <m:r>
                            <a:rPr lang="en-US" sz="1200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200" b="1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1" i="1">
                                  <a:solidFill>
                                    <a:srgbClr val="FFC000"/>
                                  </a:solidFill>
                                  <a:latin typeface="Cambria Math" charset="0"/>
                                </a:rPr>
                                <m:t>𝜷</m:t>
                              </m:r>
                            </m:e>
                            <m:sub>
                              <m:r>
                                <a:rPr lang="en-US" sz="1200" b="1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sub>
                          </m:sSub>
                        </m:e>
                      </m:d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200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sz="1200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1200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1200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200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sz="1200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1200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𝟎𝟏</m:t>
                          </m:r>
                        </m:e>
                      </m:d>
                    </m:oMath>
                  </m:oMathPara>
                </a14:m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2693E54-181F-7242-B9D0-26A8478E71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555" y="1954694"/>
                <a:ext cx="1625317" cy="276999"/>
              </a:xfrm>
              <a:prstGeom prst="rect">
                <a:avLst/>
              </a:prstGeom>
              <a:blipFill>
                <a:blip r:embed="rId19"/>
                <a:stretch>
                  <a:fillRect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4F7084A-C960-724E-ADB4-F96A8498EAEC}"/>
                  </a:ext>
                </a:extLst>
              </p:cNvPr>
              <p:cNvSpPr txBox="1"/>
              <p:nvPr/>
            </p:nvSpPr>
            <p:spPr>
              <a:xfrm>
                <a:off x="250147" y="5536370"/>
                <a:ext cx="162583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200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  <m:r>
                            <a:rPr lang="en-US" sz="1200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200" b="1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1" i="1">
                                  <a:solidFill>
                                    <a:srgbClr val="FFC000"/>
                                  </a:solidFill>
                                  <a:latin typeface="Cambria Math" charset="0"/>
                                </a:rPr>
                                <m:t>𝜷</m:t>
                              </m:r>
                            </m:e>
                            <m:sub>
                              <m:r>
                                <a:rPr lang="en-US" sz="1200" b="1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sub>
                          </m:sSub>
                        </m:e>
                      </m:d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=(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𝟎𝟏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2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4F7084A-C960-724E-ADB4-F96A8498EA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147" y="5536370"/>
                <a:ext cx="1625830" cy="276999"/>
              </a:xfrm>
              <a:prstGeom prst="rect">
                <a:avLst/>
              </a:prstGeom>
              <a:blipFill>
                <a:blip r:embed="rId20"/>
                <a:stretch>
                  <a:fillRect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02C61CF-FC71-AB43-99C0-C8A0C5C160AD}"/>
                  </a:ext>
                </a:extLst>
              </p:cNvPr>
              <p:cNvSpPr txBox="1"/>
              <p:nvPr/>
            </p:nvSpPr>
            <p:spPr>
              <a:xfrm>
                <a:off x="2370522" y="5539275"/>
                <a:ext cx="153445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200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  <m:r>
                            <a:rPr lang="en-US" sz="1200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200" b="1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1" i="1">
                                  <a:solidFill>
                                    <a:srgbClr val="FFC000"/>
                                  </a:solidFill>
                                  <a:latin typeface="Cambria Math" charset="0"/>
                                </a:rPr>
                                <m:t>𝜷</m:t>
                              </m:r>
                            </m:e>
                            <m:sub>
                              <m:r>
                                <a:rPr lang="en-US" sz="1200" b="1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sub>
                          </m:sSub>
                        </m:e>
                      </m:d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=(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02C61CF-FC71-AB43-99C0-C8A0C5C160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0522" y="5539275"/>
                <a:ext cx="1534459" cy="276999"/>
              </a:xfrm>
              <a:prstGeom prst="rect">
                <a:avLst/>
              </a:prstGeom>
              <a:blipFill>
                <a:blip r:embed="rId21"/>
                <a:stretch>
                  <a:fillRect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D169F7B-7366-8344-A178-B702A83C0538}"/>
                  </a:ext>
                </a:extLst>
              </p:cNvPr>
              <p:cNvSpPr txBox="1"/>
              <p:nvPr/>
            </p:nvSpPr>
            <p:spPr>
              <a:xfrm>
                <a:off x="3329048" y="5520963"/>
                <a:ext cx="330926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200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  <m:r>
                            <a:rPr lang="en-US" sz="1200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200" b="1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1" i="1">
                                  <a:solidFill>
                                    <a:srgbClr val="FFC000"/>
                                  </a:solidFill>
                                  <a:latin typeface="Cambria Math" charset="0"/>
                                </a:rPr>
                                <m:t>𝜷</m:t>
                              </m:r>
                            </m:e>
                            <m:sub>
                              <m:r>
                                <a:rPr lang="en-US" sz="1200" b="1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sub>
                          </m:sSub>
                        </m:e>
                      </m:d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=(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2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D169F7B-7366-8344-A178-B702A83C05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9048" y="5520963"/>
                <a:ext cx="3309266" cy="276999"/>
              </a:xfrm>
              <a:prstGeom prst="rect">
                <a:avLst/>
              </a:prstGeom>
              <a:blipFill>
                <a:blip r:embed="rId22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83613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5511" y="764373"/>
            <a:ext cx="9712379" cy="1293028"/>
          </a:xfrm>
          <a:solidFill>
            <a:srgbClr val="00B0F0"/>
          </a:solidFill>
        </p:spPr>
        <p:txBody>
          <a:bodyPr/>
          <a:lstStyle/>
          <a:p>
            <a:pPr algn="ctr"/>
            <a:r>
              <a:rPr lang="en-US" b="1" dirty="0"/>
              <a:t>Conclusions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85800" y="2194560"/>
                <a:ext cx="10820400" cy="4460240"/>
              </a:xfrm>
            </p:spPr>
            <p:txBody>
              <a:bodyPr>
                <a:normAutofit/>
              </a:bodyPr>
              <a:lstStyle/>
              <a:p>
                <a:pPr lvl="1"/>
                <a:r>
                  <a:rPr lang="en-US" dirty="0"/>
                  <a:t>Novel emission models of </a:t>
                </a:r>
                <a:r>
                  <a:rPr lang="en-US" dirty="0" err="1"/>
                  <a:t>Sgr</a:t>
                </a:r>
                <a:r>
                  <a:rPr lang="en-US" dirty="0"/>
                  <a:t> A* based on turbulent heating and equipartition span a large parameter space</a:t>
                </a:r>
              </a:p>
              <a:p>
                <a:pPr lvl="1"/>
                <a:r>
                  <a:rPr lang="en-US" dirty="0"/>
                  <a:t>230 GHz synthetic intensity maps on the scale of tens of gravitational radii appear with: </a:t>
                </a:r>
              </a:p>
              <a:p>
                <a:pPr lvl="2"/>
                <a:r>
                  <a:rPr lang="en-US" dirty="0"/>
                  <a:t>Mostly uniform coronal projections + photon rings for Electron Temperature Models; vary greatly in equipartition-inspired (Constant Electron Beta and Bias) Models</a:t>
                </a:r>
              </a:p>
              <a:p>
                <a:pPr lvl="2"/>
                <a:r>
                  <a:rPr lang="en-US" dirty="0"/>
                  <a:t>Emitting region most compact for low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𝛽</m:t>
                    </m:r>
                  </m:oMath>
                </a14:m>
                <a:r>
                  <a:rPr lang="en-US" dirty="0"/>
                  <a:t> and high 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dirty="0"/>
                  <a:t>); more asymmetric for decreasing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charset="0"/>
                          </a:rPr>
                          <m:t>𝑒</m:t>
                        </m:r>
                      </m:sub>
                    </m:sSub>
                    <m:r>
                      <a:rPr lang="en-US" i="1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dirty="0"/>
                  <a:t>and decreasing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Synthetic spectra are:</a:t>
                </a:r>
              </a:p>
              <a:p>
                <a:pPr lvl="2"/>
                <a:r>
                  <a:rPr lang="en-US" dirty="0"/>
                  <a:t>Flatter spectra in Beta and Bias Models than Electron Temperature Models (best fit 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dirty="0"/>
                  <a:t>)=(0.5,1); flatter for decreasing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𝛽</m:t>
                    </m:r>
                    <m:r>
                      <a:rPr lang="en-US" i="1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dirty="0"/>
                  <a:t>and decreasing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The models input into SANE, semi-MAD and MAD </a:t>
                </a:r>
                <a:r>
                  <a:rPr lang="en-US" dirty="0" err="1"/>
                  <a:t>Sgr</a:t>
                </a:r>
                <a:r>
                  <a:rPr lang="en-US" dirty="0"/>
                  <a:t> A* simulations result in a few classes of quasi-stationary images and spectral patterns</a:t>
                </a:r>
              </a:p>
              <a:p>
                <a:pPr lvl="2"/>
                <a:endParaRPr lang="en-US" dirty="0"/>
              </a:p>
              <a:p>
                <a:pPr lvl="2"/>
                <a:endParaRPr lang="en-US" dirty="0"/>
              </a:p>
              <a:p>
                <a:pPr lvl="2"/>
                <a:endParaRPr lang="en-US" dirty="0"/>
              </a:p>
              <a:p>
                <a:pPr lvl="2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2194560"/>
                <a:ext cx="10820400" cy="4460240"/>
              </a:xfrm>
              <a:blipFill>
                <a:blip r:embed="rId3"/>
                <a:stretch>
                  <a:fillRect t="-1420" r="-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23551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BDAF6-2530-2F43-AE97-A70E8D556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647" y="764373"/>
            <a:ext cx="10966554" cy="1293028"/>
          </a:xfrm>
          <a:solidFill>
            <a:srgbClr val="00B0F0"/>
          </a:solidFill>
        </p:spPr>
        <p:txBody>
          <a:bodyPr/>
          <a:lstStyle/>
          <a:p>
            <a:pPr algn="ctr"/>
            <a:r>
              <a:rPr lang="en-US" b="1" dirty="0"/>
              <a:t>Overview: “observing” </a:t>
            </a:r>
            <a:r>
              <a:rPr lang="en-US" b="1" dirty="0" err="1"/>
              <a:t>JAb</a:t>
            </a:r>
            <a:r>
              <a:rPr lang="en-US" b="1" dirty="0"/>
              <a:t> simulations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04DD72-997D-0242-98B6-2F6095EEC8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885" y="2194560"/>
            <a:ext cx="11506200" cy="4024125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Start with general relativistic </a:t>
            </a:r>
            <a:r>
              <a:rPr lang="en-US" dirty="0" err="1"/>
              <a:t>magnetohydrodynamic</a:t>
            </a:r>
            <a:r>
              <a:rPr lang="en-US" dirty="0"/>
              <a:t> (GRMHD) simulation of jet (or outflow)/accretion flow/black hole (JAB) system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Convert GRMHD variables to radiation prescriptions for emission, absorption, polarization, particle acceleration and/or dissipation to emulate sources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Add “observer” viewing sources, e.g., </a:t>
            </a:r>
            <a:r>
              <a:rPr lang="en-US" dirty="0" err="1"/>
              <a:t>Sgr</a:t>
            </a:r>
            <a:r>
              <a:rPr lang="en-US" dirty="0"/>
              <a:t> A* at the Galactic Center</a:t>
            </a:r>
          </a:p>
          <a:p>
            <a:pPr lvl="1"/>
            <a:endParaRPr lang="en-US" dirty="0"/>
          </a:p>
          <a:p>
            <a:pPr marL="971550" lvl="1" indent="-514350">
              <a:buFont typeface="+mj-lt"/>
              <a:buAutoNum type="romanU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289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85800" y="2194560"/>
                <a:ext cx="10820400" cy="4409440"/>
              </a:xfrm>
            </p:spPr>
            <p:txBody>
              <a:bodyPr>
                <a:normAutofit/>
              </a:bodyPr>
              <a:lstStyle/>
              <a:p>
                <a:pPr marL="228600" lvl="1">
                  <a:spcBef>
                    <a:spcPts val="1000"/>
                  </a:spcBef>
                </a:pPr>
                <a:r>
                  <a:rPr lang="en-US" dirty="0"/>
                  <a:t>The Galactic Center radio source </a:t>
                </a:r>
                <a:r>
                  <a:rPr lang="en-US" dirty="0" err="1"/>
                  <a:t>Sgr</a:t>
                </a:r>
                <a:r>
                  <a:rPr lang="en-US" dirty="0"/>
                  <a:t> A at d=8.18kpc (</a:t>
                </a:r>
                <a:r>
                  <a:rPr lang="en-US" dirty="0" err="1"/>
                  <a:t>Abuter</a:t>
                </a:r>
                <a:r>
                  <a:rPr lang="en-US" dirty="0"/>
                  <a:t> et al., 2019) has a relatively bright region, </a:t>
                </a:r>
                <a:r>
                  <a:rPr lang="en-US" dirty="0" err="1"/>
                  <a:t>Sgr</a:t>
                </a:r>
                <a:r>
                  <a:rPr lang="en-US" dirty="0"/>
                  <a:t> A*, surrounded by an accretion flow</a:t>
                </a:r>
              </a:p>
              <a:p>
                <a:pPr marL="228600" lvl="1">
                  <a:spcBef>
                    <a:spcPts val="1000"/>
                  </a:spcBef>
                </a:pPr>
                <a:endParaRPr lang="en-US" dirty="0"/>
              </a:p>
              <a:p>
                <a:pPr marL="228600" lvl="1">
                  <a:spcBef>
                    <a:spcPts val="1000"/>
                  </a:spcBef>
                </a:pPr>
                <a:endParaRPr lang="en-US" dirty="0"/>
              </a:p>
              <a:p>
                <a:pPr marL="228600" lvl="1">
                  <a:spcBef>
                    <a:spcPts val="1000"/>
                  </a:spcBef>
                </a:pPr>
                <a:endParaRPr lang="en-US" dirty="0"/>
              </a:p>
              <a:p>
                <a:pPr marL="0" lvl="1" indent="0">
                  <a:spcBef>
                    <a:spcPts val="1000"/>
                  </a:spcBef>
                  <a:buNone/>
                </a:pPr>
                <a:endParaRPr lang="en-US" dirty="0"/>
              </a:p>
              <a:p>
                <a:pPr marL="228600" lvl="1">
                  <a:spcBef>
                    <a:spcPts val="1000"/>
                  </a:spcBef>
                </a:pPr>
                <a:r>
                  <a:rPr lang="en-US" dirty="0" err="1"/>
                  <a:t>Sgr</a:t>
                </a:r>
                <a:r>
                  <a:rPr lang="en-US" dirty="0"/>
                  <a:t> A* has central black hole mass:  4.14x10</a:t>
                </a:r>
                <a:r>
                  <a:rPr lang="en-US" baseline="30000" dirty="0"/>
                  <a:t>6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𝑀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⨀</m:t>
                        </m:r>
                      </m:sub>
                    </m:sSub>
                  </m:oMath>
                </a14:m>
                <a:r>
                  <a:rPr lang="en-US" dirty="0"/>
                  <a:t> (</a:t>
                </a:r>
                <a:r>
                  <a:rPr lang="en-US" dirty="0" err="1"/>
                  <a:t>Abuter</a:t>
                </a:r>
                <a:r>
                  <a:rPr lang="en-US" dirty="0"/>
                  <a:t> et al., 2019)</a:t>
                </a:r>
              </a:p>
              <a:p>
                <a:pPr marL="228600" lvl="1">
                  <a:spcBef>
                    <a:spcPts val="1000"/>
                  </a:spcBef>
                </a:pPr>
                <a:r>
                  <a:rPr lang="en-US" dirty="0" err="1"/>
                  <a:t>Sgr</a:t>
                </a:r>
                <a:r>
                  <a:rPr lang="en-US" dirty="0"/>
                  <a:t> A* has extremely low luminosity: </a:t>
                </a:r>
                <a:r>
                  <a:rPr lang="en-US" dirty="0" err="1"/>
                  <a:t>L</a:t>
                </a:r>
                <a:r>
                  <a:rPr lang="en-US" baseline="-25000" dirty="0" err="1"/>
                  <a:t>SgrA</a:t>
                </a:r>
                <a:r>
                  <a:rPr lang="en-US" baseline="-25000" dirty="0"/>
                  <a:t>*</a:t>
                </a:r>
                <a:r>
                  <a:rPr lang="en-US" dirty="0"/>
                  <a:t> = 10</a:t>
                </a:r>
                <a:r>
                  <a:rPr lang="en-US" baseline="30000" dirty="0"/>
                  <a:t>-9</a:t>
                </a:r>
                <a:r>
                  <a:rPr lang="en-US" dirty="0"/>
                  <a:t>L</a:t>
                </a:r>
                <a:r>
                  <a:rPr lang="en-US" baseline="-25000" dirty="0"/>
                  <a:t>Edd</a:t>
                </a:r>
                <a:r>
                  <a:rPr lang="en-US" dirty="0"/>
                  <a:t> -10</a:t>
                </a:r>
                <a:r>
                  <a:rPr lang="en-US" baseline="30000" dirty="0"/>
                  <a:t>-10</a:t>
                </a:r>
                <a:r>
                  <a:rPr lang="en-US" dirty="0"/>
                  <a:t>L</a:t>
                </a:r>
                <a:r>
                  <a:rPr lang="en-US" baseline="-25000" dirty="0"/>
                  <a:t>Edd </a:t>
                </a:r>
                <a:r>
                  <a:rPr lang="en-US" dirty="0"/>
                  <a:t>(Sabha et al., 2018); </a:t>
                </a:r>
                <a:r>
                  <a:rPr lang="en-US" dirty="0" err="1"/>
                  <a:t>L</a:t>
                </a:r>
                <a:r>
                  <a:rPr lang="en-US" baseline="-25000" dirty="0" err="1"/>
                  <a:t>SgrA</a:t>
                </a:r>
                <a:r>
                  <a:rPr lang="en-US" baseline="-25000" dirty="0"/>
                  <a:t>*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≾</m:t>
                    </m:r>
                  </m:oMath>
                </a14:m>
                <a:r>
                  <a:rPr lang="en-US" dirty="0"/>
                  <a:t> 10</a:t>
                </a:r>
                <a:r>
                  <a:rPr lang="en-US" baseline="30000" dirty="0"/>
                  <a:t>37</a:t>
                </a:r>
                <a:r>
                  <a:rPr lang="en-US" dirty="0"/>
                  <a:t> erg/s = 2600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𝐿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⨀</m:t>
                        </m:r>
                      </m:sub>
                    </m:sSub>
                  </m:oMath>
                </a14:m>
                <a:r>
                  <a:rPr lang="en-US" dirty="0"/>
                  <a:t> (Narayan et al., 1998) </a:t>
                </a:r>
              </a:p>
              <a:p>
                <a:pPr marL="228600" lvl="1">
                  <a:spcBef>
                    <a:spcPts val="1000"/>
                  </a:spcBef>
                </a:pPr>
                <a:r>
                  <a:rPr lang="en-US" dirty="0" err="1"/>
                  <a:t>Sgr</a:t>
                </a:r>
                <a:r>
                  <a:rPr lang="en-US" dirty="0"/>
                  <a:t> A* also has low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charset="0"/>
                          </a:rPr>
                          <m:t>𝑀</m:t>
                        </m:r>
                      </m:e>
                    </m:acc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≲2</m:t>
                    </m:r>
                    <m:r>
                      <m:rPr>
                        <m:sty m:val="p"/>
                      </m:rPr>
                      <a:rPr lang="en-US">
                        <a:latin typeface="Cambria Math" charset="0"/>
                        <a:ea typeface="Cambria Math" charset="0"/>
                        <a:cs typeface="Cambria Math" charset="0"/>
                      </a:rPr>
                      <m:t>x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−7</m:t>
                        </m:r>
                      </m:sup>
                    </m:sSup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𝑀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⨀</m:t>
                        </m:r>
                      </m:sub>
                    </m:sSub>
                    <m:r>
                      <m:rPr>
                        <m:nor/>
                      </m:rPr>
                      <a:rPr lang="en-US">
                        <a:latin typeface="Cambria Math" charset="0"/>
                        <a:ea typeface="Cambria Math" charset="0"/>
                        <a:cs typeface="Cambria Math" charset="0"/>
                      </a:rPr>
                      <m:t>/</m:t>
                    </m:r>
                    <m:r>
                      <m:rPr>
                        <m:nor/>
                      </m:rPr>
                      <a:rPr lang="en-US" dirty="0"/>
                      <m:t>yr</m:t>
                    </m:r>
                    <m:r>
                      <m:rPr>
                        <m:nor/>
                      </m:rPr>
                      <a:rPr lang="en-US" dirty="0"/>
                      <m:t> (</m:t>
                    </m:r>
                    <m:r>
                      <m:rPr>
                        <m:nor/>
                      </m:rPr>
                      <a:rPr lang="en-US" dirty="0" err="1"/>
                      <m:t>Marrone</m:t>
                    </m:r>
                    <m:r>
                      <m:rPr>
                        <m:nor/>
                      </m:rPr>
                      <a:rPr lang="en-US" dirty="0"/>
                      <m:t> </m:t>
                    </m:r>
                    <m:r>
                      <m:rPr>
                        <m:nor/>
                      </m:rPr>
                      <a:rPr lang="en-US" dirty="0"/>
                      <m:t>et</m:t>
                    </m:r>
                    <m:r>
                      <m:rPr>
                        <m:nor/>
                      </m:rPr>
                      <a:rPr lang="en-US" dirty="0"/>
                      <m:t> </m:t>
                    </m:r>
                    <m:r>
                      <m:rPr>
                        <m:nor/>
                      </m:rPr>
                      <a:rPr lang="en-US" dirty="0"/>
                      <m:t>al</m:t>
                    </m:r>
                    <m:r>
                      <m:rPr>
                        <m:nor/>
                      </m:rPr>
                      <a:rPr lang="en-US" dirty="0"/>
                      <m:t>., 2007)</m:t>
                    </m:r>
                  </m:oMath>
                </a14:m>
                <a:r>
                  <a:rPr lang="en-US" dirty="0"/>
                  <a:t>, sourced mainly by ~30 Wolf-</a:t>
                </a:r>
                <a:r>
                  <a:rPr lang="en-US" dirty="0" err="1"/>
                  <a:t>Rayet</a:t>
                </a:r>
                <a:r>
                  <a:rPr lang="en-US" dirty="0"/>
                  <a:t> stars Ressler, </a:t>
                </a:r>
                <a:r>
                  <a:rPr lang="en-US" dirty="0" err="1"/>
                  <a:t>Quataert</a:t>
                </a:r>
                <a:r>
                  <a:rPr lang="en-US" dirty="0"/>
                  <a:t> and Stone, 2018) </a:t>
                </a:r>
              </a:p>
              <a:p>
                <a:pPr marL="228600" lvl="1">
                  <a:spcBef>
                    <a:spcPts val="1000"/>
                  </a:spcBef>
                </a:pPr>
                <a:endParaRPr lang="en-US" dirty="0"/>
              </a:p>
              <a:p>
                <a:pPr marL="228600" lvl="1">
                  <a:spcBef>
                    <a:spcPts val="1000"/>
                  </a:spcBef>
                </a:pPr>
                <a:endParaRPr lang="en-US" baseline="-25000" dirty="0"/>
              </a:p>
              <a:p>
                <a:pPr marL="228600" lvl="1">
                  <a:spcBef>
                    <a:spcPts val="1000"/>
                  </a:spcBef>
                </a:pPr>
                <a:endParaRPr lang="en-US" baseline="-25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2194560"/>
                <a:ext cx="10820400" cy="4409440"/>
              </a:xfrm>
              <a:blipFill>
                <a:blip r:embed="rId3"/>
                <a:stretch>
                  <a:fillRect l="-469" t="-14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24382" b="21435"/>
          <a:stretch/>
        </p:blipFill>
        <p:spPr>
          <a:xfrm>
            <a:off x="2073015" y="2818201"/>
            <a:ext cx="4154556" cy="1497295"/>
          </a:xfrm>
          <a:prstGeom prst="rect">
            <a:avLst/>
          </a:prstGeom>
        </p:spPr>
      </p:pic>
      <p:pic>
        <p:nvPicPr>
          <p:cNvPr id="1026" name="Picture 2" descr="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3242" y="2849442"/>
            <a:ext cx="1423033" cy="1024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493556" y="3190626"/>
            <a:ext cx="631904" cy="307777"/>
          </a:xfrm>
          <a:prstGeom prst="rect">
            <a:avLst/>
          </a:prstGeom>
          <a:noFill/>
          <a:scene3d>
            <a:camera prst="orthographicFront">
              <a:rot lat="0" lon="0" rev="16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400" dirty="0" err="1"/>
              <a:t>Sgr</a:t>
            </a:r>
            <a:r>
              <a:rPr lang="en-US" sz="1400" dirty="0"/>
              <a:t> A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26253B9-BFF8-B549-BFCD-39BFC5DE6850}"/>
              </a:ext>
            </a:extLst>
          </p:cNvPr>
          <p:cNvSpPr txBox="1">
            <a:spLocks/>
          </p:cNvSpPr>
          <p:nvPr/>
        </p:nvSpPr>
        <p:spPr>
          <a:xfrm>
            <a:off x="1981200" y="764373"/>
            <a:ext cx="8610600" cy="1293028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/>
              <a:t>sagitTarius</a:t>
            </a:r>
            <a:r>
              <a:rPr lang="en-US" b="1" dirty="0"/>
              <a:t> a* Luminosity and accretion</a:t>
            </a:r>
          </a:p>
        </p:txBody>
      </p:sp>
    </p:spTree>
    <p:extLst>
      <p:ext uri="{BB962C8B-B14F-4D97-AF65-F5344CB8AC3E}">
        <p14:creationId xmlns:p14="http://schemas.microsoft.com/office/powerpoint/2010/main" val="1489064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4373"/>
            <a:ext cx="10591800" cy="812413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sgr</a:t>
            </a:r>
            <a:r>
              <a:rPr lang="en-US" dirty="0"/>
              <a:t> A* image and spectral observations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85800" y="2029670"/>
                <a:ext cx="10820400" cy="4700914"/>
              </a:xfrm>
            </p:spPr>
            <p:txBody>
              <a:bodyPr/>
              <a:lstStyle/>
              <a:p>
                <a:r>
                  <a:rPr lang="en-US" dirty="0"/>
                  <a:t>Event Horizon </a:t>
                </a:r>
                <a:r>
                  <a:rPr lang="en-US" dirty="0" err="1"/>
                  <a:t>Telesope</a:t>
                </a:r>
                <a:r>
                  <a:rPr lang="en-US" dirty="0"/>
                  <a:t> (EHT) 230 GHz emitting region size constraints</a:t>
                </a:r>
              </a:p>
              <a:p>
                <a:pPr lvl="1"/>
                <a:r>
                  <a:rPr lang="en-US" dirty="0"/>
                  <a:t>Intrinsic size: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3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charset="0"/>
                          </a:rPr>
                          <m:t>7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−10</m:t>
                        </m:r>
                      </m:sub>
                      <m:sup>
                        <m:r>
                          <a:rPr lang="en-US" i="1">
                            <a:latin typeface="Cambria Math" charset="0"/>
                          </a:rPr>
                          <m:t>+16</m:t>
                        </m:r>
                      </m:sup>
                    </m:sSubSup>
                    <m:r>
                      <a:rPr lang="en-US" i="1">
                        <a:latin typeface="Cambria Math" charset="0"/>
                      </a:rPr>
                      <m:t>𝜇</m:t>
                    </m:r>
                    <m:r>
                      <m:rPr>
                        <m:sty m:val="p"/>
                      </m:rPr>
                      <a:rPr lang="en-US">
                        <a:latin typeface="Cambria Math" charset="0"/>
                      </a:rPr>
                      <m:t>as</m:t>
                    </m:r>
                  </m:oMath>
                </a14:m>
                <a:r>
                  <a:rPr lang="en-US" dirty="0">
                    <a:effectLst/>
                  </a:rPr>
                  <a:t> </a:t>
                </a:r>
                <a:endParaRPr lang="en-US" dirty="0"/>
              </a:p>
              <a:p>
                <a:pPr lvl="1"/>
                <a:r>
                  <a:rPr lang="en-US" dirty="0"/>
                  <a:t>Scattering size: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charset="0"/>
                      </a:rPr>
                      <m:t>4</m:t>
                    </m:r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charset="0"/>
                          </a:rPr>
                          <m:t>3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8</m:t>
                        </m:r>
                      </m:sub>
                      <m:sup>
                        <m:r>
                          <a:rPr lang="en-US" i="1">
                            <a:latin typeface="Cambria Math" charset="0"/>
                          </a:rPr>
                          <m:t>+1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4</m:t>
                        </m:r>
                      </m:sup>
                    </m:sSubSup>
                    <m:r>
                      <a:rPr lang="en-US" i="1">
                        <a:latin typeface="Cambria Math" charset="0"/>
                      </a:rPr>
                      <m:t>𝜇</m:t>
                    </m:r>
                    <m:r>
                      <m:rPr>
                        <m:sty m:val="p"/>
                      </m:rPr>
                      <a:rPr lang="en-US">
                        <a:latin typeface="Cambria Math" charset="0"/>
                      </a:rPr>
                      <m:t>as</m:t>
                    </m:r>
                  </m:oMath>
                </a14:m>
                <a:r>
                  <a:rPr lang="en-US" dirty="0">
                    <a:effectLst/>
                  </a:rPr>
                  <a:t> </a:t>
                </a:r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 err="1"/>
                  <a:t>Sgr</a:t>
                </a:r>
                <a:r>
                  <a:rPr lang="en-US" dirty="0"/>
                  <a:t> A* spectrum from 10</a:t>
                </a:r>
                <a:r>
                  <a:rPr lang="en-US" baseline="30000" dirty="0"/>
                  <a:t>10</a:t>
                </a:r>
                <a:r>
                  <a:rPr lang="en-US" dirty="0"/>
                  <a:t>Hz microwaves to 10</a:t>
                </a:r>
                <a:r>
                  <a:rPr lang="en-US" baseline="30000" dirty="0"/>
                  <a:t>20</a:t>
                </a:r>
                <a:r>
                  <a:rPr lang="en-US" dirty="0"/>
                  <a:t>Hz X-rays</a:t>
                </a:r>
              </a:p>
              <a:p>
                <a:pPr lvl="1"/>
                <a:r>
                  <a:rPr lang="en-US" dirty="0"/>
                  <a:t>1.3 </a:t>
                </a:r>
                <a:r>
                  <a:rPr lang="en-US" dirty="0" err="1"/>
                  <a:t>Jy</a:t>
                </a:r>
                <a:r>
                  <a:rPr lang="en-US" dirty="0"/>
                  <a:t> at 32 GHz in </a:t>
                </a:r>
                <a:r>
                  <a:rPr lang="en-US" dirty="0" err="1"/>
                  <a:t>ApJ</a:t>
                </a:r>
                <a:r>
                  <a:rPr lang="en-US" dirty="0"/>
                  <a:t> (Bower et al. 2015) </a:t>
                </a:r>
              </a:p>
              <a:p>
                <a:pPr lvl="1"/>
                <a:r>
                  <a:rPr lang="en-US" dirty="0"/>
                  <a:t>2.4 </a:t>
                </a:r>
                <a:r>
                  <a:rPr lang="en-US" dirty="0" err="1"/>
                  <a:t>Jy</a:t>
                </a:r>
                <a:r>
                  <a:rPr lang="en-US" dirty="0"/>
                  <a:t> at 230 GHz  by EHT in Nature (</a:t>
                </a:r>
                <a:r>
                  <a:rPr lang="en-US" dirty="0" err="1"/>
                  <a:t>Doeleman</a:t>
                </a:r>
                <a:r>
                  <a:rPr lang="en-US" dirty="0"/>
                  <a:t> et al. 2008)</a:t>
                </a:r>
              </a:p>
              <a:p>
                <a:pPr lvl="1"/>
                <a:r>
                  <a:rPr lang="en-US" dirty="0"/>
                  <a:t>Sub-mm 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≿</m:t>
                    </m:r>
                  </m:oMath>
                </a14:m>
                <a:r>
                  <a:rPr lang="en-US" dirty="0"/>
                  <a:t> 3x10</a:t>
                </a:r>
                <a:r>
                  <a:rPr lang="en-US" baseline="30000" dirty="0"/>
                  <a:t>11</a:t>
                </a:r>
                <a:r>
                  <a:rPr lang="en-US" dirty="0"/>
                  <a:t>Hz) bump in IR</a:t>
                </a:r>
              </a:p>
              <a:p>
                <a:pPr lvl="1"/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2029670"/>
                <a:ext cx="10820400" cy="4700914"/>
              </a:xfrm>
              <a:blipFill>
                <a:blip r:embed="rId3"/>
                <a:stretch>
                  <a:fillRect l="-586" t="-1617" b="-1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072" y="3134246"/>
            <a:ext cx="2362518" cy="21123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83115" y="4071649"/>
            <a:ext cx="1818126" cy="276999"/>
          </a:xfrm>
          <a:prstGeom prst="rect">
            <a:avLst/>
          </a:prstGeom>
          <a:noFill/>
          <a:scene3d>
            <a:camera prst="orthographicFront">
              <a:rot lat="0" lon="0" rev="16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200" dirty="0" err="1"/>
              <a:t>Doeleman</a:t>
            </a:r>
            <a:r>
              <a:rPr lang="en-US" sz="1200" dirty="0"/>
              <a:t> et al., 2008</a:t>
            </a:r>
          </a:p>
        </p:txBody>
      </p:sp>
      <p:sp>
        <p:nvSpPr>
          <p:cNvPr id="5" name="Oval 4"/>
          <p:cNvSpPr/>
          <p:nvPr/>
        </p:nvSpPr>
        <p:spPr>
          <a:xfrm>
            <a:off x="4575475" y="2337182"/>
            <a:ext cx="1734375" cy="914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Curved Connector 18"/>
          <p:cNvCxnSpPr/>
          <p:nvPr/>
        </p:nvCxnSpPr>
        <p:spPr>
          <a:xfrm>
            <a:off x="5478891" y="4337109"/>
            <a:ext cx="733217" cy="462914"/>
          </a:xfrm>
          <a:prstGeom prst="curvedConnector3">
            <a:avLst>
              <a:gd name="adj1" fmla="val 63857"/>
            </a:avLst>
          </a:prstGeom>
          <a:ln w="76200" cmpd="sng">
            <a:solidFill>
              <a:schemeClr val="accent1"/>
            </a:solidFill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urved Connector 25"/>
          <p:cNvCxnSpPr/>
          <p:nvPr/>
        </p:nvCxnSpPr>
        <p:spPr>
          <a:xfrm>
            <a:off x="4731887" y="4337112"/>
            <a:ext cx="733217" cy="462914"/>
          </a:xfrm>
          <a:prstGeom prst="curvedConnector3">
            <a:avLst>
              <a:gd name="adj1" fmla="val 63857"/>
            </a:avLst>
          </a:prstGeom>
          <a:ln w="76200" cmpd="sng">
            <a:solidFill>
              <a:schemeClr val="accent1"/>
            </a:solidFill>
          </a:ln>
          <a:scene3d>
            <a:camera prst="orthographicFront">
              <a:rot lat="10800000" lon="0" rev="21594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145399" y="3257950"/>
            <a:ext cx="530867" cy="1169084"/>
          </a:xfrm>
          <a:prstGeom prst="line">
            <a:avLst/>
          </a:prstGeom>
          <a:ln w="76200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265884" y="3212983"/>
            <a:ext cx="530867" cy="1169084"/>
          </a:xfrm>
          <a:prstGeom prst="line">
            <a:avLst/>
          </a:prstGeom>
          <a:ln w="76200">
            <a:prstDash val="sysDot"/>
          </a:ln>
          <a:scene3d>
            <a:camera prst="orthographicFront">
              <a:rot lat="1080000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335664" y="3272730"/>
            <a:ext cx="341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cxnSp>
        <p:nvCxnSpPr>
          <p:cNvPr id="33" name="Straight Connector 32"/>
          <p:cNvCxnSpPr/>
          <p:nvPr/>
        </p:nvCxnSpPr>
        <p:spPr>
          <a:xfrm>
            <a:off x="5249056" y="3812774"/>
            <a:ext cx="474134" cy="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966771" y="4382062"/>
            <a:ext cx="958917" cy="276999"/>
          </a:xfrm>
          <a:prstGeom prst="rect">
            <a:avLst/>
          </a:prstGeom>
          <a:noFill/>
          <a:scene3d>
            <a:camera prst="orthographicFront">
              <a:rot lat="0" lon="0" rev="16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200" dirty="0"/>
              <a:t>Amplitude</a:t>
            </a:r>
          </a:p>
        </p:txBody>
      </p:sp>
      <p:pic>
        <p:nvPicPr>
          <p:cNvPr id="17" name="Picture 2" descr="mage result for sgr A* spectrum">
            <a:extLst>
              <a:ext uri="{FF2B5EF4-FFF2-40B4-BE49-F238E27FC236}">
                <a16:creationId xmlns:a16="http://schemas.microsoft.com/office/drawing/2014/main" id="{6775B3D1-2526-594A-BE24-DD8E14625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599" y="4659062"/>
            <a:ext cx="2891943" cy="2168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B90760C-941E-6F4D-A4AA-0030B3D79B8F}"/>
              </a:ext>
            </a:extLst>
          </p:cNvPr>
          <p:cNvSpPr txBox="1"/>
          <p:nvPr/>
        </p:nvSpPr>
        <p:spPr>
          <a:xfrm>
            <a:off x="10725371" y="5731389"/>
            <a:ext cx="2127505" cy="276999"/>
          </a:xfrm>
          <a:prstGeom prst="rect">
            <a:avLst/>
          </a:prstGeom>
          <a:noFill/>
          <a:scene3d>
            <a:camera prst="orthographicFront">
              <a:rot lat="0" lon="0" rev="16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200" dirty="0"/>
              <a:t>(</a:t>
            </a:r>
            <a:r>
              <a:rPr lang="en-US" sz="1200" dirty="0" err="1"/>
              <a:t>Falcke</a:t>
            </a:r>
            <a:r>
              <a:rPr lang="en-US" sz="1200" dirty="0"/>
              <a:t> and </a:t>
            </a:r>
            <a:r>
              <a:rPr lang="en-US" sz="1200" dirty="0" err="1"/>
              <a:t>Markoff</a:t>
            </a:r>
            <a:r>
              <a:rPr lang="en-US" sz="1200" dirty="0"/>
              <a:t> 2013)</a:t>
            </a:r>
          </a:p>
        </p:txBody>
      </p:sp>
      <p:sp>
        <p:nvSpPr>
          <p:cNvPr id="21" name="Left Brace 20">
            <a:extLst>
              <a:ext uri="{FF2B5EF4-FFF2-40B4-BE49-F238E27FC236}">
                <a16:creationId xmlns:a16="http://schemas.microsoft.com/office/drawing/2014/main" id="{227E940F-BD93-1B44-81CA-89D32DFA3CB1}"/>
              </a:ext>
            </a:extLst>
          </p:cNvPr>
          <p:cNvSpPr/>
          <p:nvPr/>
        </p:nvSpPr>
        <p:spPr>
          <a:xfrm flipH="1">
            <a:off x="5457331" y="3560592"/>
            <a:ext cx="45719" cy="148942"/>
          </a:xfrm>
          <a:prstGeom prst="leftBrace">
            <a:avLst/>
          </a:prstGeom>
          <a:ln>
            <a:solidFill>
              <a:schemeClr val="tx1"/>
            </a:solidFill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41F4DEC-E61C-DB41-983E-EC5663FB6FD9}"/>
              </a:ext>
            </a:extLst>
          </p:cNvPr>
          <p:cNvSpPr txBox="1">
            <a:spLocks/>
          </p:cNvSpPr>
          <p:nvPr/>
        </p:nvSpPr>
        <p:spPr>
          <a:xfrm>
            <a:off x="539647" y="479563"/>
            <a:ext cx="10966554" cy="1293028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/>
              <a:t>Sgr</a:t>
            </a:r>
            <a:r>
              <a:rPr lang="en-US" b="1" dirty="0"/>
              <a:t> a* image and spectral observations</a:t>
            </a:r>
          </a:p>
        </p:txBody>
      </p:sp>
      <p:pic>
        <p:nvPicPr>
          <p:cNvPr id="23" name="Picture 2" descr="mage result for photon ring black hole">
            <a:extLst>
              <a:ext uri="{FF2B5EF4-FFF2-40B4-BE49-F238E27FC236}">
                <a16:creationId xmlns:a16="http://schemas.microsoft.com/office/drawing/2014/main" id="{C0BA0EAE-3C7B-A046-9BB9-8E09F0BA4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408" y="2698454"/>
            <a:ext cx="3031654" cy="129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4603F3-F558-EA46-8F18-62470E4461DA}"/>
              </a:ext>
            </a:extLst>
          </p:cNvPr>
          <p:cNvSpPr txBox="1"/>
          <p:nvPr/>
        </p:nvSpPr>
        <p:spPr>
          <a:xfrm>
            <a:off x="7757061" y="3839430"/>
            <a:ext cx="44021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Non-point symmetric (Fish et al. 2016)</a:t>
            </a:r>
          </a:p>
          <a:p>
            <a:r>
              <a:rPr lang="en-US" dirty="0"/>
              <a:t>ring more likely than circular Gaussian</a:t>
            </a:r>
          </a:p>
        </p:txBody>
      </p:sp>
    </p:spTree>
    <p:extLst>
      <p:ext uri="{BB962C8B-B14F-4D97-AF65-F5344CB8AC3E}">
        <p14:creationId xmlns:p14="http://schemas.microsoft.com/office/powerpoint/2010/main" val="2737080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9900" y="764373"/>
            <a:ext cx="8610600" cy="1293028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Simulation: </a:t>
            </a:r>
            <a:br>
              <a:rPr lang="en-US" b="1" dirty="0"/>
            </a:br>
            <a:r>
              <a:rPr lang="en-US" b="1" dirty="0"/>
              <a:t>Assumptions and fluid equations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85800" y="2133600"/>
                <a:ext cx="11325386" cy="4002104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US" dirty="0"/>
                  <a:t>Assumptions (Ressler et al., 2015, 2017)</a:t>
                </a:r>
              </a:p>
              <a:p>
                <a:pPr lvl="1"/>
                <a:r>
                  <a:rPr lang="en-US" dirty="0"/>
                  <a:t>Accretion dynamical time shorter than timescale of Coulomb collisions between leptonic (</a:t>
                </a:r>
                <a:r>
                  <a:rPr lang="en-US" dirty="0" err="1"/>
                  <a:t>e+e</a:t>
                </a:r>
                <a:r>
                  <a:rPr lang="en-US" dirty="0"/>
                  <a:t>-) and hadronic plasmas (</a:t>
                </a:r>
                <a:r>
                  <a:rPr lang="en-US" dirty="0" err="1"/>
                  <a:t>p,ions</a:t>
                </a:r>
                <a:r>
                  <a:rPr lang="en-US" dirty="0"/>
                  <a:t>) =&gt; Two-temperature model</a:t>
                </a:r>
              </a:p>
              <a:p>
                <a:pPr lvl="1"/>
                <a:r>
                  <a:rPr lang="en-US" dirty="0"/>
                  <a:t>Electrons radiate heat more efficiently than protons: </a:t>
                </a:r>
                <a:r>
                  <a:rPr lang="en-US" dirty="0" err="1"/>
                  <a:t>T</a:t>
                </a:r>
                <a:r>
                  <a:rPr lang="en-US" baseline="-25000" dirty="0" err="1"/>
                  <a:t>e</a:t>
                </a:r>
                <a:r>
                  <a:rPr lang="en-US" baseline="-25000" dirty="0"/>
                  <a:t> </a:t>
                </a:r>
                <a:r>
                  <a:rPr lang="en-US" dirty="0"/>
                  <a:t>&lt;&lt; </a:t>
                </a:r>
                <a:r>
                  <a:rPr lang="en-US" dirty="0" err="1"/>
                  <a:t>T</a:t>
                </a:r>
                <a:r>
                  <a:rPr lang="en-US" baseline="-25000" dirty="0" err="1"/>
                  <a:t>p</a:t>
                </a:r>
                <a:endParaRPr lang="en-US" baseline="-25000" dirty="0"/>
              </a:p>
              <a:p>
                <a:pPr lvl="1"/>
                <a:r>
                  <a:rPr lang="en-US" dirty="0"/>
                  <a:t>Mass accretion rate </a:t>
                </a:r>
                <a:r>
                  <a:rPr lang="mr-IN" dirty="0"/>
                  <a:t>–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charset="0"/>
                          </a:rPr>
                          <m:t>𝑀</m:t>
                        </m:r>
                      </m:e>
                    </m:acc>
                  </m:oMath>
                </a14:m>
                <a:r>
                  <a:rPr lang="en-US" dirty="0"/>
                  <a:t> determines normalization of spectral flux summed over intensity maps in various models at a chosen frequency</a:t>
                </a:r>
              </a:p>
              <a:p>
                <a:pPr lvl="1"/>
                <a:r>
                  <a:rPr lang="en-US" dirty="0"/>
                  <a:t>Fiducial (semi-MAD) model between standard and normal evolution (SANE)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Φ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acc>
                          <m:accPr>
                            <m:chr m:val="̇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𝑚𝑐</m:t>
                            </m:r>
                          </m:e>
                        </m:acc>
                      </m:e>
                    </m:ra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dirty="0"/>
                  <a:t>&amp; magnetically-arrested disk (MAD) flux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Φ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acc>
                          <m:accPr>
                            <m:chr m:val="̇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𝑚𝑐</m:t>
                            </m:r>
                          </m:e>
                        </m:acc>
                      </m:e>
                    </m:ra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/>
                  <a:t> ; SANE and MAD also considered</a:t>
                </a:r>
              </a:p>
              <a:p>
                <a:r>
                  <a:rPr lang="en-US" dirty="0"/>
                  <a:t>GRMHD mass conservation and energy-momentum equations</a:t>
                </a:r>
              </a:p>
              <a:p>
                <a:pPr lvl="1"/>
                <a:endParaRPr lang="en-US" dirty="0"/>
              </a:p>
              <a:p>
                <a:pPr lvl="1"/>
                <a:endParaRPr lang="en-US" sz="1100" dirty="0"/>
              </a:p>
              <a:p>
                <a:pPr lvl="1"/>
                <a:r>
                  <a:rPr lang="en-US" dirty="0"/>
                  <a:t>Stress-energy-momentum tensor with viscous and heating terms</a:t>
                </a:r>
              </a:p>
              <a:p>
                <a:pPr marL="0" indent="0">
                  <a:buNone/>
                </a:pPr>
                <a:endParaRPr lang="en-US" sz="2600" dirty="0"/>
              </a:p>
              <a:p>
                <a:pPr marL="0" indent="0">
                  <a:buNone/>
                </a:pPr>
                <a:endParaRPr lang="en-US" sz="2600" dirty="0"/>
              </a:p>
              <a:p>
                <a:r>
                  <a:rPr lang="en-US" dirty="0"/>
                  <a:t>Entropy governed by </a:t>
                </a:r>
                <a:r>
                  <a:rPr lang="en-US" dirty="0" err="1"/>
                  <a:t>Vlasov</a:t>
                </a:r>
                <a:r>
                  <a:rPr lang="en-US" dirty="0"/>
                  <a:t> eq. and 1</a:t>
                </a:r>
                <a:r>
                  <a:rPr lang="en-US" baseline="30000" dirty="0"/>
                  <a:t>st</a:t>
                </a:r>
                <a:r>
                  <a:rPr lang="en-US" dirty="0"/>
                  <a:t> moment, and entropy eq.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2133600"/>
                <a:ext cx="11325386" cy="4002104"/>
              </a:xfrm>
              <a:blipFill>
                <a:blip r:embed="rId3"/>
                <a:stretch>
                  <a:fillRect l="-336" t="-3175" b="-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5482165" y="4353717"/>
                <a:ext cx="3627967" cy="324168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𝜕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𝜇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𝑇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𝜇𝜈</m:t>
                          </m:r>
                        </m:sup>
                      </m:sSup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𝛻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𝜇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𝜇𝜈</m:t>
                              </m:r>
                            </m:sup>
                          </m:sSub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𝐸𝑀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𝜇𝜈</m:t>
                              </m:r>
                            </m:sup>
                          </m:sSubSup>
                        </m:e>
                      </m:d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=−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𝜏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𝜇𝜈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2165" y="4353717"/>
                <a:ext cx="3627967" cy="324168"/>
              </a:xfrm>
              <a:prstGeom prst="rect">
                <a:avLst/>
              </a:prstGeom>
              <a:blipFill>
                <a:blip r:embed="rId4"/>
                <a:stretch>
                  <a:fillRect b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612109" y="4346245"/>
                <a:ext cx="1612901" cy="329293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𝜕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𝜇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𝜌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𝑢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𝜇</m:t>
                              </m:r>
                            </m:sup>
                          </m:sSup>
                        </m:e>
                      </m:d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0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2109" y="4346245"/>
                <a:ext cx="1612901" cy="329293"/>
              </a:xfrm>
              <a:prstGeom prst="rect">
                <a:avLst/>
              </a:prstGeom>
              <a:blipFill>
                <a:blip r:embed="rId5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749015" y="5049099"/>
                <a:ext cx="5945288" cy="516276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𝑇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𝑒</m:t>
                          </m:r>
                        </m:sub>
                        <m:sup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𝜇𝜈</m:t>
                          </m:r>
                        </m:sup>
                      </m:sSubSup>
                      <m:r>
                        <a:rPr lang="en-US" sz="1600" i="1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d>
                        <m:dPr>
                          <m:ctrlP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𝑒</m:t>
                              </m:r>
                            </m:sub>
                          </m:sSub>
                        </m:e>
                      </m:d>
                      <m:sSubSup>
                        <m:sSubSupPr>
                          <m:ctrlP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𝑒</m:t>
                          </m:r>
                        </m:sub>
                        <m:sup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𝜇</m:t>
                          </m:r>
                        </m:sup>
                      </m:sSubSup>
                      <m:sSubSup>
                        <m:sSubSupPr>
                          <m:ctrlP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𝑒</m:t>
                          </m:r>
                        </m:sub>
                        <m:sup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𝜈</m:t>
                          </m:r>
                        </m:sup>
                      </m:sSubSup>
                      <m:r>
                        <a:rPr lang="en-US" sz="1600" i="1">
                          <a:solidFill>
                            <a:schemeClr val="bg1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𝑃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𝑒</m:t>
                          </m:r>
                        </m:sub>
                      </m:sSub>
                      <m:sSup>
                        <m:sSupPr>
                          <m:ctrlP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𝑔</m:t>
                          </m:r>
                        </m:e>
                        <m:sup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𝜇𝜈</m:t>
                          </m:r>
                        </m:sup>
                      </m:sSup>
                      <m:r>
                        <a:rPr lang="en-US" sz="1600" i="1">
                          <a:solidFill>
                            <a:schemeClr val="bg1"/>
                          </a:solidFill>
                          <a:latin typeface="Cambria Math" charset="0"/>
                        </a:rPr>
                        <m:t>+</m:t>
                      </m:r>
                      <m:sSubSup>
                        <m:sSubSupPr>
                          <m:ctrlP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𝜏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𝑒</m:t>
                          </m:r>
                        </m:sub>
                        <m:sup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𝜇𝜈</m:t>
                          </m:r>
                        </m:sup>
                      </m:sSubSup>
                      <m:r>
                        <a:rPr lang="en-US" sz="1600" i="1">
                          <a:solidFill>
                            <a:schemeClr val="bg1"/>
                          </a:solidFill>
                          <a:latin typeface="Cambria Math" charset="0"/>
                        </a:rPr>
                        <m:t>+</m:t>
                      </m:r>
                      <m:sSubSup>
                        <m:sSubSupPr>
                          <m:ctrlP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𝑞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𝑒</m:t>
                          </m:r>
                        </m:sub>
                        <m:sup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𝜇</m:t>
                          </m:r>
                        </m:sup>
                      </m:sSubSup>
                      <m:sSubSup>
                        <m:sSubSupPr>
                          <m:ctrlP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𝑒</m:t>
                          </m:r>
                        </m:sub>
                        <m:sup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𝜈</m:t>
                          </m:r>
                        </m:sup>
                      </m:sSubSup>
                      <m:r>
                        <a:rPr lang="en-US" sz="1600" i="1">
                          <a:solidFill>
                            <a:schemeClr val="bg1"/>
                          </a:solidFill>
                          <a:latin typeface="Cambria Math" charset="0"/>
                        </a:rPr>
                        <m:t>+</m:t>
                      </m:r>
                      <m:sSubSup>
                        <m:sSubSupPr>
                          <m:ctrlP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𝑞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𝑒</m:t>
                          </m:r>
                        </m:sub>
                        <m:sup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𝜈</m:t>
                          </m:r>
                        </m:sup>
                      </m:sSubSup>
                      <m:sSubSup>
                        <m:sSubSupPr>
                          <m:ctrlP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𝑒</m:t>
                          </m:r>
                        </m:sub>
                        <m:sup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𝜇</m:t>
                          </m:r>
                        </m:sup>
                      </m:sSubSup>
                    </m:oMath>
                  </m:oMathPara>
                </a14:m>
                <a:endParaRPr lang="en-US" sz="16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𝑇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𝑝</m:t>
                          </m:r>
                        </m:sub>
                        <m:sup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𝜇𝜈</m:t>
                          </m:r>
                        </m:sup>
                      </m:sSubSup>
                      <m:r>
                        <a:rPr lang="en-US" sz="1600" i="1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d>
                        <m:dPr>
                          <m:ctrlP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𝑝</m:t>
                              </m:r>
                            </m:sub>
                          </m:sSub>
                        </m:e>
                      </m:d>
                      <m:sSubSup>
                        <m:sSubSupPr>
                          <m:ctrlP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𝑝</m:t>
                          </m:r>
                        </m:sub>
                        <m:sup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𝜇</m:t>
                          </m:r>
                        </m:sup>
                      </m:sSubSup>
                      <m:sSubSup>
                        <m:sSubSupPr>
                          <m:ctrlP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𝑝</m:t>
                          </m:r>
                        </m:sub>
                        <m:sup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𝜈</m:t>
                          </m:r>
                        </m:sup>
                      </m:sSubSup>
                      <m:r>
                        <a:rPr lang="en-US" sz="1600" i="1">
                          <a:solidFill>
                            <a:schemeClr val="bg1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𝑃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𝑝</m:t>
                          </m:r>
                        </m:sub>
                      </m:sSub>
                      <m:sSup>
                        <m:sSupPr>
                          <m:ctrlP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𝑔</m:t>
                          </m:r>
                        </m:e>
                        <m:sup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𝜇𝜈</m:t>
                          </m:r>
                        </m:sup>
                      </m:sSup>
                      <m:r>
                        <a:rPr lang="en-US" sz="1600" i="1">
                          <a:solidFill>
                            <a:schemeClr val="bg1"/>
                          </a:solidFill>
                          <a:latin typeface="Cambria Math" charset="0"/>
                        </a:rPr>
                        <m:t>+</m:t>
                      </m:r>
                      <m:sSubSup>
                        <m:sSubSupPr>
                          <m:ctrlP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𝜏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𝑝</m:t>
                          </m:r>
                        </m:sub>
                        <m:sup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𝜇𝜈</m:t>
                          </m:r>
                        </m:sup>
                      </m:sSub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9015" y="5049099"/>
                <a:ext cx="5945288" cy="516276"/>
              </a:xfrm>
              <a:prstGeom prst="rect">
                <a:avLst/>
              </a:prstGeom>
              <a:blipFill>
                <a:blip r:embed="rId6"/>
                <a:stretch>
                  <a:fillRect t="-2326" b="-9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220535" y="6135705"/>
                <a:ext cx="2675065" cy="655852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𝑠</m:t>
                      </m:r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𝑃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𝜌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𝛾</m:t>
                                  </m:r>
                                </m:sup>
                              </m:sSup>
                            </m:e>
                          </m:func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𝛾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−1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535" y="6135705"/>
                <a:ext cx="2675065" cy="65585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3220304" y="6088853"/>
                <a:ext cx="4523723" cy="678873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400" smtClean="0">
                          <a:solidFill>
                            <a:schemeClr val="bg1"/>
                          </a:solidFill>
                        </a:rPr>
                        <m:t> </m:t>
                      </m:r>
                      <m:f>
                        <m:fPr>
                          <m:ctrlP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𝑓</m:t>
                          </m:r>
                        </m:num>
                        <m:den>
                          <m:r>
                            <a:rPr lang="en-US" sz="140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𝑡</m:t>
                          </m:r>
                        </m:den>
                      </m:f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140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v</m:t>
                          </m:r>
                        </m:e>
                      </m:acc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charset="0"/>
                        </a:rPr>
                        <m:t>∙</m:t>
                      </m:r>
                      <m:sSub>
                        <m:sSubPr>
                          <m:ctrlP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𝛻</m:t>
                              </m:r>
                            </m:e>
                          </m:acc>
                        </m:e>
                        <m:sub>
                          <m:acc>
                            <m:accPr>
                              <m:chr m:val="⃗"/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sz="140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x</m:t>
                              </m:r>
                            </m:e>
                          </m:acc>
                        </m:sub>
                      </m:sSub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charset="0"/>
                        </a:rPr>
                        <m:t>𝑓</m:t>
                      </m:r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charset="0"/>
                        </a:rPr>
                        <m:t>+</m:t>
                      </m:r>
                      <m:f>
                        <m:fPr>
                          <m:ctrlP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𝑞</m:t>
                          </m:r>
                        </m:num>
                        <m:den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𝑚</m:t>
                          </m:r>
                        </m:den>
                      </m:f>
                      <m:d>
                        <m:dPr>
                          <m:ctrlP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</m:den>
                          </m:f>
                          <m:acc>
                            <m:accPr>
                              <m:chr m:val="⃗"/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sz="140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v</m:t>
                              </m:r>
                            </m:e>
                          </m:acc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×</m:t>
                          </m:r>
                          <m:acc>
                            <m:accPr>
                              <m:chr m:val="⃗"/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𝐵</m:t>
                              </m:r>
                            </m:e>
                          </m:acc>
                        </m:e>
                      </m:d>
                      <m:sSub>
                        <m:sSubPr>
                          <m:ctrlP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𝛻</m:t>
                              </m:r>
                            </m:e>
                          </m:acc>
                        </m:e>
                        <m:sub>
                          <m:acc>
                            <m:accPr>
                              <m:chr m:val="⃗"/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sz="140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v</m:t>
                              </m:r>
                            </m:e>
                          </m:acc>
                        </m:sub>
                      </m:sSub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charset="0"/>
                        </a:rPr>
                        <m:t>𝑓</m:t>
                      </m:r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charset="0"/>
                        </a:rPr>
                        <m:t>=0</m:t>
                      </m:r>
                    </m:oMath>
                  </m:oMathPara>
                </a14:m>
                <a:endParaRPr lang="en-US" sz="1400" b="0" i="1" dirty="0">
                  <a:solidFill>
                    <a:schemeClr val="bg1"/>
                  </a:solidFill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𝜇</m:t>
                              </m:r>
                            </m:sub>
                          </m:sSub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𝑇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𝑒</m:t>
                          </m:r>
                        </m:sub>
                        <m:sup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𝜇𝜈</m:t>
                          </m:r>
                        </m:sup>
                      </m:sSubSup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charset="0"/>
                        </a:rPr>
                        <m:t>=−</m:t>
                      </m:r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charset="0"/>
                        </a:rPr>
                        <m:t>𝑒𝑛</m:t>
                      </m:r>
                      <m:sSubSup>
                        <m:sSubSupPr>
                          <m:ctrlP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𝑒</m:t>
                          </m:r>
                        </m:sub>
                        <m:sup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𝜇</m:t>
                          </m:r>
                        </m:sup>
                      </m:sSubSup>
                      <m:sSubSup>
                        <m:sSubSupPr>
                          <m:ctrlP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𝐹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𝜇</m:t>
                          </m:r>
                        </m:sub>
                        <m:sup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𝜈</m:t>
                          </m:r>
                        </m:sup>
                      </m:sSubSup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charset="0"/>
                        </a:rPr>
                        <m:t>,  </m:t>
                      </m:r>
                      <m:sSubSup>
                        <m:sSubSupPr>
                          <m:ctrlP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𝜇</m:t>
                              </m:r>
                            </m:sub>
                          </m:sSub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𝑇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𝑝</m:t>
                          </m:r>
                        </m:sub>
                        <m:sup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𝜇𝜈</m:t>
                          </m:r>
                        </m:sup>
                      </m:sSubSup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charset="0"/>
                        </a:rPr>
                        <m:t>𝑒𝑛</m:t>
                      </m:r>
                      <m:sSubSup>
                        <m:sSubSupPr>
                          <m:ctrlP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𝑝</m:t>
                          </m:r>
                        </m:sub>
                        <m:sup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𝜇</m:t>
                          </m:r>
                        </m:sup>
                      </m:sSubSup>
                      <m:sSubSup>
                        <m:sSubSupPr>
                          <m:ctrlP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𝐹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𝜇</m:t>
                          </m:r>
                        </m:sub>
                        <m:sup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𝜈</m:t>
                          </m:r>
                        </m:sup>
                      </m:sSubSup>
                      <m:r>
                        <a:rPr lang="en-US" sz="1400" i="1">
                          <a:latin typeface="Cambria Math" charset="0"/>
                        </a:rPr>
                        <m:t>0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0304" y="6088853"/>
                <a:ext cx="4523723" cy="678873"/>
              </a:xfrm>
              <a:prstGeom prst="rect">
                <a:avLst/>
              </a:prstGeom>
              <a:blipFill rotWithShape="0">
                <a:blip r:embed="rId8"/>
                <a:stretch>
                  <a:fillRect b="-2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8068731" y="6135704"/>
                <a:ext cx="3437469" cy="579461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𝜌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𝑒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𝜇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𝜕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𝜇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𝑠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𝑒</m:t>
                          </m:r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𝑄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𝑒</m:t>
                          </m:r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𝜕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𝜇</m:t>
                          </m:r>
                        </m:sub>
                      </m:sSub>
                      <m:sSubSup>
                        <m:sSub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𝑞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𝑒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𝜇</m:t>
                          </m:r>
                        </m:sup>
                      </m:sSubSup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𝑎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𝜇</m:t>
                          </m:r>
                        </m:sub>
                      </m:sSub>
                      <m:sSubSup>
                        <m:sSub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𝑞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𝑒</m:t>
                          </m:r>
                        </m:sub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𝜇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8731" y="6135704"/>
                <a:ext cx="3437469" cy="579461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165808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85800" y="2194560"/>
                <a:ext cx="10820400" cy="4523481"/>
              </a:xfrm>
            </p:spPr>
            <p:txBody>
              <a:bodyPr>
                <a:normAutofit fontScale="92500"/>
              </a:bodyPr>
              <a:lstStyle/>
              <a:p>
                <a:r>
                  <a:rPr lang="en-US" dirty="0"/>
                  <a:t>Beta Critical Electron Temperature Model</a:t>
                </a:r>
              </a:p>
              <a:p>
                <a:pPr marL="914400" lvl="1" indent="-457200">
                  <a:buFont typeface="+mj-lt"/>
                  <a:buAutoNum type="arabicParenR"/>
                </a:pPr>
                <a:r>
                  <a:rPr lang="en-US" dirty="0"/>
                  <a:t>Constant </a:t>
                </a:r>
                <a:r>
                  <a:rPr lang="en-US" dirty="0" err="1"/>
                  <a:t>T</a:t>
                </a:r>
                <a:r>
                  <a:rPr lang="en-US" baseline="-25000" dirty="0" err="1"/>
                  <a:t>e</a:t>
                </a:r>
                <a:r>
                  <a:rPr lang="en-US" dirty="0"/>
                  <a:t>/</a:t>
                </a:r>
                <a:r>
                  <a:rPr lang="en-US" dirty="0" err="1"/>
                  <a:t>T</a:t>
                </a:r>
                <a:r>
                  <a:rPr lang="en-US" baseline="-25000" dirty="0" err="1"/>
                  <a:t>p</a:t>
                </a:r>
                <a:r>
                  <a:rPr lang="en-US" dirty="0"/>
                  <a:t> at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𝛽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&lt;&lt;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𝑐</m:t>
                        </m:r>
                      </m:sub>
                    </m:sSub>
                  </m:oMath>
                </a14:m>
                <a:endParaRPr lang="en-US" dirty="0"/>
              </a:p>
              <a:p>
                <a:pPr marL="914400" lvl="1" indent="-457200">
                  <a:buFont typeface="+mj-lt"/>
                  <a:buAutoNum type="arabicParenR"/>
                </a:pPr>
                <a:r>
                  <a:rPr lang="en-US" dirty="0"/>
                  <a:t>T</a:t>
                </a:r>
                <a:r>
                  <a:rPr lang="en-US" baseline="-25000" dirty="0"/>
                  <a:t>e</a:t>
                </a:r>
                <a:r>
                  <a:rPr lang="en-US" dirty="0"/>
                  <a:t> suppressed at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𝛽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&gt;&gt;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𝑐</m:t>
                        </m:r>
                      </m:sub>
                    </m:sSub>
                  </m:oMath>
                </a14:m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  <a:p>
                <a:r>
                  <a:rPr lang="en-US" dirty="0"/>
                  <a:t>Constant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/>
                  <a:t> Model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Magnetic Bias Model</a:t>
                </a:r>
              </a:p>
              <a:p>
                <a:endParaRPr lang="en-US" dirty="0"/>
              </a:p>
              <a:p>
                <a:r>
                  <a:rPr lang="en-US" dirty="0"/>
                  <a:t>Postprocessing</a:t>
                </a:r>
              </a:p>
              <a:p>
                <a:pPr lvl="1"/>
                <a:r>
                  <a:rPr lang="en-US" dirty="0"/>
                  <a:t>Intensity maps computed using IBOTHROS (Noble et al. 2007) for radiative transfer </a:t>
                </a:r>
              </a:p>
              <a:p>
                <a:pPr lvl="1"/>
                <a:r>
                  <a:rPr lang="en-US" dirty="0"/>
                  <a:t>Spectra computed using GRMONTY (</a:t>
                </a:r>
                <a:r>
                  <a:rPr lang="en-US" dirty="0" err="1"/>
                  <a:t>Dolence</a:t>
                </a:r>
                <a:r>
                  <a:rPr lang="en-US" dirty="0"/>
                  <a:t> et al. 2009) Monte Carlo ray tracing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2194560"/>
                <a:ext cx="10820400" cy="4523481"/>
              </a:xfrm>
              <a:blipFill>
                <a:blip r:embed="rId3"/>
                <a:stretch>
                  <a:fillRect l="-469" t="-14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9491137" y="3606447"/>
            <a:ext cx="2404525" cy="590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Equipartition for </a:t>
            </a:r>
            <a:r>
              <a:rPr lang="en-US" dirty="0" err="1"/>
              <a:t>P</a:t>
            </a:r>
            <a:r>
              <a:rPr lang="en-US" baseline="-25000" dirty="0" err="1"/>
              <a:t>e</a:t>
            </a:r>
            <a:r>
              <a:rPr lang="en-US" dirty="0" err="1"/>
              <a:t>~P</a:t>
            </a:r>
            <a:r>
              <a:rPr lang="en-US" baseline="-25000" dirty="0" err="1"/>
              <a:t>B</a:t>
            </a:r>
            <a:endParaRPr lang="en-US" baseline="-250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FBB13BE-CF41-E94D-B65A-CD082A5D5B5F}"/>
              </a:ext>
            </a:extLst>
          </p:cNvPr>
          <p:cNvSpPr txBox="1">
            <a:spLocks/>
          </p:cNvSpPr>
          <p:nvPr/>
        </p:nvSpPr>
        <p:spPr>
          <a:xfrm>
            <a:off x="2082800" y="764373"/>
            <a:ext cx="8610600" cy="1293028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Emission models and radiative transfer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F22E6FB-52B2-4141-9BF1-20C9F636BE23}"/>
                  </a:ext>
                </a:extLst>
              </p:cNvPr>
              <p:cNvSpPr/>
              <p:nvPr/>
            </p:nvSpPr>
            <p:spPr>
              <a:xfrm>
                <a:off x="4926566" y="2506839"/>
                <a:ext cx="3900193" cy="612249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solidFill>
                            <a:schemeClr val="bg1"/>
                          </a:solidFill>
                          <a:latin typeface="Cambria Math" charset="0"/>
                        </a:rPr>
                        <m:t>Exp</m:t>
                      </m:r>
                      <m:r>
                        <a:rPr lang="en-US">
                          <a:solidFill>
                            <a:schemeClr val="bg1"/>
                          </a:solidFill>
                          <a:latin typeface="Cambria Math" charset="0"/>
                        </a:rPr>
                        <m:t>[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−</m:t>
                      </m:r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en-US">
                          <a:solidFill>
                            <a:schemeClr val="bg1"/>
                          </a:solidFill>
                          <a:latin typeface="Cambria Math" charset="0"/>
                        </a:rPr>
                        <m:t>/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𝛽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𝑐</m:t>
                          </m:r>
                        </m:sub>
                      </m:sSub>
                      <m:r>
                        <a:rPr lang="en-US">
                          <a:solidFill>
                            <a:schemeClr val="bg1"/>
                          </a:solidFill>
                          <a:latin typeface="Cambria Math" charset="0"/>
                        </a:rPr>
                        <m:t>]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F22E6FB-52B2-4141-9BF1-20C9F636BE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6566" y="2506839"/>
                <a:ext cx="3900193" cy="612249"/>
              </a:xfrm>
              <a:prstGeom prst="rect">
                <a:avLst/>
              </a:prstGeom>
              <a:blipFill>
                <a:blip r:embed="rId4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DDDAB09-910A-1646-92C8-35EA8780F1D8}"/>
                  </a:ext>
                </a:extLst>
              </p:cNvPr>
              <p:cNvSpPr/>
              <p:nvPr/>
            </p:nvSpPr>
            <p:spPr>
              <a:xfrm>
                <a:off x="9265892" y="2586611"/>
                <a:ext cx="1656104" cy="506545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0&lt;</m:t>
                      </m:r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&lt;1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DDDAB09-910A-1646-92C8-35EA8780F1D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5892" y="2586611"/>
                <a:ext cx="1656104" cy="50654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3EB0CA26-CCF5-AA48-90AB-340F44F0DF2A}"/>
                  </a:ext>
                </a:extLst>
              </p:cNvPr>
              <p:cNvSpPr/>
              <p:nvPr/>
            </p:nvSpPr>
            <p:spPr>
              <a:xfrm>
                <a:off x="3957839" y="3511139"/>
                <a:ext cx="5392623" cy="781558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𝑏</m:t>
                                  </m:r>
                                </m:sub>
                              </m:sSub>
                            </m:den>
                          </m:f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en-US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 smtClean="0">
                                          <a:solidFill>
                                            <a:schemeClr val="bg1"/>
                                          </a:solidFill>
                                          <a:latin typeface="Cambria Math" charset="0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−1)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num>
                            <m:den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𝑏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/2</m:t>
                              </m:r>
                            </m:den>
                          </m:f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⟹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−1)</m:t>
                          </m:r>
                        </m:den>
                      </m:f>
                      <m:sSub>
                        <m:sSub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𝛽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3EB0CA26-CCF5-AA48-90AB-340F44F0DF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7839" y="3511139"/>
                <a:ext cx="5392623" cy="78155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D1262A3-0924-DF40-AF60-23C5BE197A20}"/>
                  </a:ext>
                </a:extLst>
              </p:cNvPr>
              <p:cNvSpPr/>
              <p:nvPr/>
            </p:nvSpPr>
            <p:spPr>
              <a:xfrm>
                <a:off x="4258915" y="4684748"/>
                <a:ext cx="4790470" cy="795389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𝑃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𝑒</m:t>
                          </m:r>
                        </m:sub>
                      </m:sSub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𝐾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p>
                        <m:sSupPr>
                          <m:ctrlP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𝑏</m:t>
                                  </m:r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en-US" sz="1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sz="1400" i="1">
                                          <a:solidFill>
                                            <a:schemeClr val="bg1"/>
                                          </a:solidFill>
                                          <a:latin typeface="Cambria Math" charset="0"/>
                                        </a:rPr>
                                        <m:t>2</m:t>
                                      </m:r>
                                    </m:e>
                                  </m:rad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sSub>
                        <m:sSubPr>
                          <m:ctrlPr>
                            <a:rPr lang="en-US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,  </m:t>
                          </m:r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𝐾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𝐾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f>
                        <m:fPr>
                          <m:ctrlP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〈"/>
                              <m:endChr m:val="〉"/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1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400" i="1">
                                          <a:solidFill>
                                            <a:schemeClr val="bg1"/>
                                          </a:solidFill>
                                          <a:latin typeface="Cambria Math" charset="0"/>
                                        </a:rPr>
                                        <m:t>𝑏</m:t>
                                      </m:r>
                                    </m:e>
                                    <m:sup>
                                      <m:r>
                                        <a:rPr lang="en-US" sz="1400" i="1">
                                          <a:solidFill>
                                            <a:schemeClr val="bg1"/>
                                          </a:solidFill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num>
                        <m:den>
                          <m:d>
                            <m:dPr>
                              <m:begChr m:val="〈"/>
                              <m:endChr m:val="〉"/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1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1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1400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charset="0"/>
                                            </a:rPr>
                                            <m:t>𝑏</m:t>
                                          </m:r>
                                        </m:num>
                                        <m:den>
                                          <m:rad>
                                            <m:radPr>
                                              <m:degHide m:val="on"/>
                                              <m:ctrlPr>
                                                <a:rPr lang="en-US" sz="1400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radPr>
                                            <m:deg/>
                                            <m:e>
                                              <m:r>
                                                <a:rPr lang="en-US" sz="1400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charset="0"/>
                                                </a:rPr>
                                                <m:t>2</m:t>
                                              </m:r>
                                            </m:e>
                                          </m:rad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1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14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p>
                            </m:e>
                          </m:d>
                        </m:den>
                      </m:f>
                      <m:r>
                        <a:rPr lang="en-US" sz="1400" b="0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,</m:t>
                      </m:r>
                      <m:sSub>
                        <m:sSubPr>
                          <m:ctrlP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𝐾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D1262A3-0924-DF40-AF60-23C5BE197A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8915" y="4684748"/>
                <a:ext cx="4790470" cy="795389"/>
              </a:xfrm>
              <a:prstGeom prst="rect">
                <a:avLst/>
              </a:prstGeom>
              <a:blipFill>
                <a:blip r:embed="rId7"/>
                <a:stretch>
                  <a:fillRect t="-1515"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730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091A5-F91A-C04B-A055-5981909AD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44" y="764373"/>
            <a:ext cx="11334755" cy="1293028"/>
          </a:xfrm>
        </p:spPr>
        <p:txBody>
          <a:bodyPr>
            <a:normAutofit/>
          </a:bodyPr>
          <a:lstStyle/>
          <a:p>
            <a:r>
              <a:rPr lang="en-US" dirty="0"/>
              <a:t>Image sequence by emitting region size</a:t>
            </a:r>
            <a:br>
              <a:rPr lang="en-US" dirty="0"/>
            </a:br>
            <a:endParaRPr lang="en-US" dirty="0"/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209BA53D-3EB5-A443-96CE-25A9A2038076}"/>
              </a:ext>
            </a:extLst>
          </p:cNvPr>
          <p:cNvSpPr>
            <a:spLocks noGrp="1"/>
          </p:cNvSpPr>
          <p:nvPr>
            <p:ph idx="1"/>
          </p:nvPr>
        </p:nvSpPr>
        <p:spPr>
          <a:xfrm flipV="1">
            <a:off x="685800" y="2057401"/>
            <a:ext cx="1200216" cy="137159"/>
          </a:xfrm>
        </p:spPr>
        <p:txBody>
          <a:bodyPr>
            <a:normAutofit fontScale="25000" lnSpcReduction="20000"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8696127-C065-9246-8064-0ABDBADA1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8458" y="3461464"/>
            <a:ext cx="1900261" cy="158440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3725F6D-E109-9945-B7FD-8BF5ECA54F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5510" y="5170873"/>
            <a:ext cx="1923927" cy="158216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FEC3CFF-00EB-ED48-A698-8FB20AEF94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8341" y="3475668"/>
            <a:ext cx="1931894" cy="157098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BE79A28-2C3A-5D48-A927-BC1275116B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38458" y="1720447"/>
            <a:ext cx="1900261" cy="157098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D9D0068-AD87-3E4F-B67E-367B18CB90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0381" y="3469923"/>
            <a:ext cx="1932231" cy="157594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65A7305-0E8B-1F4F-805D-7FC72DB4D1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4309" y="4741092"/>
            <a:ext cx="1907641" cy="158064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25AD463-5B41-724B-977F-733D17D835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22916" y="4756082"/>
            <a:ext cx="1952101" cy="157702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41835C2-3E43-5947-881E-F67F9B17F2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677" y="4731021"/>
            <a:ext cx="1899016" cy="157508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5F7BAD4-C855-714E-92D3-E1057C080A9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10594" y="2243017"/>
            <a:ext cx="1931490" cy="158202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4306A3A-D6B3-C447-A99F-493ACF00D4C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64699" y="2243017"/>
            <a:ext cx="1966283" cy="158515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0C0EED9-BF4F-7042-B67F-29A9F32E077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559" y="2251388"/>
            <a:ext cx="1935040" cy="15817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C2566A0-4956-5049-BB6F-10A219B14288}"/>
                  </a:ext>
                </a:extLst>
              </p:cNvPr>
              <p:cNvSpPr txBox="1"/>
              <p:nvPr/>
            </p:nvSpPr>
            <p:spPr>
              <a:xfrm>
                <a:off x="6825820" y="4535547"/>
                <a:ext cx="82586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2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1" i="1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𝜷</m:t>
                        </m:r>
                      </m:e>
                      <m:sub>
                        <m:r>
                          <a:rPr lang="en-US" sz="12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  <m:r>
                          <a:rPr lang="en-US" sz="12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US" sz="1200" b="1" dirty="0">
                    <a:solidFill>
                      <a:srgbClr val="FFC000"/>
                    </a:solidFill>
                  </a:rPr>
                  <a:t>=0.01</a:t>
                </a:r>
                <a:endParaRPr lang="en-US" sz="1200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C2566A0-4956-5049-BB6F-10A219B142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5820" y="4535547"/>
                <a:ext cx="825867" cy="276999"/>
              </a:xfrm>
              <a:prstGeom prst="rect">
                <a:avLst/>
              </a:prstGeom>
              <a:blipFill>
                <a:blip r:embed="rId14"/>
                <a:stretch>
                  <a:fillRect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EBA198B-8626-814C-9E68-01EBA52FEBAE}"/>
                  </a:ext>
                </a:extLst>
              </p:cNvPr>
              <p:cNvSpPr txBox="1"/>
              <p:nvPr/>
            </p:nvSpPr>
            <p:spPr>
              <a:xfrm>
                <a:off x="3310387" y="4438614"/>
                <a:ext cx="330926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200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  <m:r>
                            <a:rPr lang="en-US" sz="1200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200" b="1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1" i="1">
                                  <a:solidFill>
                                    <a:srgbClr val="FFC000"/>
                                  </a:solidFill>
                                  <a:latin typeface="Cambria Math" charset="0"/>
                                </a:rPr>
                                <m:t>𝜷</m:t>
                              </m:r>
                            </m:e>
                            <m:sub>
                              <m:r>
                                <a:rPr lang="en-US" sz="1200" b="1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sub>
                          </m:sSub>
                        </m:e>
                      </m:d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=(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2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EBA198B-8626-814C-9E68-01EBA52FEB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0387" y="4438614"/>
                <a:ext cx="3309266" cy="276999"/>
              </a:xfrm>
              <a:prstGeom prst="rect">
                <a:avLst/>
              </a:prstGeom>
              <a:blipFill>
                <a:blip r:embed="rId15"/>
                <a:stretch>
                  <a:fillRect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BD875C9B-6EEA-AA44-8BAD-2413076673E7}"/>
                  </a:ext>
                </a:extLst>
              </p:cNvPr>
              <p:cNvSpPr txBox="1"/>
              <p:nvPr/>
            </p:nvSpPr>
            <p:spPr>
              <a:xfrm>
                <a:off x="2221234" y="4475587"/>
                <a:ext cx="153445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200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  <m:r>
                            <a:rPr lang="en-US" sz="1200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200" b="1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1" i="1">
                                  <a:solidFill>
                                    <a:srgbClr val="FFC000"/>
                                  </a:solidFill>
                                  <a:latin typeface="Cambria Math" charset="0"/>
                                </a:rPr>
                                <m:t>𝜷</m:t>
                              </m:r>
                            </m:e>
                            <m:sub>
                              <m:r>
                                <a:rPr lang="en-US" sz="1200" b="1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sub>
                          </m:sSub>
                        </m:e>
                      </m:d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=(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BD875C9B-6EEA-AA44-8BAD-2413076673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1234" y="4475587"/>
                <a:ext cx="1534459" cy="276999"/>
              </a:xfrm>
              <a:prstGeom prst="rect">
                <a:avLst/>
              </a:prstGeom>
              <a:blipFill>
                <a:blip r:embed="rId16"/>
                <a:stretch>
                  <a:fillRect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B9FD7D6-F883-2C49-B227-A96348B1A0BB}"/>
                  </a:ext>
                </a:extLst>
              </p:cNvPr>
              <p:cNvSpPr txBox="1"/>
              <p:nvPr/>
            </p:nvSpPr>
            <p:spPr>
              <a:xfrm>
                <a:off x="194164" y="4454022"/>
                <a:ext cx="162583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200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  <m:r>
                            <a:rPr lang="en-US" sz="1200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200" b="1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1" i="1">
                                  <a:solidFill>
                                    <a:srgbClr val="FFC000"/>
                                  </a:solidFill>
                                  <a:latin typeface="Cambria Math" charset="0"/>
                                </a:rPr>
                                <m:t>𝜷</m:t>
                              </m:r>
                            </m:e>
                            <m:sub>
                              <m:r>
                                <a:rPr lang="en-US" sz="1200" b="1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sub>
                          </m:sSub>
                        </m:e>
                      </m:d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=(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𝟎𝟏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2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B9FD7D6-F883-2C49-B227-A96348B1A0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164" y="4454022"/>
                <a:ext cx="1625830" cy="276999"/>
              </a:xfrm>
              <a:prstGeom prst="rect">
                <a:avLst/>
              </a:prstGeom>
              <a:blipFill>
                <a:blip r:embed="rId17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231B3CEE-64A3-B546-8C65-BD6430CCD624}"/>
                  </a:ext>
                </a:extLst>
              </p:cNvPr>
              <p:cNvSpPr txBox="1"/>
              <p:nvPr/>
            </p:nvSpPr>
            <p:spPr>
              <a:xfrm>
                <a:off x="4270822" y="1931803"/>
                <a:ext cx="137826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200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  <m:r>
                            <a:rPr lang="en-US" sz="1200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200" b="1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1" i="1">
                                  <a:solidFill>
                                    <a:srgbClr val="FFC000"/>
                                  </a:solidFill>
                                  <a:latin typeface="Cambria Math" charset="0"/>
                                </a:rPr>
                                <m:t>𝜷</m:t>
                              </m:r>
                            </m:e>
                            <m:sub>
                              <m:r>
                                <a:rPr lang="en-US" sz="1200" b="1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sub>
                          </m:sSub>
                        </m:e>
                      </m:d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=(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2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231B3CEE-64A3-B546-8C65-BD6430CCD6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822" y="1931803"/>
                <a:ext cx="1378262" cy="276999"/>
              </a:xfrm>
              <a:prstGeom prst="rect">
                <a:avLst/>
              </a:prstGeom>
              <a:blipFill>
                <a:blip r:embed="rId18"/>
                <a:stretch>
                  <a:fillRect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4DE84E31-D652-5640-9488-2F3178C1ECE8}"/>
                  </a:ext>
                </a:extLst>
              </p:cNvPr>
              <p:cNvSpPr txBox="1"/>
              <p:nvPr/>
            </p:nvSpPr>
            <p:spPr>
              <a:xfrm>
                <a:off x="10761449" y="4547132"/>
                <a:ext cx="63671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2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1" i="1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𝜷</m:t>
                        </m:r>
                      </m:e>
                      <m:sub>
                        <m:r>
                          <a:rPr lang="en-US" sz="12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  <m:r>
                          <a:rPr lang="en-US" sz="12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sz="1200" b="1" i="1">
                        <a:solidFill>
                          <a:srgbClr val="FFC000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1200" b="1" dirty="0">
                    <a:solidFill>
                      <a:srgbClr val="FFC000"/>
                    </a:solidFill>
                  </a:rPr>
                  <a:t>=1</a:t>
                </a:r>
                <a:endParaRPr lang="en-US" sz="1200" b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4DE84E31-D652-5640-9488-2F3178C1EC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61449" y="4547132"/>
                <a:ext cx="636713" cy="276999"/>
              </a:xfrm>
              <a:prstGeom prst="rect">
                <a:avLst/>
              </a:prstGeom>
              <a:blipFill>
                <a:blip r:embed="rId19"/>
                <a:stretch>
                  <a:fillRect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>
            <a:extLst>
              <a:ext uri="{FF2B5EF4-FFF2-40B4-BE49-F238E27FC236}">
                <a16:creationId xmlns:a16="http://schemas.microsoft.com/office/drawing/2014/main" id="{E23F4228-81F7-ED4B-9F6B-E9E3C8774852}"/>
              </a:ext>
            </a:extLst>
          </p:cNvPr>
          <p:cNvSpPr txBox="1"/>
          <p:nvPr/>
        </p:nvSpPr>
        <p:spPr>
          <a:xfrm>
            <a:off x="10882084" y="6266399"/>
            <a:ext cx="4571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C000"/>
                </a:solidFill>
              </a:rPr>
              <a:t>n=2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86E710C-E027-944C-A8DC-F66336EF5C9F}"/>
              </a:ext>
            </a:extLst>
          </p:cNvPr>
          <p:cNvSpPr txBox="1"/>
          <p:nvPr/>
        </p:nvSpPr>
        <p:spPr>
          <a:xfrm>
            <a:off x="10837830" y="2805768"/>
            <a:ext cx="478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C000"/>
                </a:solidFill>
              </a:rPr>
              <a:t>n=0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B6209227-A8E1-164A-BA37-564BF8671B75}"/>
                  </a:ext>
                </a:extLst>
              </p:cNvPr>
              <p:cNvSpPr txBox="1"/>
              <p:nvPr/>
            </p:nvSpPr>
            <p:spPr>
              <a:xfrm>
                <a:off x="8758051" y="4547133"/>
                <a:ext cx="77617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solidFill>
                      <a:srgbClr val="FFC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1" i="1">
                            <a:solidFill>
                              <a:srgbClr val="FFC000"/>
                            </a:solidFill>
                            <a:latin typeface="Cambria Math" charset="0"/>
                          </a:rPr>
                          <m:t>𝜷</m:t>
                        </m:r>
                      </m:e>
                      <m:sub>
                        <m:r>
                          <a:rPr lang="en-US" sz="12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  <m:r>
                          <a:rPr lang="en-US" sz="12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n-US" sz="1200" b="1" dirty="0">
                    <a:solidFill>
                      <a:srgbClr val="FFC000"/>
                    </a:solidFill>
                  </a:rPr>
                  <a:t>=0.1</a:t>
                </a: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B6209227-A8E1-164A-BA37-564BF8671B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8051" y="4547133"/>
                <a:ext cx="776175" cy="276999"/>
              </a:xfrm>
              <a:prstGeom prst="rect">
                <a:avLst/>
              </a:prstGeom>
              <a:blipFill>
                <a:blip r:embed="rId20"/>
                <a:stretch>
                  <a:fillRect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6E67B54-DF51-8F40-BF96-45494664AA84}"/>
                  </a:ext>
                </a:extLst>
              </p:cNvPr>
              <p:cNvSpPr txBox="1"/>
              <p:nvPr/>
            </p:nvSpPr>
            <p:spPr>
              <a:xfrm>
                <a:off x="244555" y="1954694"/>
                <a:ext cx="162531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200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  <m:r>
                            <a:rPr lang="en-US" sz="1200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200" b="1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1" i="1">
                                  <a:solidFill>
                                    <a:srgbClr val="FFC000"/>
                                  </a:solidFill>
                                  <a:latin typeface="Cambria Math" charset="0"/>
                                </a:rPr>
                                <m:t>𝜷</m:t>
                              </m:r>
                            </m:e>
                            <m:sub>
                              <m:r>
                                <a:rPr lang="en-US" sz="1200" b="1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sub>
                          </m:sSub>
                        </m:e>
                      </m:d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200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sz="1200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1200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1200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200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  <m:r>
                            <a:rPr lang="en-US" sz="1200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1200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𝟎𝟏</m:t>
                          </m:r>
                        </m:e>
                      </m:d>
                    </m:oMath>
                  </m:oMathPara>
                </a14:m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6E67B54-DF51-8F40-BF96-45494664AA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555" y="1954694"/>
                <a:ext cx="1625317" cy="276999"/>
              </a:xfrm>
              <a:prstGeom prst="rect">
                <a:avLst/>
              </a:prstGeom>
              <a:blipFill>
                <a:blip r:embed="rId21"/>
                <a:stretch>
                  <a:fillRect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213C587-448D-C04B-8966-D99091A78B42}"/>
                  </a:ext>
                </a:extLst>
              </p:cNvPr>
              <p:cNvSpPr txBox="1"/>
              <p:nvPr/>
            </p:nvSpPr>
            <p:spPr>
              <a:xfrm>
                <a:off x="2335628" y="1940884"/>
                <a:ext cx="153445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200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  <m:r>
                            <a:rPr lang="en-US" sz="1200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200" b="1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1" i="1">
                                  <a:solidFill>
                                    <a:srgbClr val="FFC000"/>
                                  </a:solidFill>
                                  <a:latin typeface="Cambria Math" charset="0"/>
                                </a:rPr>
                                <m:t>𝜷</m:t>
                              </m:r>
                            </m:e>
                            <m:sub>
                              <m:r>
                                <a:rPr lang="en-US" sz="1200" b="1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sub>
                          </m:sSub>
                        </m:e>
                      </m:d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=(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1200" b="1" i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200" b="1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213C587-448D-C04B-8966-D99091A78B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5628" y="1940884"/>
                <a:ext cx="1534459" cy="276999"/>
              </a:xfrm>
              <a:prstGeom prst="rect">
                <a:avLst/>
              </a:prstGeom>
              <a:blipFill>
                <a:blip r:embed="rId22"/>
                <a:stretch>
                  <a:fillRect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Title 1">
            <a:extLst>
              <a:ext uri="{FF2B5EF4-FFF2-40B4-BE49-F238E27FC236}">
                <a16:creationId xmlns:a16="http://schemas.microsoft.com/office/drawing/2014/main" id="{2D235B39-2FD5-D049-9C01-B72D43070E00}"/>
              </a:ext>
            </a:extLst>
          </p:cNvPr>
          <p:cNvSpPr txBox="1">
            <a:spLocks/>
          </p:cNvSpPr>
          <p:nvPr/>
        </p:nvSpPr>
        <p:spPr>
          <a:xfrm>
            <a:off x="532129" y="224101"/>
            <a:ext cx="10966554" cy="1293028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Images in parameter space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5BC228DD-9909-CA43-A14B-F1B228D49783}"/>
              </a:ext>
            </a:extLst>
          </p:cNvPr>
          <p:cNvSpPr/>
          <p:nvPr/>
        </p:nvSpPr>
        <p:spPr>
          <a:xfrm>
            <a:off x="1702684" y="3947513"/>
            <a:ext cx="2501724" cy="415435"/>
          </a:xfrm>
          <a:prstGeom prst="rightArrow">
            <a:avLst>
              <a:gd name="adj1" fmla="val 23975"/>
              <a:gd name="adj2" fmla="val 85788"/>
            </a:avLst>
          </a:prstGeom>
          <a:scene3d>
            <a:camera prst="orthographicFront">
              <a:rot lat="0" lon="0" rev="210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9B98944-4A9A-DE4A-A126-E7F3A700BCC0}"/>
                  </a:ext>
                </a:extLst>
              </p:cNvPr>
              <p:cNvSpPr txBox="1"/>
              <p:nvPr/>
            </p:nvSpPr>
            <p:spPr>
              <a:xfrm>
                <a:off x="1781062" y="4052188"/>
                <a:ext cx="1666354" cy="338554"/>
              </a:xfrm>
              <a:prstGeom prst="rect">
                <a:avLst/>
              </a:prstGeom>
              <a:noFill/>
              <a:scene3d>
                <a:camera prst="orthographicFront">
                  <a:rot lat="0" lon="0" rev="21000000"/>
                </a:camera>
                <a:lightRig rig="threePt" dir="t"/>
              </a:scene3d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00B050"/>
                    </a:solidFill>
                  </a:rPr>
                  <a:t>Increasing </a:t>
                </a:r>
                <a:r>
                  <a:rPr lang="en-US" sz="1600" b="1" i="1" dirty="0">
                    <a:solidFill>
                      <a:srgbClr val="00B050"/>
                    </a:solidFill>
                  </a:rPr>
                  <a:t>f</a:t>
                </a:r>
                <a:r>
                  <a:rPr lang="en-US" sz="1600" dirty="0">
                    <a:solidFill>
                      <a:srgbClr val="00B050"/>
                    </a:solidFill>
                  </a:rPr>
                  <a:t>,</a:t>
                </a:r>
                <a:r>
                  <a:rPr lang="en-US" sz="1600" b="1" dirty="0">
                    <a:solidFill>
                      <a:srgbClr val="00B05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𝜷</m:t>
                        </m:r>
                      </m:e>
                      <m:sub>
                        <m:r>
                          <a:rPr lang="en-US" sz="16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endParaRPr lang="en-US" sz="16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9B98944-4A9A-DE4A-A126-E7F3A700BC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1062" y="4052188"/>
                <a:ext cx="1666354" cy="338554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Right Arrow 52">
            <a:extLst>
              <a:ext uri="{FF2B5EF4-FFF2-40B4-BE49-F238E27FC236}">
                <a16:creationId xmlns:a16="http://schemas.microsoft.com/office/drawing/2014/main" id="{BC347487-1A0C-E84D-A3C9-F4CFDD6C6824}"/>
              </a:ext>
            </a:extLst>
          </p:cNvPr>
          <p:cNvSpPr/>
          <p:nvPr/>
        </p:nvSpPr>
        <p:spPr>
          <a:xfrm>
            <a:off x="7215367" y="2728309"/>
            <a:ext cx="2501724" cy="415435"/>
          </a:xfrm>
          <a:prstGeom prst="rightArrow">
            <a:avLst>
              <a:gd name="adj1" fmla="val 23975"/>
              <a:gd name="adj2" fmla="val 85788"/>
            </a:avLst>
          </a:prstGeom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9CB4C957-167E-A748-AF49-8A826610DD90}"/>
                  </a:ext>
                </a:extLst>
              </p:cNvPr>
              <p:cNvSpPr txBox="1"/>
              <p:nvPr/>
            </p:nvSpPr>
            <p:spPr>
              <a:xfrm>
                <a:off x="7811745" y="2924429"/>
                <a:ext cx="1700017" cy="338554"/>
              </a:xfrm>
              <a:prstGeom prst="rect">
                <a:avLst/>
              </a:prstGeom>
              <a:noFill/>
              <a:scene3d>
                <a:camera prst="orthographicFront">
                  <a:rot lat="0" lon="0" rev="21594000"/>
                </a:camera>
                <a:lightRig rig="threePt" dir="t"/>
              </a:scene3d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00B050"/>
                    </a:solidFill>
                  </a:rPr>
                  <a:t>Decreasing</a:t>
                </a:r>
                <a:r>
                  <a:rPr lang="en-US" sz="1600" b="1" dirty="0">
                    <a:solidFill>
                      <a:srgbClr val="00B05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𝜷</m:t>
                        </m:r>
                      </m:e>
                      <m:sub>
                        <m:r>
                          <a:rPr lang="en-US" sz="16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  <m:r>
                          <a:rPr lang="en-US" sz="16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endParaRPr lang="en-US" sz="16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9CB4C957-167E-A748-AF49-8A826610DD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1745" y="2924429"/>
                <a:ext cx="1700017" cy="338554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A77C551A-128F-4749-8503-01DE963CCD53}"/>
              </a:ext>
            </a:extLst>
          </p:cNvPr>
          <p:cNvSpPr txBox="1"/>
          <p:nvPr/>
        </p:nvSpPr>
        <p:spPr>
          <a:xfrm>
            <a:off x="3292039" y="6414654"/>
            <a:ext cx="6918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Anantua, Ressler and </a:t>
            </a:r>
            <a:r>
              <a:rPr lang="en-US" dirty="0" err="1"/>
              <a:t>Quataert</a:t>
            </a:r>
            <a:r>
              <a:rPr lang="en-US" dirty="0"/>
              <a:t> (2019) (submitted to MNRAS)</a:t>
            </a:r>
          </a:p>
        </p:txBody>
      </p:sp>
    </p:spTree>
    <p:extLst>
      <p:ext uri="{BB962C8B-B14F-4D97-AF65-F5344CB8AC3E}">
        <p14:creationId xmlns:p14="http://schemas.microsoft.com/office/powerpoint/2010/main" val="53159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/>
      <p:bldP spid="53" grpId="0" animBg="1"/>
      <p:bldP spid="5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091A5-F91A-C04B-A055-5981909AD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44" y="764373"/>
            <a:ext cx="11334755" cy="1293028"/>
          </a:xfrm>
        </p:spPr>
        <p:txBody>
          <a:bodyPr>
            <a:normAutofit/>
          </a:bodyPr>
          <a:lstStyle/>
          <a:p>
            <a:r>
              <a:rPr lang="en-US" dirty="0"/>
              <a:t>Image sequence by emitting region size</a:t>
            </a:r>
            <a:br>
              <a:rPr lang="en-US" dirty="0"/>
            </a:b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3D803A6-6D01-C74F-B06C-FC4C67608B05}"/>
                  </a:ext>
                </a:extLst>
              </p:cNvPr>
              <p:cNvSpPr txBox="1"/>
              <p:nvPr/>
            </p:nvSpPr>
            <p:spPr>
              <a:xfrm>
                <a:off x="8288789" y="4523226"/>
                <a:ext cx="1774845" cy="5607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/>
                  <a:t>n=2, (M</a:t>
                </a:r>
                <a:r>
                  <a:rPr lang="en-US" sz="1000" b="1" baseline="-25000" dirty="0"/>
                  <a:t>unit</a:t>
                </a:r>
                <a:r>
                  <a:rPr lang="en-US" sz="1000" b="1" dirty="0"/>
                  <a:t>,F</a:t>
                </a:r>
                <a:r>
                  <a:rPr lang="en-US" sz="1000" b="1" baseline="-25000" dirty="0"/>
                  <a:t>230 GHz</a:t>
                </a:r>
                <a:r>
                  <a:rPr lang="en-US" sz="1000" b="1" dirty="0"/>
                  <a:t>)</a:t>
                </a:r>
              </a:p>
              <a:p>
                <a:r>
                  <a:rPr lang="en-US" sz="1000" b="1" dirty="0"/>
                  <a:t>=(2.95599e18g,2.38875Jy)</a:t>
                </a:r>
              </a:p>
              <a:p>
                <a:r>
                  <a:rPr lang="en-US" sz="1000" b="1" dirty="0"/>
                  <a:t>-4.54387e-10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00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en-US" sz="1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⊙</m:t>
                        </m:r>
                      </m:sub>
                    </m:sSub>
                    <m:r>
                      <a:rPr lang="en-US" sz="1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000" b="1" dirty="0"/>
                  <a:t>/</a:t>
                </a:r>
                <a:r>
                  <a:rPr lang="en-US" sz="1000" b="1" dirty="0" err="1"/>
                  <a:t>yr</a:t>
                </a:r>
                <a:endParaRPr lang="en-US" sz="1000" b="1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3D803A6-6D01-C74F-B06C-FC4C67608B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8789" y="4523226"/>
                <a:ext cx="1774845" cy="560731"/>
              </a:xfrm>
              <a:prstGeom prst="rect">
                <a:avLst/>
              </a:prstGeom>
              <a:blipFill>
                <a:blip r:embed="rId3"/>
                <a:stretch>
                  <a:fillRect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11C713E-512B-554F-AB1F-0266D930EC26}"/>
                  </a:ext>
                </a:extLst>
              </p:cNvPr>
              <p:cNvSpPr txBox="1"/>
              <p:nvPr/>
            </p:nvSpPr>
            <p:spPr>
              <a:xfrm>
                <a:off x="10252643" y="4537508"/>
                <a:ext cx="1702710" cy="5607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00" b="1" i="1">
                            <a:latin typeface="Cambria Math" charset="0"/>
                          </a:rPr>
                          <m:t>𝜷</m:t>
                        </m:r>
                      </m:e>
                      <m:sub>
                        <m:r>
                          <a:rPr lang="en-US" sz="1000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1000" b="1" dirty="0"/>
                  <a:t>=1, (M</a:t>
                </a:r>
                <a:r>
                  <a:rPr lang="en-US" sz="1000" b="1" baseline="-25000" dirty="0"/>
                  <a:t>unit</a:t>
                </a:r>
                <a:r>
                  <a:rPr lang="en-US" sz="1000" b="1" dirty="0"/>
                  <a:t>,F</a:t>
                </a:r>
                <a:r>
                  <a:rPr lang="en-US" sz="1000" b="1" baseline="-25000" dirty="0"/>
                  <a:t>230 GHz</a:t>
                </a:r>
                <a:r>
                  <a:rPr lang="en-US" sz="1000" b="1" dirty="0"/>
                  <a:t>)</a:t>
                </a:r>
              </a:p>
              <a:p>
                <a:r>
                  <a:rPr lang="en-US" sz="1000" b="1" dirty="0"/>
                  <a:t>=(2.51415e18g,2.4266Jy)</a:t>
                </a:r>
              </a:p>
              <a:p>
                <a:r>
                  <a:rPr lang="en-US" sz="1000" b="1" dirty="0"/>
                  <a:t>-3.86468e-10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00" b="1" i="1"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en-US" sz="1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⊙</m:t>
                        </m:r>
                      </m:sub>
                    </m:sSub>
                    <m:r>
                      <a:rPr lang="en-US" sz="1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000" b="1" dirty="0"/>
                  <a:t>/</a:t>
                </a:r>
                <a:r>
                  <a:rPr lang="en-US" sz="1000" b="1" dirty="0" err="1"/>
                  <a:t>yr</a:t>
                </a:r>
                <a:endParaRPr lang="en-US" sz="1000" b="1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11C713E-512B-554F-AB1F-0266D930EC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52643" y="4537508"/>
                <a:ext cx="1702710" cy="560731"/>
              </a:xfrm>
              <a:prstGeom prst="rect">
                <a:avLst/>
              </a:prstGeom>
              <a:blipFill>
                <a:blip r:embed="rId27"/>
                <a:stretch>
                  <a:fillRect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12C39B5-DF28-3B4F-AB93-88E3B02E26B3}"/>
                  </a:ext>
                </a:extLst>
              </p:cNvPr>
              <p:cNvSpPr txBox="1"/>
              <p:nvPr/>
            </p:nvSpPr>
            <p:spPr>
              <a:xfrm>
                <a:off x="69063" y="4539509"/>
                <a:ext cx="1774845" cy="5607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00" b="1" i="1">
                            <a:latin typeface="Cambria Math" charset="0"/>
                          </a:rPr>
                          <m:t>𝜷</m:t>
                        </m:r>
                      </m:e>
                      <m:sub>
                        <m:r>
                          <a:rPr lang="en-US" sz="1000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sz="1000" b="1" dirty="0"/>
                  <a:t>=0.1, (M</a:t>
                </a:r>
                <a:r>
                  <a:rPr lang="en-US" sz="1000" b="1" baseline="-25000" dirty="0"/>
                  <a:t>unit</a:t>
                </a:r>
                <a:r>
                  <a:rPr lang="en-US" sz="1000" b="1" dirty="0"/>
                  <a:t>,F</a:t>
                </a:r>
                <a:r>
                  <a:rPr lang="en-US" sz="1000" b="1" baseline="-25000" dirty="0"/>
                  <a:t>230 GHz</a:t>
                </a:r>
                <a:r>
                  <a:rPr lang="en-US" sz="1000" b="1" dirty="0"/>
                  <a:t>)</a:t>
                </a:r>
              </a:p>
              <a:p>
                <a:r>
                  <a:rPr lang="en-US" sz="1000" b="1" dirty="0"/>
                  <a:t>=(4.08628e18g,2.37581Jy)</a:t>
                </a:r>
              </a:p>
              <a:p>
                <a:r>
                  <a:rPr lang="en-US" sz="1000" b="1" dirty="0"/>
                  <a:t>-6.28132e-10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00" b="1" i="1"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en-US" sz="1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⊙</m:t>
                        </m:r>
                      </m:sub>
                    </m:sSub>
                    <m:r>
                      <a:rPr lang="en-US" sz="1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000" b="1" dirty="0"/>
                  <a:t>/</a:t>
                </a:r>
                <a:r>
                  <a:rPr lang="en-US" sz="1000" b="1" dirty="0" err="1"/>
                  <a:t>yr</a:t>
                </a:r>
                <a:endParaRPr lang="en-US" sz="1000" b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12C39B5-DF28-3B4F-AB93-88E3B02E26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63" y="4539509"/>
                <a:ext cx="1774845" cy="560731"/>
              </a:xfrm>
              <a:prstGeom prst="rect">
                <a:avLst/>
              </a:prstGeom>
              <a:blipFill>
                <a:blip r:embed="rId5"/>
                <a:stretch>
                  <a:fillRect b="-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F0414C2-A5D1-184F-81F6-16AB77D03E16}"/>
                  </a:ext>
                </a:extLst>
              </p:cNvPr>
              <p:cNvSpPr txBox="1"/>
              <p:nvPr/>
            </p:nvSpPr>
            <p:spPr>
              <a:xfrm>
                <a:off x="2033555" y="2128775"/>
                <a:ext cx="2083647" cy="5607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  <m:r>
                          <a:rPr lang="en-US" sz="1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000" b="1" i="1">
                                <a:latin typeface="Cambria Math" charset="0"/>
                              </a:rPr>
                              <m:t>𝜷</m:t>
                            </m:r>
                          </m:e>
                          <m:sub>
                            <m:r>
                              <a:rPr lang="en-US" sz="1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</m:sSub>
                      </m:e>
                    </m:d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sz="1000" b="1" dirty="0"/>
                  <a:t>, (M</a:t>
                </a:r>
                <a:r>
                  <a:rPr lang="en-US" sz="1000" b="1" baseline="-25000" dirty="0"/>
                  <a:t>unit</a:t>
                </a:r>
                <a:r>
                  <a:rPr lang="en-US" sz="1000" b="1" dirty="0"/>
                  <a:t>,F</a:t>
                </a:r>
                <a:r>
                  <a:rPr lang="en-US" sz="1000" b="1" baseline="-25000" dirty="0"/>
                  <a:t>230 GHz</a:t>
                </a:r>
                <a:r>
                  <a:rPr lang="en-US" sz="1000" b="1" dirty="0"/>
                  <a:t>)</a:t>
                </a:r>
              </a:p>
              <a:p>
                <a:r>
                  <a:rPr lang="en-US" sz="1000" b="1" dirty="0"/>
                  <a:t>=(3.94188e19,g,2.3596Jy)</a:t>
                </a:r>
              </a:p>
              <a:p>
                <a:r>
                  <a:rPr lang="en-US" sz="1000" b="1" dirty="0"/>
                  <a:t>-6.05935e-9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00" b="1" i="1"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en-US" sz="1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⊙</m:t>
                        </m:r>
                      </m:sub>
                    </m:sSub>
                    <m:r>
                      <a:rPr lang="en-US" sz="1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000" b="1" dirty="0"/>
                  <a:t>/</a:t>
                </a:r>
                <a:r>
                  <a:rPr lang="en-US" sz="1000" b="1" dirty="0" err="1"/>
                  <a:t>yr</a:t>
                </a:r>
                <a:endParaRPr lang="en-US" sz="1000" b="1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F0414C2-A5D1-184F-81F6-16AB77D03E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3555" y="2128775"/>
                <a:ext cx="2083647" cy="560731"/>
              </a:xfrm>
              <a:prstGeom prst="rect">
                <a:avLst/>
              </a:prstGeom>
              <a:blipFill>
                <a:blip r:embed="rId6"/>
                <a:stretch>
                  <a:fillRect b="-2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66F0F02-2B2F-E647-BD0D-E0065BF5D08F}"/>
                  </a:ext>
                </a:extLst>
              </p:cNvPr>
              <p:cNvSpPr txBox="1"/>
              <p:nvPr/>
            </p:nvSpPr>
            <p:spPr>
              <a:xfrm>
                <a:off x="156455" y="2114414"/>
                <a:ext cx="1774845" cy="5607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00" b="1" i="1">
                            <a:latin typeface="Cambria Math" charset="0"/>
                          </a:rPr>
                          <m:t>𝜷</m:t>
                        </m:r>
                      </m:e>
                      <m:sub>
                        <m:r>
                          <a:rPr lang="en-US" sz="1000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sz="1000" b="1" dirty="0"/>
                  <a:t>=0.01, (M</a:t>
                </a:r>
                <a:r>
                  <a:rPr lang="en-US" sz="1000" b="1" baseline="-25000" dirty="0"/>
                  <a:t>unit</a:t>
                </a:r>
                <a:r>
                  <a:rPr lang="en-US" sz="1000" b="1" dirty="0"/>
                  <a:t>,F</a:t>
                </a:r>
                <a:r>
                  <a:rPr lang="en-US" sz="1000" b="1" baseline="-25000" dirty="0"/>
                  <a:t>230 GHz</a:t>
                </a:r>
                <a:r>
                  <a:rPr lang="en-US" sz="1000" b="1" dirty="0"/>
                  <a:t>)</a:t>
                </a:r>
              </a:p>
              <a:p>
                <a:r>
                  <a:rPr lang="en-US" sz="1000" b="1" dirty="0"/>
                  <a:t>=(1.90238e19g,2.40437Jy)</a:t>
                </a:r>
              </a:p>
              <a:p>
                <a:r>
                  <a:rPr lang="en-US" sz="1000" b="1" dirty="0"/>
                  <a:t>-2.92429e-9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00" b="1" i="1"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en-US" sz="1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⊙</m:t>
                        </m:r>
                      </m:sub>
                    </m:sSub>
                    <m:r>
                      <a:rPr lang="en-US" sz="1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000" b="1" dirty="0"/>
                  <a:t>/</a:t>
                </a:r>
                <a:r>
                  <a:rPr lang="en-US" sz="1000" b="1" dirty="0" err="1"/>
                  <a:t>yr</a:t>
                </a:r>
                <a:endParaRPr lang="en-US" sz="1000" b="1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66F0F02-2B2F-E647-BD0D-E0065BF5D0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455" y="2114414"/>
                <a:ext cx="1774845" cy="560731"/>
              </a:xfrm>
              <a:prstGeom prst="rect">
                <a:avLst/>
              </a:prstGeom>
              <a:blipFill>
                <a:blip r:embed="rId7"/>
                <a:stretch>
                  <a:fillRect b="-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B9743FE-26F8-6241-A6E3-65736A256D4A}"/>
                  </a:ext>
                </a:extLst>
              </p:cNvPr>
              <p:cNvSpPr txBox="1"/>
              <p:nvPr/>
            </p:nvSpPr>
            <p:spPr>
              <a:xfrm>
                <a:off x="4084010" y="2111767"/>
                <a:ext cx="1843774" cy="5607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/>
                  <a:t>Electron </a:t>
                </a:r>
                <a:r>
                  <a:rPr lang="en-US" sz="1000" b="1" dirty="0" err="1"/>
                  <a:t>Evol</a:t>
                </a:r>
                <a:r>
                  <a:rPr lang="en-US" sz="1000" b="1" dirty="0"/>
                  <a:t>, (M</a:t>
                </a:r>
                <a:r>
                  <a:rPr lang="en-US" sz="1000" b="1" baseline="-25000" dirty="0"/>
                  <a:t>unit</a:t>
                </a:r>
                <a:r>
                  <a:rPr lang="en-US" sz="1000" b="1" dirty="0"/>
                  <a:t>,F</a:t>
                </a:r>
                <a:r>
                  <a:rPr lang="en-US" sz="1000" b="1" baseline="-25000" dirty="0"/>
                  <a:t>230 GHz</a:t>
                </a:r>
                <a:r>
                  <a:rPr lang="en-US" sz="1000" b="1" dirty="0"/>
                  <a:t>)</a:t>
                </a:r>
              </a:p>
              <a:p>
                <a:r>
                  <a:rPr lang="en-US" sz="1000" b="1" dirty="0"/>
                  <a:t>=(1.03897e20g,2.40415Jy)</a:t>
                </a:r>
              </a:p>
              <a:p>
                <a:r>
                  <a:rPr lang="en-US" sz="1000" b="1" dirty="0"/>
                  <a:t>-1.69688e-8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00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en-US" sz="1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⊙</m:t>
                        </m:r>
                      </m:sub>
                    </m:sSub>
                    <m:r>
                      <a:rPr lang="en-US" sz="1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000" b="1" dirty="0"/>
                  <a:t>/</a:t>
                </a:r>
                <a:r>
                  <a:rPr lang="en-US" sz="1000" b="1" dirty="0" err="1"/>
                  <a:t>yr</a:t>
                </a:r>
                <a:endParaRPr lang="en-US" sz="1000" b="1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B9743FE-26F8-6241-A6E3-65736A256D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4010" y="2111767"/>
                <a:ext cx="1843774" cy="560731"/>
              </a:xfrm>
              <a:prstGeom prst="rect">
                <a:avLst/>
              </a:prstGeom>
              <a:blipFill>
                <a:blip r:embed="rId8"/>
                <a:stretch>
                  <a:fillRect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3621329-9B00-054C-8127-5B85B328A220}"/>
                  </a:ext>
                </a:extLst>
              </p:cNvPr>
              <p:cNvSpPr txBox="1"/>
              <p:nvPr/>
            </p:nvSpPr>
            <p:spPr>
              <a:xfrm>
                <a:off x="7982843" y="2146203"/>
                <a:ext cx="2200411" cy="5607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  <m:r>
                          <a:rPr lang="en-US" sz="1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000" b="1" i="1">
                                <a:latin typeface="Cambria Math" charset="0"/>
                              </a:rPr>
                              <m:t>𝜷</m:t>
                            </m:r>
                          </m:e>
                          <m:sub>
                            <m:r>
                              <a:rPr lang="en-US" sz="1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</m:sSub>
                      </m:e>
                    </m:d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sz="1000" b="1" dirty="0"/>
                  <a:t>, (M</a:t>
                </a:r>
                <a:r>
                  <a:rPr lang="en-US" sz="1000" b="1" baseline="-25000" dirty="0"/>
                  <a:t>unit</a:t>
                </a:r>
                <a:r>
                  <a:rPr lang="en-US" sz="1000" b="1" dirty="0"/>
                  <a:t>,F</a:t>
                </a:r>
                <a:r>
                  <a:rPr lang="en-US" sz="1000" b="1" baseline="-25000" dirty="0"/>
                  <a:t>230 GHz</a:t>
                </a:r>
                <a:r>
                  <a:rPr lang="en-US" sz="1000" b="1" dirty="0"/>
                  <a:t>)</a:t>
                </a:r>
              </a:p>
              <a:p>
                <a:r>
                  <a:rPr lang="en-US" sz="1000" b="1" dirty="0"/>
                  <a:t>=(7.3322e19g,2.36663Jy)</a:t>
                </a:r>
              </a:p>
              <a:p>
                <a:r>
                  <a:rPr lang="en-US" sz="1000" b="1" dirty="0"/>
                  <a:t>-1.12709e-8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00" b="1" i="1"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en-US" sz="1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⊙</m:t>
                        </m:r>
                      </m:sub>
                    </m:sSub>
                    <m:r>
                      <a:rPr lang="en-US" sz="1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000" b="1" dirty="0"/>
                  <a:t>/</a:t>
                </a:r>
                <a:r>
                  <a:rPr lang="en-US" sz="1000" b="1" dirty="0" err="1"/>
                  <a:t>yr</a:t>
                </a:r>
                <a:endParaRPr lang="en-US" sz="1000" b="1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3621329-9B00-054C-8127-5B85B328A2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2843" y="2146203"/>
                <a:ext cx="2200411" cy="560731"/>
              </a:xfrm>
              <a:prstGeom prst="rect">
                <a:avLst/>
              </a:prstGeom>
              <a:blipFill>
                <a:blip r:embed="rId9"/>
                <a:stretch>
                  <a:fillRect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D6BCAA8-EB1C-FD4B-95AA-0464A3385C71}"/>
                  </a:ext>
                </a:extLst>
              </p:cNvPr>
              <p:cNvSpPr txBox="1"/>
              <p:nvPr/>
            </p:nvSpPr>
            <p:spPr>
              <a:xfrm>
                <a:off x="10008008" y="2100525"/>
                <a:ext cx="2277355" cy="5607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  <m:r>
                          <a:rPr lang="en-US" sz="1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000" b="1" i="1">
                                <a:latin typeface="Cambria Math" charset="0"/>
                              </a:rPr>
                              <m:t>𝜷</m:t>
                            </m:r>
                          </m:e>
                          <m:sub>
                            <m:r>
                              <a:rPr lang="en-US" sz="1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</m:sSub>
                      </m:e>
                    </m:d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𝟎𝟏</m:t>
                    </m:r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sz="1000" b="1" dirty="0"/>
                  <a:t>, (M</a:t>
                </a:r>
                <a:r>
                  <a:rPr lang="en-US" sz="1000" b="1" baseline="-25000" dirty="0"/>
                  <a:t>unit</a:t>
                </a:r>
                <a:r>
                  <a:rPr lang="en-US" sz="1000" b="1" dirty="0"/>
                  <a:t>,F</a:t>
                </a:r>
                <a:r>
                  <a:rPr lang="en-US" sz="1000" b="1" baseline="-25000" dirty="0"/>
                  <a:t>230 GHz</a:t>
                </a:r>
                <a:r>
                  <a:rPr lang="en-US" sz="1000" b="1" dirty="0"/>
                  <a:t>)</a:t>
                </a:r>
              </a:p>
              <a:p>
                <a:r>
                  <a:rPr lang="en-US" sz="1000" b="1" dirty="0"/>
                  <a:t>=(2.35543e20g,2.39263Jy)</a:t>
                </a:r>
              </a:p>
              <a:p>
                <a:r>
                  <a:rPr lang="en-US" sz="1000" b="1" dirty="0"/>
                  <a:t>-3.6207e-8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00" b="1" i="1"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en-US" sz="1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⊙</m:t>
                        </m:r>
                      </m:sub>
                    </m:sSub>
                    <m:r>
                      <a:rPr lang="en-US" sz="1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000" b="1" dirty="0"/>
                  <a:t>/</a:t>
                </a:r>
                <a:r>
                  <a:rPr lang="en-US" sz="1000" b="1" dirty="0" err="1"/>
                  <a:t>yr</a:t>
                </a:r>
                <a:endParaRPr lang="en-US" sz="1000" b="1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D6BCAA8-EB1C-FD4B-95AA-0464A3385C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8008" y="2100525"/>
                <a:ext cx="2277355" cy="560731"/>
              </a:xfrm>
              <a:prstGeom prst="rect">
                <a:avLst/>
              </a:prstGeom>
              <a:blipFill>
                <a:blip r:embed="rId10"/>
                <a:stretch>
                  <a:fillRect b="-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35CA0DB-161D-9C46-BCEE-BC948932934E}"/>
                  </a:ext>
                </a:extLst>
              </p:cNvPr>
              <p:cNvSpPr txBox="1"/>
              <p:nvPr/>
            </p:nvSpPr>
            <p:spPr>
              <a:xfrm>
                <a:off x="6155592" y="4578157"/>
                <a:ext cx="2076466" cy="5607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  <m:r>
                          <a:rPr lang="en-US" sz="1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000" b="1" i="1">
                                <a:latin typeface="Cambria Math" charset="0"/>
                              </a:rPr>
                              <m:t>𝜷</m:t>
                            </m:r>
                          </m:e>
                          <m:sub>
                            <m:r>
                              <a:rPr lang="en-US" sz="1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</m:sSub>
                      </m:e>
                    </m:d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sz="1000" b="1" dirty="0"/>
                  <a:t>, (M</a:t>
                </a:r>
                <a:r>
                  <a:rPr lang="en-US" sz="1000" b="1" baseline="-25000" dirty="0"/>
                  <a:t>unit</a:t>
                </a:r>
                <a:r>
                  <a:rPr lang="en-US" sz="1000" b="1" dirty="0"/>
                  <a:t>,F</a:t>
                </a:r>
                <a:r>
                  <a:rPr lang="en-US" sz="1000" b="1" baseline="-25000" dirty="0"/>
                  <a:t>230 GHz</a:t>
                </a:r>
                <a:r>
                  <a:rPr lang="en-US" sz="1000" b="1" dirty="0"/>
                  <a:t>)</a:t>
                </a:r>
              </a:p>
              <a:p>
                <a:r>
                  <a:rPr lang="en-US" sz="1000" b="1" dirty="0"/>
                  <a:t>=(5.94859e20g,2.40018Jy)</a:t>
                </a:r>
              </a:p>
              <a:p>
                <a:r>
                  <a:rPr lang="en-US" sz="1000" b="1" dirty="0"/>
                  <a:t>-9.14401e-8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00" b="1" i="1"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en-US" sz="1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⊙</m:t>
                        </m:r>
                      </m:sub>
                    </m:sSub>
                    <m:r>
                      <a:rPr lang="en-US" sz="1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000" b="1" dirty="0"/>
                  <a:t>/</a:t>
                </a:r>
                <a:r>
                  <a:rPr lang="en-US" sz="1000" b="1" dirty="0" err="1"/>
                  <a:t>yr</a:t>
                </a:r>
                <a:endParaRPr lang="en-US" sz="1000" b="1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35CA0DB-161D-9C46-BCEE-BC94893293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5592" y="4578157"/>
                <a:ext cx="2076466" cy="560731"/>
              </a:xfrm>
              <a:prstGeom prst="rect">
                <a:avLst/>
              </a:prstGeom>
              <a:blipFill>
                <a:blip r:embed="rId11"/>
                <a:stretch>
                  <a:fillRect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0F66DEB-BEDA-934D-BB40-A15B80179A15}"/>
                  </a:ext>
                </a:extLst>
              </p:cNvPr>
              <p:cNvSpPr txBox="1"/>
              <p:nvPr/>
            </p:nvSpPr>
            <p:spPr>
              <a:xfrm>
                <a:off x="1861197" y="4583891"/>
                <a:ext cx="2200411" cy="5607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  <m:r>
                          <a:rPr lang="en-US" sz="1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000" b="1" i="1">
                                <a:latin typeface="Cambria Math" charset="0"/>
                              </a:rPr>
                              <m:t>𝜷</m:t>
                            </m:r>
                          </m:e>
                          <m:sub>
                            <m:r>
                              <a:rPr lang="en-US" sz="1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</m:sSub>
                      </m:e>
                    </m:d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sz="1000" b="1" dirty="0"/>
                  <a:t>, (M</a:t>
                </a:r>
                <a:r>
                  <a:rPr lang="en-US" sz="1000" b="1" baseline="-25000" dirty="0"/>
                  <a:t>unit</a:t>
                </a:r>
                <a:r>
                  <a:rPr lang="en-US" sz="1000" b="1" dirty="0"/>
                  <a:t>,F</a:t>
                </a:r>
                <a:r>
                  <a:rPr lang="en-US" sz="1000" b="1" baseline="-25000" dirty="0"/>
                  <a:t>230 GHz</a:t>
                </a:r>
                <a:r>
                  <a:rPr lang="en-US" sz="1000" b="1" dirty="0"/>
                  <a:t>)</a:t>
                </a:r>
              </a:p>
              <a:p>
                <a:r>
                  <a:rPr lang="en-US" sz="1000" b="1" dirty="0"/>
                  <a:t>=(7.58373e20g,2.39541Jy)</a:t>
                </a:r>
              </a:p>
              <a:p>
                <a:r>
                  <a:rPr lang="en-US" sz="1000" b="1" dirty="0"/>
                  <a:t>-1.16575e-7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00" b="1" i="1"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en-US" sz="1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⊙</m:t>
                        </m:r>
                      </m:sub>
                    </m:sSub>
                    <m:r>
                      <a:rPr lang="en-US" sz="1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000" b="1" dirty="0"/>
                  <a:t>/</a:t>
                </a:r>
                <a:r>
                  <a:rPr lang="en-US" sz="1000" b="1" dirty="0" err="1"/>
                  <a:t>yr</a:t>
                </a:r>
                <a:endParaRPr lang="en-US" sz="1000" b="1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0F66DEB-BEDA-934D-BB40-A15B80179A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1197" y="4583891"/>
                <a:ext cx="2200411" cy="560731"/>
              </a:xfrm>
              <a:prstGeom prst="rect">
                <a:avLst/>
              </a:prstGeom>
              <a:blipFill>
                <a:blip r:embed="rId12"/>
                <a:stretch>
                  <a:fillRect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C42AA73-4F1E-C848-A9E3-604C170E8B05}"/>
                  </a:ext>
                </a:extLst>
              </p:cNvPr>
              <p:cNvSpPr txBox="1"/>
              <p:nvPr/>
            </p:nvSpPr>
            <p:spPr>
              <a:xfrm>
                <a:off x="3941659" y="4581151"/>
                <a:ext cx="2249142" cy="5607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  <m:r>
                          <a:rPr lang="en-US" sz="1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000" b="1" i="1">
                                <a:latin typeface="Cambria Math" charset="0"/>
                              </a:rPr>
                              <m:t>𝜷</m:t>
                            </m:r>
                          </m:e>
                          <m:sub>
                            <m:r>
                              <a:rPr lang="en-US" sz="1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</m:sSub>
                      </m:e>
                    </m:d>
                    <m:r>
                      <a:rPr lang="en-US" sz="1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1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sz="1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1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1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sz="1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1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𝟎𝟏</m:t>
                        </m:r>
                      </m:e>
                    </m:d>
                  </m:oMath>
                </a14:m>
                <a:r>
                  <a:rPr lang="en-US" sz="1000" b="1" dirty="0"/>
                  <a:t>, (M</a:t>
                </a:r>
                <a:r>
                  <a:rPr lang="en-US" sz="1000" b="1" baseline="-25000" dirty="0"/>
                  <a:t>unit</a:t>
                </a:r>
                <a:r>
                  <a:rPr lang="en-US" sz="1000" b="1" dirty="0"/>
                  <a:t>,F</a:t>
                </a:r>
                <a:r>
                  <a:rPr lang="en-US" sz="1000" b="1" baseline="-25000" dirty="0"/>
                  <a:t>230 GHz</a:t>
                </a:r>
                <a:r>
                  <a:rPr lang="en-US" sz="1000" b="1" dirty="0"/>
                  <a:t>)</a:t>
                </a:r>
              </a:p>
              <a:p>
                <a:r>
                  <a:rPr lang="en-US" sz="1000" b="1" dirty="0"/>
                  <a:t>=(1.11648e21g,2.40128Jy)</a:t>
                </a:r>
              </a:p>
              <a:p>
                <a:r>
                  <a:rPr lang="en-US" sz="1000" b="1" dirty="0"/>
                  <a:t>-1.71622e-7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00" b="1" i="1"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en-US" sz="10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⊙</m:t>
                        </m:r>
                      </m:sub>
                    </m:sSub>
                    <m:r>
                      <a:rPr lang="en-US" sz="1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000" b="1" dirty="0"/>
                  <a:t>/</a:t>
                </a:r>
                <a:r>
                  <a:rPr lang="en-US" sz="1000" b="1" dirty="0" err="1"/>
                  <a:t>yr</a:t>
                </a:r>
                <a:endParaRPr lang="en-US" sz="1000" b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C42AA73-4F1E-C848-A9E3-604C170E8B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1659" y="4581151"/>
                <a:ext cx="2249142" cy="560731"/>
              </a:xfrm>
              <a:prstGeom prst="rect">
                <a:avLst/>
              </a:prstGeom>
              <a:blipFill>
                <a:blip r:embed="rId13"/>
                <a:stretch>
                  <a:fillRect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52DCE1D-73F8-C149-A3BF-B287239E8928}"/>
                  </a:ext>
                </a:extLst>
              </p:cNvPr>
              <p:cNvSpPr txBox="1"/>
              <p:nvPr/>
            </p:nvSpPr>
            <p:spPr>
              <a:xfrm>
                <a:off x="6144918" y="2138816"/>
                <a:ext cx="1774845" cy="5607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dirty="0"/>
                  <a:t>n=0, (M</a:t>
                </a:r>
                <a:r>
                  <a:rPr lang="en-US" sz="1000" b="1" baseline="-25000" dirty="0"/>
                  <a:t>unit</a:t>
                </a:r>
                <a:r>
                  <a:rPr lang="en-US" sz="1000" b="1" dirty="0"/>
                  <a:t>,F</a:t>
                </a:r>
                <a:r>
                  <a:rPr lang="en-US" sz="1000" b="1" baseline="-25000" dirty="0"/>
                  <a:t>230 GHz</a:t>
                </a:r>
                <a:r>
                  <a:rPr lang="en-US" sz="1000" b="1" dirty="0"/>
                  <a:t>)</a:t>
                </a:r>
              </a:p>
              <a:p>
                <a:r>
                  <a:rPr lang="en-US" sz="1000" b="1" dirty="0"/>
                  <a:t>=(9.18101e18g,2.43161Jy)</a:t>
                </a:r>
              </a:p>
              <a:p>
                <a:r>
                  <a:rPr lang="en-US" sz="1000" b="1" dirty="0"/>
                  <a:t>-1.41128e-9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00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en-US" sz="1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⊙</m:t>
                        </m:r>
                      </m:sub>
                    </m:sSub>
                    <m:r>
                      <a:rPr lang="en-US" sz="1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000" b="1" dirty="0"/>
                  <a:t>/</a:t>
                </a:r>
                <a:r>
                  <a:rPr lang="en-US" sz="1000" b="1" dirty="0" err="1"/>
                  <a:t>yr</a:t>
                </a:r>
                <a:endParaRPr lang="en-US" sz="1000" b="1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52DCE1D-73F8-C149-A3BF-B287239E89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4918" y="2138816"/>
                <a:ext cx="1774845" cy="560731"/>
              </a:xfrm>
              <a:prstGeom prst="rect">
                <a:avLst/>
              </a:prstGeom>
              <a:blipFill>
                <a:blip r:embed="rId28"/>
                <a:stretch>
                  <a:fillRect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209BA53D-3EB5-A443-96CE-25A9A20380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266201"/>
          </a:xfrm>
        </p:spPr>
        <p:txBody>
          <a:bodyPr>
            <a:norm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DEFE401-9300-4149-9157-FA5199F2D9CB}"/>
              </a:ext>
            </a:extLst>
          </p:cNvPr>
          <p:cNvSpPr txBox="1"/>
          <p:nvPr/>
        </p:nvSpPr>
        <p:spPr>
          <a:xfrm>
            <a:off x="2625636" y="1550612"/>
            <a:ext cx="731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EHT Intrinsic Size Constraint for I &gt; 0.2 x </a:t>
            </a:r>
            <a:r>
              <a:rPr lang="en-US" dirty="0" err="1"/>
              <a:t>I</a:t>
            </a:r>
            <a:r>
              <a:rPr lang="en-US" baseline="-25000" dirty="0" err="1"/>
              <a:t>Max</a:t>
            </a:r>
            <a:r>
              <a:rPr lang="en-US" dirty="0"/>
              <a:t> :     8.2M &lt; D &lt;16.2M</a:t>
            </a:r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2D235B39-2FD5-D049-9C01-B72D43070E00}"/>
              </a:ext>
            </a:extLst>
          </p:cNvPr>
          <p:cNvSpPr txBox="1">
            <a:spLocks/>
          </p:cNvSpPr>
          <p:nvPr/>
        </p:nvSpPr>
        <p:spPr>
          <a:xfrm>
            <a:off x="532129" y="224101"/>
            <a:ext cx="10966554" cy="1293028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Image sequence by emitting region size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5FED0B-3A66-0D42-A01A-B53DB7F734EB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4922" y="2728032"/>
            <a:ext cx="1852711" cy="15534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F06A117-3CFD-3F44-908A-4C3519518C70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153282" y="2745620"/>
            <a:ext cx="1873500" cy="15601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E5FB3FE-D33E-6444-AE29-CAC6AC05D154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4107809" y="2720539"/>
            <a:ext cx="1862830" cy="15614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0CF2956-0090-DF45-B691-A498B20F6BA6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96368" y="5167569"/>
            <a:ext cx="1864329" cy="153254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0CCBAC0-033D-3A4A-95DF-62AE01A9CE3A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6088600" y="5163346"/>
            <a:ext cx="1921872" cy="154371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A9F2BA-7AB5-094E-A0DE-37C8C28CF59F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2078164" y="5170498"/>
            <a:ext cx="1834116" cy="15365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9C63A47-C1A5-2645-A9F9-92A488C1D410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4058189" y="5180230"/>
            <a:ext cx="1889954" cy="153254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D495B94-E917-874A-A3BB-94E003492250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8169048" y="5148246"/>
            <a:ext cx="1865019" cy="156629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FBB4132-8959-5147-93B4-5852FCC29F9F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10163942" y="5134614"/>
            <a:ext cx="1880112" cy="157896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751F3A-4862-FA43-BFCA-BF4D0A0A2063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6106014" y="2744647"/>
            <a:ext cx="1879322" cy="157830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6A52805-F2E6-5442-8C4C-1ED0424536FD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10162157" y="2744912"/>
            <a:ext cx="1851237" cy="154519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A3F7FE6E-29F0-B04C-98DF-7CD856C5E3D7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2066849" y="2723034"/>
            <a:ext cx="1872395" cy="1553985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D29C9EC9-7750-4A40-A5FF-44E90AD016F1}"/>
              </a:ext>
            </a:extLst>
          </p:cNvPr>
          <p:cNvSpPr txBox="1"/>
          <p:nvPr/>
        </p:nvSpPr>
        <p:spPr>
          <a:xfrm>
            <a:off x="530832" y="3819285"/>
            <a:ext cx="8258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D=10.1M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0D2FE91-36C8-FE4C-B38D-2D972D9AA7AB}"/>
              </a:ext>
            </a:extLst>
          </p:cNvPr>
          <p:cNvSpPr txBox="1"/>
          <p:nvPr/>
        </p:nvSpPr>
        <p:spPr>
          <a:xfrm>
            <a:off x="2476696" y="3817067"/>
            <a:ext cx="8258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D=15.5M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1775D64-B553-5B48-A2D4-1C17F46678AC}"/>
              </a:ext>
            </a:extLst>
          </p:cNvPr>
          <p:cNvSpPr txBox="1"/>
          <p:nvPr/>
        </p:nvSpPr>
        <p:spPr>
          <a:xfrm>
            <a:off x="4422324" y="3832736"/>
            <a:ext cx="9124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D=15.71M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4075DBF-52EE-C94F-91AC-1900FCC58468}"/>
              </a:ext>
            </a:extLst>
          </p:cNvPr>
          <p:cNvSpPr txBox="1"/>
          <p:nvPr/>
        </p:nvSpPr>
        <p:spPr>
          <a:xfrm>
            <a:off x="6537930" y="3874359"/>
            <a:ext cx="9124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</a:rPr>
              <a:t>D=15.99M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2D6EED2-EA3B-E34B-91A9-25D08307A315}"/>
              </a:ext>
            </a:extLst>
          </p:cNvPr>
          <p:cNvSpPr txBox="1"/>
          <p:nvPr/>
        </p:nvSpPr>
        <p:spPr>
          <a:xfrm>
            <a:off x="8452929" y="3859265"/>
            <a:ext cx="9124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D=18.35M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070072B-90EF-C24A-87F8-A05832821FBE}"/>
              </a:ext>
            </a:extLst>
          </p:cNvPr>
          <p:cNvSpPr txBox="1"/>
          <p:nvPr/>
        </p:nvSpPr>
        <p:spPr>
          <a:xfrm>
            <a:off x="10514365" y="3828788"/>
            <a:ext cx="9124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D=19.85M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F868222-D184-ED43-A016-CE43F7CD016E}"/>
              </a:ext>
            </a:extLst>
          </p:cNvPr>
          <p:cNvSpPr txBox="1"/>
          <p:nvPr/>
        </p:nvSpPr>
        <p:spPr>
          <a:xfrm>
            <a:off x="451803" y="6282623"/>
            <a:ext cx="9124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D=25.41M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CEF2578-A325-2149-8AF1-436E98AD945B}"/>
              </a:ext>
            </a:extLst>
          </p:cNvPr>
          <p:cNvSpPr txBox="1"/>
          <p:nvPr/>
        </p:nvSpPr>
        <p:spPr>
          <a:xfrm>
            <a:off x="2394621" y="6280605"/>
            <a:ext cx="10215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D=26.93M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A55EFD6-C5FC-FD4E-8C05-9BE1907804A4}"/>
              </a:ext>
            </a:extLst>
          </p:cNvPr>
          <p:cNvSpPr txBox="1"/>
          <p:nvPr/>
        </p:nvSpPr>
        <p:spPr>
          <a:xfrm>
            <a:off x="4353711" y="6294463"/>
            <a:ext cx="979116" cy="287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D=27.14M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09D1559-76F4-E840-A022-2E0D579222DB}"/>
              </a:ext>
            </a:extLst>
          </p:cNvPr>
          <p:cNvSpPr txBox="1"/>
          <p:nvPr/>
        </p:nvSpPr>
        <p:spPr>
          <a:xfrm>
            <a:off x="6437062" y="6291730"/>
            <a:ext cx="9241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D=28.42M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FAD3DC7-5D2E-DE46-B08D-B1354B3CF6F2}"/>
              </a:ext>
            </a:extLst>
          </p:cNvPr>
          <p:cNvSpPr txBox="1"/>
          <p:nvPr/>
        </p:nvSpPr>
        <p:spPr>
          <a:xfrm>
            <a:off x="8609066" y="6303163"/>
            <a:ext cx="9124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D=54.22M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DAB215A-EE43-174C-B2D4-D391149F5B7B}"/>
              </a:ext>
            </a:extLst>
          </p:cNvPr>
          <p:cNvSpPr txBox="1"/>
          <p:nvPr/>
        </p:nvSpPr>
        <p:spPr>
          <a:xfrm>
            <a:off x="10645842" y="6297392"/>
            <a:ext cx="8258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D=58.4M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A1ADF16-52D7-AE42-97F8-F4185C68C9F7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6642358" y="2743718"/>
            <a:ext cx="101600" cy="10160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FCDD3B92-C26D-5C4B-88F3-ED200A084B5B}"/>
              </a:ext>
            </a:extLst>
          </p:cNvPr>
          <p:cNvSpPr txBox="1"/>
          <p:nvPr/>
        </p:nvSpPr>
        <p:spPr>
          <a:xfrm>
            <a:off x="6503464" y="2682736"/>
            <a:ext cx="34336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1" dirty="0">
                <a:solidFill>
                  <a:schemeClr val="bg1"/>
                </a:solidFill>
              </a:rPr>
              <a:t>n=0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77B72A5A-1D68-BE46-AD83-45EB273BD32D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8713755" y="5151015"/>
            <a:ext cx="101600" cy="10160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F09C1A4-77FD-3D4F-9038-0D70977370C9}"/>
              </a:ext>
            </a:extLst>
          </p:cNvPr>
          <p:cNvSpPr txBox="1"/>
          <p:nvPr/>
        </p:nvSpPr>
        <p:spPr>
          <a:xfrm>
            <a:off x="8574856" y="5090035"/>
            <a:ext cx="343364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1" dirty="0">
                <a:solidFill>
                  <a:schemeClr val="bg1"/>
                </a:solidFill>
              </a:rPr>
              <a:t>n=2</a:t>
            </a:r>
          </a:p>
        </p:txBody>
      </p:sp>
    </p:spTree>
    <p:extLst>
      <p:ext uri="{BB962C8B-B14F-4D97-AF65-F5344CB8AC3E}">
        <p14:creationId xmlns:p14="http://schemas.microsoft.com/office/powerpoint/2010/main" val="1771654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Spectra in </a:t>
            </a:r>
            <a:br>
              <a:rPr lang="en-US" dirty="0"/>
            </a:br>
            <a:r>
              <a:rPr lang="en-US" dirty="0"/>
              <a:t>electron temperature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85800" y="2119610"/>
                <a:ext cx="10820400" cy="4610974"/>
              </a:xfrm>
            </p:spPr>
            <p:txBody>
              <a:bodyPr/>
              <a:lstStyle/>
              <a:p>
                <a:r>
                  <a:rPr lang="en-US" sz="1500" dirty="0"/>
                  <a:t>Electron temperature (</a:t>
                </a:r>
                <a14:m>
                  <m:oMath xmlns:m="http://schemas.openxmlformats.org/officeDocument/2006/math">
                    <m:r>
                      <a:rPr lang="en-US" sz="1500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1500" dirty="0">
                    <a:effectLst/>
                  </a:rPr>
                  <a:t> </a:t>
                </a:r>
                <a:r>
                  <a:rPr lang="en-US" sz="15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i="1">
                            <a:latin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sz="1500" i="1">
                            <a:latin typeface="Cambria Math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1500" dirty="0"/>
                  <a:t>) models have steeper-than-observed spectrum likely corona-dominated</a:t>
                </a:r>
              </a:p>
              <a:p>
                <a:endParaRPr lang="en-US" sz="1500" dirty="0"/>
              </a:p>
              <a:p>
                <a:endParaRPr lang="en-US" sz="1500" dirty="0"/>
              </a:p>
              <a:p>
                <a:endParaRPr lang="en-US" sz="1500" dirty="0"/>
              </a:p>
              <a:p>
                <a:endParaRPr lang="en-US" sz="1500" dirty="0"/>
              </a:p>
              <a:p>
                <a:pPr marL="228600" lvl="1">
                  <a:spcBef>
                    <a:spcPts val="1000"/>
                  </a:spcBef>
                </a:pPr>
                <a:r>
                  <a:rPr lang="en-US" sz="1500" dirty="0"/>
                  <a:t>Constant Electron Beta models have flatter-than-observed spectra near sub mm-bump, but similar low frequency slope to observed spectrum</a:t>
                </a:r>
              </a:p>
              <a:p>
                <a:pPr marL="228600" lvl="1">
                  <a:spcBef>
                    <a:spcPts val="1000"/>
                  </a:spcBef>
                </a:pPr>
                <a:r>
                  <a:rPr lang="en-US" sz="1500" dirty="0"/>
                  <a:t>Magnetic Bias model spectra are slightly flatter than observed and overproduce high frequency end</a:t>
                </a:r>
              </a:p>
              <a:p>
                <a:pPr marL="228600" lvl="1">
                  <a:spcBef>
                    <a:spcPts val="1000"/>
                  </a:spcBef>
                </a:pPr>
                <a:r>
                  <a:rPr lang="en-US" sz="1500" dirty="0"/>
                  <a:t>Analytic model of jet outflow with </a:t>
                </a:r>
                <a14:m>
                  <m:oMath xmlns:m="http://schemas.openxmlformats.org/officeDocument/2006/math">
                    <m:r>
                      <a:rPr lang="en-US" sz="1500" i="1">
                        <a:latin typeface="Cambria Math" charset="0"/>
                      </a:rPr>
                      <m:t>𝐵</m:t>
                    </m:r>
                  </m:oMath>
                </a14:m>
                <a:r>
                  <a:rPr lang="en-US" sz="1500" dirty="0"/>
                  <a:t>~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5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i="1">
                            <a:latin typeface="Cambria Math" charset="0"/>
                          </a:rPr>
                          <m:t>𝐵</m:t>
                        </m:r>
                      </m:e>
                      <m:sub>
                        <m:r>
                          <a:rPr lang="en-US" sz="15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𝜙</m:t>
                        </m:r>
                      </m:sub>
                    </m:sSub>
                  </m:oMath>
                </a14:m>
                <a:r>
                  <a:rPr lang="en-US" sz="1500" dirty="0"/>
                  <a:t>~1/r and equipartition assumption yields flat spectrum, isothermal jet (Blandford and </a:t>
                </a:r>
                <a:r>
                  <a:rPr lang="en-US" sz="1500" dirty="0" err="1"/>
                  <a:t>Königl</a:t>
                </a:r>
                <a:r>
                  <a:rPr lang="en-US" sz="1500" dirty="0"/>
                  <a:t>, 1979); GRMHD simulations (</a:t>
                </a:r>
                <a:r>
                  <a:rPr lang="en-US" sz="1500" dirty="0" err="1"/>
                  <a:t>Moscibrodska</a:t>
                </a:r>
                <a:r>
                  <a:rPr lang="en-US" sz="1500" dirty="0"/>
                  <a:t> and </a:t>
                </a:r>
                <a:r>
                  <a:rPr lang="en-US" sz="1500" dirty="0" err="1"/>
                  <a:t>Falcke</a:t>
                </a:r>
                <a:r>
                  <a:rPr lang="en-US" sz="1500" dirty="0"/>
                  <a:t>, 2013) confirm flat spectra due to optically thick regions</a:t>
                </a:r>
              </a:p>
              <a:p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2119610"/>
                <a:ext cx="10820400" cy="4610974"/>
              </a:xfrm>
              <a:blipFill>
                <a:blip r:embed="rId3"/>
                <a:stretch>
                  <a:fillRect l="-117" t="-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DE6C23F-195D-B846-8556-44F8D50A770E}"/>
                  </a:ext>
                </a:extLst>
              </p:cNvPr>
              <p:cNvSpPr txBox="1"/>
              <p:nvPr/>
            </p:nvSpPr>
            <p:spPr>
              <a:xfrm>
                <a:off x="2704012" y="2369593"/>
                <a:ext cx="129708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(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12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sz="1200" i="1">
                            <a:latin typeface="Cambria Math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1200" dirty="0"/>
                  <a:t>)=(0.1,0.1)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DE6C23F-195D-B846-8556-44F8D50A77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4012" y="2369593"/>
                <a:ext cx="1297086" cy="276999"/>
              </a:xfrm>
              <a:prstGeom prst="rect">
                <a:avLst/>
              </a:prstGeom>
              <a:blipFill>
                <a:blip r:embed="rId4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9F2F025-039D-F548-B902-EA9DA70A1046}"/>
                  </a:ext>
                </a:extLst>
              </p:cNvPr>
              <p:cNvSpPr txBox="1"/>
              <p:nvPr/>
            </p:nvSpPr>
            <p:spPr>
              <a:xfrm>
                <a:off x="4547366" y="2362495"/>
                <a:ext cx="116884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(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12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sz="1200" i="1">
                            <a:latin typeface="Cambria Math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1200" dirty="0"/>
                  <a:t>)=(0.1,1)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9F2F025-039D-F548-B902-EA9DA70A10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7366" y="2362495"/>
                <a:ext cx="1168846" cy="276999"/>
              </a:xfrm>
              <a:prstGeom prst="rect">
                <a:avLst/>
              </a:prstGeom>
              <a:blipFill>
                <a:blip r:embed="rId5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033BD3F-4930-054D-B1A1-31E3BA510010}"/>
                  </a:ext>
                </a:extLst>
              </p:cNvPr>
              <p:cNvSpPr txBox="1"/>
              <p:nvPr/>
            </p:nvSpPr>
            <p:spPr>
              <a:xfrm>
                <a:off x="865348" y="2376247"/>
                <a:ext cx="138204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(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12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sz="1200" i="1">
                            <a:latin typeface="Cambria Math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1200" dirty="0"/>
                  <a:t>)=(0.1,0.01)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033BD3F-4930-054D-B1A1-31E3BA5100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348" y="2376247"/>
                <a:ext cx="1382045" cy="276999"/>
              </a:xfrm>
              <a:prstGeom prst="rect">
                <a:avLst/>
              </a:prstGeom>
              <a:blipFill>
                <a:blip r:embed="rId6"/>
                <a:stretch>
                  <a:fillRect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C14CDFE-1AFB-404C-B2AD-244FBEB187A5}"/>
                  </a:ext>
                </a:extLst>
              </p:cNvPr>
              <p:cNvSpPr txBox="1"/>
              <p:nvPr/>
            </p:nvSpPr>
            <p:spPr>
              <a:xfrm>
                <a:off x="6488272" y="2348690"/>
                <a:ext cx="138204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(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12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sz="1200" i="1">
                            <a:latin typeface="Cambria Math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1200" dirty="0"/>
                  <a:t>)=(0.5,0.01)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C14CDFE-1AFB-404C-B2AD-244FBEB187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8272" y="2348690"/>
                <a:ext cx="1382045" cy="276999"/>
              </a:xfrm>
              <a:prstGeom prst="rect">
                <a:avLst/>
              </a:prstGeom>
              <a:blipFill>
                <a:blip r:embed="rId7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648994E-1EA7-6149-BBCE-89F862742264}"/>
                  </a:ext>
                </a:extLst>
              </p:cNvPr>
              <p:cNvSpPr txBox="1"/>
              <p:nvPr/>
            </p:nvSpPr>
            <p:spPr>
              <a:xfrm>
                <a:off x="8324265" y="2349609"/>
                <a:ext cx="157344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(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12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sz="1200" i="1">
                            <a:latin typeface="Cambria Math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1200" dirty="0"/>
                  <a:t>)=(0.5,0.1)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648994E-1EA7-6149-BBCE-89F8627422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4265" y="2349609"/>
                <a:ext cx="1573444" cy="276999"/>
              </a:xfrm>
              <a:prstGeom prst="rect">
                <a:avLst/>
              </a:prstGeom>
              <a:blipFill>
                <a:blip r:embed="rId8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26BD14B-BA3D-F540-8CD5-5CCB225BBF2D}"/>
                  </a:ext>
                </a:extLst>
              </p:cNvPr>
              <p:cNvSpPr txBox="1"/>
              <p:nvPr/>
            </p:nvSpPr>
            <p:spPr>
              <a:xfrm>
                <a:off x="10144770" y="2349050"/>
                <a:ext cx="116884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(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12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sz="1200" i="1">
                            <a:latin typeface="Cambria Math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1200" dirty="0"/>
                  <a:t>)=(0.5,1)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26BD14B-BA3D-F540-8CD5-5CCB225BBF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44770" y="2349050"/>
                <a:ext cx="1168846" cy="276999"/>
              </a:xfrm>
              <a:prstGeom prst="rect">
                <a:avLst/>
              </a:prstGeom>
              <a:blipFill>
                <a:blip r:embed="rId9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3EC0EB1D-8EDA-3B47-88F6-3C5035D5171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4385" y="2631172"/>
            <a:ext cx="1612461" cy="12049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D5550D1-5F6A-AF4A-92D6-17D5D4CBB1F7}"/>
                  </a:ext>
                </a:extLst>
              </p:cNvPr>
              <p:cNvSpPr/>
              <p:nvPr/>
            </p:nvSpPr>
            <p:spPr>
              <a:xfrm>
                <a:off x="820801" y="2579378"/>
                <a:ext cx="695447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800" b="1" i="1" smtClean="0">
                            <a:solidFill>
                              <a:schemeClr val="bg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𝝂</m:t>
                        </m:r>
                        <m:r>
                          <a:rPr lang="en-US" sz="800" b="1" i="1" smtClean="0">
                            <a:solidFill>
                              <a:schemeClr val="bg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𝑳</m:t>
                        </m:r>
                      </m:e>
                      <m:sub>
                        <m:r>
                          <a:rPr lang="en-US" sz="800" b="1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𝝂</m:t>
                        </m:r>
                      </m:sub>
                    </m:sSub>
                  </m:oMath>
                </a14:m>
                <a:r>
                  <a:rPr lang="en-US" sz="800" b="1" dirty="0">
                    <a:solidFill>
                      <a:schemeClr val="bg1"/>
                    </a:solidFill>
                  </a:rPr>
                  <a:t> [erg/s]</a:t>
                </a: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D5550D1-5F6A-AF4A-92D6-17D5D4CBB1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801" y="2579378"/>
                <a:ext cx="695447" cy="215444"/>
              </a:xfrm>
              <a:prstGeom prst="rect">
                <a:avLst/>
              </a:prstGeom>
              <a:blipFill>
                <a:blip r:embed="rId11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FCD716A0-216A-C94B-A802-D5F494DF5C5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32083" y="2641780"/>
            <a:ext cx="1598702" cy="11965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5309221-05E9-154E-925A-AA02829A515A}"/>
                  </a:ext>
                </a:extLst>
              </p:cNvPr>
              <p:cNvSpPr/>
              <p:nvPr/>
            </p:nvSpPr>
            <p:spPr>
              <a:xfrm>
                <a:off x="5652507" y="3650296"/>
                <a:ext cx="521297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800" b="1" i="1" smtClean="0">
                        <a:solidFill>
                          <a:schemeClr val="bg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𝝂</m:t>
                    </m:r>
                  </m:oMath>
                </a14:m>
                <a:r>
                  <a:rPr lang="en-US" sz="800" b="1" dirty="0">
                    <a:solidFill>
                      <a:schemeClr val="bg1"/>
                    </a:solidFill>
                  </a:rPr>
                  <a:t> [Hz]</a:t>
                </a: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5309221-05E9-154E-925A-AA02829A51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2507" y="3650296"/>
                <a:ext cx="521297" cy="215444"/>
              </a:xfrm>
              <a:prstGeom prst="rect">
                <a:avLst/>
              </a:prstGeom>
              <a:blipFill>
                <a:blip r:embed="rId13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>
            <a:extLst>
              <a:ext uri="{FF2B5EF4-FFF2-40B4-BE49-F238E27FC236}">
                <a16:creationId xmlns:a16="http://schemas.microsoft.com/office/drawing/2014/main" id="{B0523840-5C6A-0241-B46A-4D3F7D600C6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58957" y="2627406"/>
            <a:ext cx="1606939" cy="120898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CDA7FCA-E4C8-7246-90C9-59BB11BF137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26804" y="2632357"/>
            <a:ext cx="1608325" cy="12037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6FC39A9B-1956-FD4A-8E17-14216629BCC7}"/>
                  </a:ext>
                </a:extLst>
              </p:cNvPr>
              <p:cNvSpPr/>
              <p:nvPr/>
            </p:nvSpPr>
            <p:spPr>
              <a:xfrm>
                <a:off x="2575911" y="2564673"/>
                <a:ext cx="829586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800" b="1" i="1" smtClean="0">
                            <a:solidFill>
                              <a:schemeClr val="bg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𝝂</m:t>
                        </m:r>
                        <m:r>
                          <a:rPr lang="en-US" sz="800" b="1" i="1" smtClean="0">
                            <a:solidFill>
                              <a:schemeClr val="bg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𝑳</m:t>
                        </m:r>
                      </m:e>
                      <m:sub>
                        <m:r>
                          <a:rPr lang="en-US" sz="800" b="1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𝝂</m:t>
                        </m:r>
                      </m:sub>
                    </m:sSub>
                  </m:oMath>
                </a14:m>
                <a:r>
                  <a:rPr lang="en-US" sz="800" b="1" dirty="0">
                    <a:solidFill>
                      <a:schemeClr val="bg1"/>
                    </a:solidFill>
                  </a:rPr>
                  <a:t> [erg/s</a:t>
                </a:r>
                <a:r>
                  <a:rPr lang="en-US" sz="1000" b="1" dirty="0">
                    <a:solidFill>
                      <a:schemeClr val="bg1"/>
                    </a:solidFill>
                  </a:rPr>
                  <a:t>]</a:t>
                </a: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6FC39A9B-1956-FD4A-8E17-14216629BC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5911" y="2564673"/>
                <a:ext cx="829586" cy="246221"/>
              </a:xfrm>
              <a:prstGeom prst="rect">
                <a:avLst/>
              </a:prstGeom>
              <a:blipFill>
                <a:blip r:embed="rId16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BA35B456-9FF1-5E4F-B4C4-8CC0206D4367}"/>
                  </a:ext>
                </a:extLst>
              </p:cNvPr>
              <p:cNvSpPr/>
              <p:nvPr/>
            </p:nvSpPr>
            <p:spPr>
              <a:xfrm>
                <a:off x="4426883" y="2587570"/>
                <a:ext cx="829586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800" b="1" i="1" smtClean="0">
                            <a:solidFill>
                              <a:schemeClr val="bg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𝝂</m:t>
                        </m:r>
                        <m:r>
                          <a:rPr lang="en-US" sz="800" b="1" i="1" smtClean="0">
                            <a:solidFill>
                              <a:schemeClr val="bg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𝑳</m:t>
                        </m:r>
                      </m:e>
                      <m:sub>
                        <m:r>
                          <a:rPr lang="en-US" sz="800" b="1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𝝂</m:t>
                        </m:r>
                      </m:sub>
                    </m:sSub>
                  </m:oMath>
                </a14:m>
                <a:r>
                  <a:rPr lang="en-US" sz="800" b="1" dirty="0">
                    <a:solidFill>
                      <a:schemeClr val="bg1"/>
                    </a:solidFill>
                  </a:rPr>
                  <a:t> [erg/s]</a:t>
                </a: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BA35B456-9FF1-5E4F-B4C4-8CC0206D43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6883" y="2587570"/>
                <a:ext cx="829586" cy="215444"/>
              </a:xfrm>
              <a:prstGeom prst="rect">
                <a:avLst/>
              </a:prstGeom>
              <a:blipFill>
                <a:blip r:embed="rId17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3CCB5FF-147A-3F4D-833A-2604CD8DB5CF}"/>
                  </a:ext>
                </a:extLst>
              </p:cNvPr>
              <p:cNvSpPr/>
              <p:nvPr/>
            </p:nvSpPr>
            <p:spPr>
              <a:xfrm>
                <a:off x="8226248" y="2567446"/>
                <a:ext cx="829586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000" b="1" i="1" smtClean="0">
                            <a:solidFill>
                              <a:schemeClr val="bg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𝝂</m:t>
                        </m:r>
                        <m:r>
                          <a:rPr lang="en-US" sz="1000" b="1" i="1" smtClean="0">
                            <a:solidFill>
                              <a:schemeClr val="bg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𝑳</m:t>
                        </m:r>
                      </m:e>
                      <m:sub>
                        <m:r>
                          <a:rPr lang="en-US" sz="1000" b="1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𝝂</m:t>
                        </m:r>
                      </m:sub>
                    </m:sSub>
                  </m:oMath>
                </a14:m>
                <a:r>
                  <a:rPr lang="en-US" sz="1000" b="1" dirty="0">
                    <a:solidFill>
                      <a:schemeClr val="bg1"/>
                    </a:solidFill>
                  </a:rPr>
                  <a:t> [erg/s]</a:t>
                </a: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3CCB5FF-147A-3F4D-833A-2604CD8DB5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6248" y="2567446"/>
                <a:ext cx="829586" cy="246221"/>
              </a:xfrm>
              <a:prstGeom prst="rect">
                <a:avLst/>
              </a:prstGeom>
              <a:blipFill>
                <a:blip r:embed="rId18"/>
                <a:stretch>
                  <a:fillRect b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>
            <a:extLst>
              <a:ext uri="{FF2B5EF4-FFF2-40B4-BE49-F238E27FC236}">
                <a16:creationId xmlns:a16="http://schemas.microsoft.com/office/drawing/2014/main" id="{7FEDB006-0D2E-314A-B087-6A43353D091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065573" y="2618231"/>
            <a:ext cx="1610324" cy="12033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88F51394-EFEB-1E47-A861-764CD3083D37}"/>
                  </a:ext>
                </a:extLst>
              </p:cNvPr>
              <p:cNvSpPr/>
              <p:nvPr/>
            </p:nvSpPr>
            <p:spPr>
              <a:xfrm>
                <a:off x="11316254" y="3634191"/>
                <a:ext cx="452368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800" b="1" i="1" smtClean="0">
                        <a:solidFill>
                          <a:schemeClr val="bg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𝝂</m:t>
                    </m:r>
                  </m:oMath>
                </a14:m>
                <a:r>
                  <a:rPr lang="en-US" sz="800" b="1" dirty="0">
                    <a:solidFill>
                      <a:schemeClr val="bg1"/>
                    </a:solidFill>
                  </a:rPr>
                  <a:t> [Hz]</a:t>
                </a: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88F51394-EFEB-1E47-A861-764CD3083D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16254" y="3634191"/>
                <a:ext cx="452368" cy="215444"/>
              </a:xfrm>
              <a:prstGeom prst="rect">
                <a:avLst/>
              </a:prstGeom>
              <a:blipFill>
                <a:blip r:embed="rId20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FDB5C6E2-03B0-5746-8ADE-6AAC9F6226C0}"/>
                  </a:ext>
                </a:extLst>
              </p:cNvPr>
              <p:cNvSpPr/>
              <p:nvPr/>
            </p:nvSpPr>
            <p:spPr>
              <a:xfrm>
                <a:off x="9482793" y="3675345"/>
                <a:ext cx="452368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800" b="1" i="1" smtClean="0">
                        <a:solidFill>
                          <a:schemeClr val="bg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𝝂</m:t>
                    </m:r>
                  </m:oMath>
                </a14:m>
                <a:r>
                  <a:rPr lang="en-US" sz="800" b="1" dirty="0">
                    <a:solidFill>
                      <a:schemeClr val="bg1"/>
                    </a:solidFill>
                  </a:rPr>
                  <a:t> [Hz]</a:t>
                </a: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FDB5C6E2-03B0-5746-8ADE-6AAC9F6226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2793" y="3675345"/>
                <a:ext cx="452368" cy="215444"/>
              </a:xfrm>
              <a:prstGeom prst="rect">
                <a:avLst/>
              </a:prstGeom>
              <a:blipFill>
                <a:blip r:embed="rId21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7153CE94-FA20-0844-83B0-548A415071DA}"/>
                  </a:ext>
                </a:extLst>
              </p:cNvPr>
              <p:cNvSpPr/>
              <p:nvPr/>
            </p:nvSpPr>
            <p:spPr>
              <a:xfrm>
                <a:off x="3901959" y="3656609"/>
                <a:ext cx="452368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800" b="1" i="1" smtClean="0">
                        <a:solidFill>
                          <a:schemeClr val="bg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𝝂</m:t>
                    </m:r>
                  </m:oMath>
                </a14:m>
                <a:r>
                  <a:rPr lang="en-US" sz="800" b="1" dirty="0">
                    <a:solidFill>
                      <a:schemeClr val="bg1"/>
                    </a:solidFill>
                  </a:rPr>
                  <a:t> [Hz]</a:t>
                </a: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7153CE94-FA20-0844-83B0-548A415071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1959" y="3656609"/>
                <a:ext cx="452368" cy="215444"/>
              </a:xfrm>
              <a:prstGeom prst="rect">
                <a:avLst/>
              </a:prstGeom>
              <a:blipFill>
                <a:blip r:embed="rId22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FF2B2D86-0363-2C41-B4E9-53BEE40172DF}"/>
                  </a:ext>
                </a:extLst>
              </p:cNvPr>
              <p:cNvSpPr/>
              <p:nvPr/>
            </p:nvSpPr>
            <p:spPr>
              <a:xfrm>
                <a:off x="2049722" y="3674812"/>
                <a:ext cx="521297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800" b="1" i="1" smtClean="0">
                        <a:solidFill>
                          <a:schemeClr val="bg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𝝂</m:t>
                    </m:r>
                  </m:oMath>
                </a14:m>
                <a:r>
                  <a:rPr lang="en-US" sz="800" b="1" dirty="0">
                    <a:solidFill>
                      <a:schemeClr val="bg1"/>
                    </a:solidFill>
                  </a:rPr>
                  <a:t> [Hz]</a:t>
                </a: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FF2B2D86-0363-2C41-B4E9-53BEE40172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9722" y="3674812"/>
                <a:ext cx="521297" cy="215444"/>
              </a:xfrm>
              <a:prstGeom prst="rect">
                <a:avLst/>
              </a:prstGeom>
              <a:blipFill>
                <a:blip r:embed="rId23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Picture 33">
            <a:extLst>
              <a:ext uri="{FF2B5EF4-FFF2-40B4-BE49-F238E27FC236}">
                <a16:creationId xmlns:a16="http://schemas.microsoft.com/office/drawing/2014/main" id="{CBAAB8EC-DACB-A649-AD7D-D2388BD017F2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462167" y="2621209"/>
            <a:ext cx="1600777" cy="12037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CED31DF0-70D8-7647-A0D4-98B9958AA5BA}"/>
                  </a:ext>
                </a:extLst>
              </p:cNvPr>
              <p:cNvSpPr/>
              <p:nvPr/>
            </p:nvSpPr>
            <p:spPr>
              <a:xfrm>
                <a:off x="6472955" y="2581877"/>
                <a:ext cx="695447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800" b="1" i="1" smtClean="0">
                            <a:solidFill>
                              <a:schemeClr val="bg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𝝂</m:t>
                        </m:r>
                        <m:r>
                          <a:rPr lang="en-US" sz="800" b="1" i="1" smtClean="0">
                            <a:solidFill>
                              <a:schemeClr val="bg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𝑳</m:t>
                        </m:r>
                      </m:e>
                      <m:sub>
                        <m:r>
                          <a:rPr lang="en-US" sz="800" b="1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𝝂</m:t>
                        </m:r>
                      </m:sub>
                    </m:sSub>
                  </m:oMath>
                </a14:m>
                <a:r>
                  <a:rPr lang="en-US" sz="800" b="1" dirty="0">
                    <a:solidFill>
                      <a:schemeClr val="bg1"/>
                    </a:solidFill>
                  </a:rPr>
                  <a:t> [erg/s]</a:t>
                </a: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CED31DF0-70D8-7647-A0D4-98B9958AA5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2955" y="2581877"/>
                <a:ext cx="695447" cy="215444"/>
              </a:xfrm>
              <a:prstGeom prst="rect">
                <a:avLst/>
              </a:prstGeom>
              <a:blipFill>
                <a:blip r:embed="rId25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F4822F8-02FD-F049-A833-0789360F00FA}"/>
                  </a:ext>
                </a:extLst>
              </p:cNvPr>
              <p:cNvSpPr/>
              <p:nvPr/>
            </p:nvSpPr>
            <p:spPr>
              <a:xfrm>
                <a:off x="7702472" y="3641481"/>
                <a:ext cx="452368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800" b="1" i="1" smtClean="0">
                        <a:solidFill>
                          <a:schemeClr val="bg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𝝂</m:t>
                    </m:r>
                  </m:oMath>
                </a14:m>
                <a:r>
                  <a:rPr lang="en-US" sz="800" b="1" dirty="0">
                    <a:solidFill>
                      <a:schemeClr val="bg1"/>
                    </a:solidFill>
                  </a:rPr>
                  <a:t> [Hz]</a:t>
                </a: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F4822F8-02FD-F049-A833-0789360F00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2472" y="3641481"/>
                <a:ext cx="452368" cy="215444"/>
              </a:xfrm>
              <a:prstGeom prst="rect">
                <a:avLst/>
              </a:prstGeom>
              <a:blipFill>
                <a:blip r:embed="rId26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3669B5D3-794B-C849-9B32-8A3341F3D84F}"/>
                  </a:ext>
                </a:extLst>
              </p:cNvPr>
              <p:cNvSpPr/>
              <p:nvPr/>
            </p:nvSpPr>
            <p:spPr>
              <a:xfrm>
                <a:off x="10064050" y="2576747"/>
                <a:ext cx="695447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800" b="1" i="1" smtClean="0">
                            <a:solidFill>
                              <a:schemeClr val="bg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𝝂</m:t>
                        </m:r>
                        <m:r>
                          <a:rPr lang="en-US" sz="800" b="1" i="1" smtClean="0">
                            <a:solidFill>
                              <a:schemeClr val="bg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𝑳</m:t>
                        </m:r>
                      </m:e>
                      <m:sub>
                        <m:r>
                          <a:rPr lang="en-US" sz="800" b="1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𝝂</m:t>
                        </m:r>
                      </m:sub>
                    </m:sSub>
                  </m:oMath>
                </a14:m>
                <a:r>
                  <a:rPr lang="en-US" sz="800" b="1" dirty="0">
                    <a:solidFill>
                      <a:schemeClr val="bg1"/>
                    </a:solidFill>
                  </a:rPr>
                  <a:t> [erg/s]</a:t>
                </a:r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3669B5D3-794B-C849-9B32-8A3341F3D8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4050" y="2576747"/>
                <a:ext cx="695447" cy="215444"/>
              </a:xfrm>
              <a:prstGeom prst="rect">
                <a:avLst/>
              </a:prstGeom>
              <a:blipFill>
                <a:blip r:embed="rId27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itle 1">
            <a:extLst>
              <a:ext uri="{FF2B5EF4-FFF2-40B4-BE49-F238E27FC236}">
                <a16:creationId xmlns:a16="http://schemas.microsoft.com/office/drawing/2014/main" id="{23E776E7-0352-6D41-9171-CEAB390F31D3}"/>
              </a:ext>
            </a:extLst>
          </p:cNvPr>
          <p:cNvSpPr txBox="1">
            <a:spLocks/>
          </p:cNvSpPr>
          <p:nvPr/>
        </p:nvSpPr>
        <p:spPr>
          <a:xfrm>
            <a:off x="539647" y="764373"/>
            <a:ext cx="10966554" cy="1293028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Spectra in electron temperature and constant electron beta and bias models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836F4549-3480-F34B-A641-1602E68FEBEA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539907" y="5582557"/>
            <a:ext cx="1612524" cy="120812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F3E3A10-A785-4C41-8A16-8FCD4565767F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604354" y="5593521"/>
            <a:ext cx="1615078" cy="120812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A7D540E-9CD8-A945-9E18-42E3762D200F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697057" y="5574174"/>
            <a:ext cx="1609389" cy="120389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2520145-3CA8-E440-A1FD-E6CB6C72A138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7657283" y="5576432"/>
            <a:ext cx="1614567" cy="120279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595934D-7368-7A44-8427-4E9340D6721F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9584657" y="5565310"/>
            <a:ext cx="1596687" cy="11898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24D4DDD9-0FF9-FE4A-B313-32AC2714FFFC}"/>
                  </a:ext>
                </a:extLst>
              </p:cNvPr>
              <p:cNvSpPr/>
              <p:nvPr/>
            </p:nvSpPr>
            <p:spPr>
              <a:xfrm>
                <a:off x="1975601" y="5344103"/>
                <a:ext cx="77303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1200" dirty="0"/>
                  <a:t>= 0.01</a:t>
                </a:r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24D4DDD9-0FF9-FE4A-B313-32AC2714FF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5601" y="5344103"/>
                <a:ext cx="773032" cy="276999"/>
              </a:xfrm>
              <a:prstGeom prst="rect">
                <a:avLst/>
              </a:prstGeom>
              <a:blipFill>
                <a:blip r:embed="rId33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97718C25-6F9E-D249-A725-BAA936AFD2F5}"/>
                  </a:ext>
                </a:extLst>
              </p:cNvPr>
              <p:cNvSpPr/>
              <p:nvPr/>
            </p:nvSpPr>
            <p:spPr>
              <a:xfrm>
                <a:off x="4112618" y="5318155"/>
                <a:ext cx="68807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1200" dirty="0"/>
                  <a:t>= 0.1</a:t>
                </a:r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97718C25-6F9E-D249-A725-BAA936AFD2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2618" y="5318155"/>
                <a:ext cx="688073" cy="276999"/>
              </a:xfrm>
              <a:prstGeom prst="rect">
                <a:avLst/>
              </a:prstGeom>
              <a:blipFill>
                <a:blip r:embed="rId34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891AA09E-A86D-F540-8867-DE7FA877CF9A}"/>
                  </a:ext>
                </a:extLst>
              </p:cNvPr>
              <p:cNvSpPr/>
              <p:nvPr/>
            </p:nvSpPr>
            <p:spPr>
              <a:xfrm>
                <a:off x="6169712" y="5329119"/>
                <a:ext cx="55983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charset="0"/>
                          </a:rPr>
                          <m:t>𝛽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1200" dirty="0"/>
                  <a:t>= 1</a:t>
                </a:r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891AA09E-A86D-F540-8867-DE7FA877CF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9712" y="5329119"/>
                <a:ext cx="559833" cy="276999"/>
              </a:xfrm>
              <a:prstGeom prst="rect">
                <a:avLst/>
              </a:prstGeom>
              <a:blipFill>
                <a:blip r:embed="rId35"/>
                <a:stretch>
                  <a:fillRect t="-4762"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DE561CE8-D5C9-174D-97AB-1A4C5FB3B8D7}"/>
                  </a:ext>
                </a:extLst>
              </p:cNvPr>
              <p:cNvSpPr/>
              <p:nvPr/>
            </p:nvSpPr>
            <p:spPr>
              <a:xfrm>
                <a:off x="8118839" y="5303165"/>
                <a:ext cx="539956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1200" dirty="0"/>
                  <a:t> = 0</a:t>
                </a:r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DE561CE8-D5C9-174D-97AB-1A4C5FB3B8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8839" y="5303165"/>
                <a:ext cx="539956" cy="276999"/>
              </a:xfrm>
              <a:prstGeom prst="rect">
                <a:avLst/>
              </a:prstGeom>
              <a:blipFill>
                <a:blip r:embed="rId36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181893A9-666A-EE44-BDFC-F9CA08D060E3}"/>
                  </a:ext>
                </a:extLst>
              </p:cNvPr>
              <p:cNvSpPr/>
              <p:nvPr/>
            </p:nvSpPr>
            <p:spPr>
              <a:xfrm>
                <a:off x="10051865" y="5290638"/>
                <a:ext cx="754566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200" b="0" i="0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sz="1200" dirty="0"/>
                  <a:t> </a:t>
                </a:r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181893A9-666A-EE44-BDFC-F9CA08D060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1865" y="5290638"/>
                <a:ext cx="754566" cy="276999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E5B2B496-F381-6E46-8C3F-E35D3EE5E7FA}"/>
                  </a:ext>
                </a:extLst>
              </p:cNvPr>
              <p:cNvSpPr/>
              <p:nvPr/>
            </p:nvSpPr>
            <p:spPr>
              <a:xfrm>
                <a:off x="1512845" y="5534936"/>
                <a:ext cx="695447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800" b="1" i="1" smtClean="0">
                            <a:solidFill>
                              <a:schemeClr val="bg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𝝂</m:t>
                        </m:r>
                        <m:r>
                          <a:rPr lang="en-US" sz="800" b="1" i="1" smtClean="0">
                            <a:solidFill>
                              <a:schemeClr val="bg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𝑳</m:t>
                        </m:r>
                      </m:e>
                      <m:sub>
                        <m:r>
                          <a:rPr lang="en-US" sz="800" b="1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𝝂</m:t>
                        </m:r>
                      </m:sub>
                    </m:sSub>
                  </m:oMath>
                </a14:m>
                <a:r>
                  <a:rPr lang="en-US" sz="800" b="1" dirty="0">
                    <a:solidFill>
                      <a:schemeClr val="bg1"/>
                    </a:solidFill>
                  </a:rPr>
                  <a:t> [erg/s]</a:t>
                </a:r>
              </a:p>
            </p:txBody>
          </p:sp>
        </mc:Choice>
        <mc:Fallback xmlns="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E5B2B496-F381-6E46-8C3F-E35D3EE5E7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2845" y="5534936"/>
                <a:ext cx="695447" cy="215444"/>
              </a:xfrm>
              <a:prstGeom prst="rect">
                <a:avLst/>
              </a:prstGeom>
              <a:blipFill>
                <a:blip r:embed="rId38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A532F0ED-883B-A643-844E-DE93054B524C}"/>
                  </a:ext>
                </a:extLst>
              </p:cNvPr>
              <p:cNvSpPr/>
              <p:nvPr/>
            </p:nvSpPr>
            <p:spPr>
              <a:xfrm>
                <a:off x="3583977" y="5522446"/>
                <a:ext cx="695447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800" b="1" i="1" smtClean="0">
                            <a:solidFill>
                              <a:schemeClr val="bg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𝝂</m:t>
                        </m:r>
                        <m:r>
                          <a:rPr lang="en-US" sz="800" b="1" i="1" smtClean="0">
                            <a:solidFill>
                              <a:schemeClr val="bg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𝑳</m:t>
                        </m:r>
                      </m:e>
                      <m:sub>
                        <m:r>
                          <a:rPr lang="en-US" sz="800" b="1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𝝂</m:t>
                        </m:r>
                      </m:sub>
                    </m:sSub>
                  </m:oMath>
                </a14:m>
                <a:r>
                  <a:rPr lang="en-US" sz="800" b="1" dirty="0">
                    <a:solidFill>
                      <a:schemeClr val="bg1"/>
                    </a:solidFill>
                  </a:rPr>
                  <a:t> [erg/s]</a:t>
                </a:r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A532F0ED-883B-A643-844E-DE93054B52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3977" y="5522446"/>
                <a:ext cx="695447" cy="215444"/>
              </a:xfrm>
              <a:prstGeom prst="rect">
                <a:avLst/>
              </a:prstGeom>
              <a:blipFill>
                <a:blip r:embed="rId39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9B96A640-2B3D-E64D-A24E-011D05B9165E}"/>
                  </a:ext>
                </a:extLst>
              </p:cNvPr>
              <p:cNvSpPr/>
              <p:nvPr/>
            </p:nvSpPr>
            <p:spPr>
              <a:xfrm>
                <a:off x="5685094" y="5524946"/>
                <a:ext cx="695447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800" b="1" i="1" smtClean="0">
                            <a:solidFill>
                              <a:schemeClr val="bg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𝝂</m:t>
                        </m:r>
                        <m:r>
                          <a:rPr lang="en-US" sz="800" b="1" i="1" smtClean="0">
                            <a:solidFill>
                              <a:schemeClr val="bg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𝑳</m:t>
                        </m:r>
                      </m:e>
                      <m:sub>
                        <m:r>
                          <a:rPr lang="en-US" sz="800" b="1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𝝂</m:t>
                        </m:r>
                      </m:sub>
                    </m:sSub>
                  </m:oMath>
                </a14:m>
                <a:r>
                  <a:rPr lang="en-US" sz="800" b="1" dirty="0">
                    <a:solidFill>
                      <a:schemeClr val="bg1"/>
                    </a:solidFill>
                  </a:rPr>
                  <a:t> [erg/s]</a:t>
                </a: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9B96A640-2B3D-E64D-A24E-011D05B916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5094" y="5524946"/>
                <a:ext cx="695447" cy="215444"/>
              </a:xfrm>
              <a:prstGeom prst="rect">
                <a:avLst/>
              </a:prstGeom>
              <a:blipFill>
                <a:blip r:embed="rId40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6C03188E-C59D-B44D-B585-1B4F43A14F0A}"/>
                  </a:ext>
                </a:extLst>
              </p:cNvPr>
              <p:cNvSpPr/>
              <p:nvPr/>
            </p:nvSpPr>
            <p:spPr>
              <a:xfrm>
                <a:off x="7651300" y="5527446"/>
                <a:ext cx="695447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800" b="1" i="1" smtClean="0">
                            <a:solidFill>
                              <a:schemeClr val="bg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𝝂</m:t>
                        </m:r>
                        <m:r>
                          <a:rPr lang="en-US" sz="800" b="1" i="1" smtClean="0">
                            <a:solidFill>
                              <a:schemeClr val="bg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𝑳</m:t>
                        </m:r>
                      </m:e>
                      <m:sub>
                        <m:r>
                          <a:rPr lang="en-US" sz="800" b="1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𝝂</m:t>
                        </m:r>
                      </m:sub>
                    </m:sSub>
                  </m:oMath>
                </a14:m>
                <a:r>
                  <a:rPr lang="en-US" sz="800" b="1" dirty="0">
                    <a:solidFill>
                      <a:schemeClr val="bg1"/>
                    </a:solidFill>
                  </a:rPr>
                  <a:t> [erg/s]</a:t>
                </a:r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6C03188E-C59D-B44D-B585-1B4F43A14F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1300" y="5527446"/>
                <a:ext cx="695447" cy="215444"/>
              </a:xfrm>
              <a:prstGeom prst="rect">
                <a:avLst/>
              </a:prstGeom>
              <a:blipFill>
                <a:blip r:embed="rId41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8C553848-0584-A140-B46D-1E89A1B872BA}"/>
                  </a:ext>
                </a:extLst>
              </p:cNvPr>
              <p:cNvSpPr/>
              <p:nvPr/>
            </p:nvSpPr>
            <p:spPr>
              <a:xfrm>
                <a:off x="9587527" y="5514956"/>
                <a:ext cx="695447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8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800" b="1" i="1" smtClean="0">
                            <a:solidFill>
                              <a:schemeClr val="bg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𝝂</m:t>
                        </m:r>
                        <m:r>
                          <a:rPr lang="en-US" sz="800" b="1" i="1" smtClean="0">
                            <a:solidFill>
                              <a:schemeClr val="bg1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𝑳</m:t>
                        </m:r>
                      </m:e>
                      <m:sub>
                        <m:r>
                          <a:rPr lang="en-US" sz="800" b="1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𝝂</m:t>
                        </m:r>
                      </m:sub>
                    </m:sSub>
                  </m:oMath>
                </a14:m>
                <a:r>
                  <a:rPr lang="en-US" sz="800" b="1" dirty="0">
                    <a:solidFill>
                      <a:schemeClr val="bg1"/>
                    </a:solidFill>
                  </a:rPr>
                  <a:t> [erg/s]</a:t>
                </a:r>
              </a:p>
            </p:txBody>
          </p:sp>
        </mc:Choice>
        <mc:Fallback xmlns=""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8C553848-0584-A140-B46D-1E89A1B872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7527" y="5514956"/>
                <a:ext cx="695447" cy="215444"/>
              </a:xfrm>
              <a:prstGeom prst="rect">
                <a:avLst/>
              </a:prstGeom>
              <a:blipFill>
                <a:blip r:embed="rId42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5021FEBF-F9AC-F046-B07C-31BA52050E0A}"/>
                  </a:ext>
                </a:extLst>
              </p:cNvPr>
              <p:cNvSpPr/>
              <p:nvPr/>
            </p:nvSpPr>
            <p:spPr>
              <a:xfrm>
                <a:off x="2786736" y="6600386"/>
                <a:ext cx="521297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800" b="1" i="1" smtClean="0">
                        <a:solidFill>
                          <a:schemeClr val="bg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𝝂</m:t>
                    </m:r>
                  </m:oMath>
                </a14:m>
                <a:r>
                  <a:rPr lang="en-US" sz="800" b="1" dirty="0">
                    <a:solidFill>
                      <a:schemeClr val="bg1"/>
                    </a:solidFill>
                  </a:rPr>
                  <a:t> [Hz]</a:t>
                </a:r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5021FEBF-F9AC-F046-B07C-31BA52050E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6736" y="6600386"/>
                <a:ext cx="521297" cy="215444"/>
              </a:xfrm>
              <a:prstGeom prst="rect">
                <a:avLst/>
              </a:prstGeom>
              <a:blipFill>
                <a:blip r:embed="rId43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853D6152-C9B9-DB40-AC54-4540BE8C203B}"/>
                  </a:ext>
                </a:extLst>
              </p:cNvPr>
              <p:cNvSpPr/>
              <p:nvPr/>
            </p:nvSpPr>
            <p:spPr>
              <a:xfrm>
                <a:off x="4827893" y="6617876"/>
                <a:ext cx="521297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800" b="1" i="1" smtClean="0">
                        <a:solidFill>
                          <a:schemeClr val="bg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𝝂</m:t>
                    </m:r>
                  </m:oMath>
                </a14:m>
                <a:r>
                  <a:rPr lang="en-US" sz="800" b="1" dirty="0">
                    <a:solidFill>
                      <a:schemeClr val="bg1"/>
                    </a:solidFill>
                  </a:rPr>
                  <a:t> [Hz]</a:t>
                </a:r>
              </a:p>
            </p:txBody>
          </p:sp>
        </mc:Choice>
        <mc:Fallback xmlns="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853D6152-C9B9-DB40-AC54-4540BE8C20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7893" y="6617876"/>
                <a:ext cx="521297" cy="215444"/>
              </a:xfrm>
              <a:prstGeom prst="rect">
                <a:avLst/>
              </a:prstGeom>
              <a:blipFill>
                <a:blip r:embed="rId44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17C0FF0E-EFB8-3B4C-AEF3-86E6C45194C5}"/>
                  </a:ext>
                </a:extLst>
              </p:cNvPr>
              <p:cNvSpPr/>
              <p:nvPr/>
            </p:nvSpPr>
            <p:spPr>
              <a:xfrm>
                <a:off x="6944001" y="6590396"/>
                <a:ext cx="521297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800" b="1" i="1" smtClean="0">
                        <a:solidFill>
                          <a:schemeClr val="bg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𝝂</m:t>
                    </m:r>
                  </m:oMath>
                </a14:m>
                <a:r>
                  <a:rPr lang="en-US" sz="800" b="1" dirty="0">
                    <a:solidFill>
                      <a:schemeClr val="bg1"/>
                    </a:solidFill>
                  </a:rPr>
                  <a:t> [Hz]</a:t>
                </a:r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17C0FF0E-EFB8-3B4C-AEF3-86E6C45194C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4001" y="6590396"/>
                <a:ext cx="521297" cy="215444"/>
              </a:xfrm>
              <a:prstGeom prst="rect">
                <a:avLst/>
              </a:prstGeom>
              <a:blipFill>
                <a:blip r:embed="rId45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BE53FBFB-6508-924A-A093-3D282DEBA504}"/>
                  </a:ext>
                </a:extLst>
              </p:cNvPr>
              <p:cNvSpPr/>
              <p:nvPr/>
            </p:nvSpPr>
            <p:spPr>
              <a:xfrm>
                <a:off x="8925199" y="6607886"/>
                <a:ext cx="521297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800" b="1" i="1" smtClean="0">
                        <a:solidFill>
                          <a:schemeClr val="bg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𝝂</m:t>
                    </m:r>
                  </m:oMath>
                </a14:m>
                <a:r>
                  <a:rPr lang="en-US" sz="800" b="1" dirty="0">
                    <a:solidFill>
                      <a:schemeClr val="bg1"/>
                    </a:solidFill>
                  </a:rPr>
                  <a:t> [Hz]</a:t>
                </a:r>
              </a:p>
            </p:txBody>
          </p:sp>
        </mc:Choice>
        <mc:Fallback xmlns="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BE53FBFB-6508-924A-A093-3D282DEBA5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5199" y="6607886"/>
                <a:ext cx="521297" cy="215444"/>
              </a:xfrm>
              <a:prstGeom prst="rect">
                <a:avLst/>
              </a:prstGeom>
              <a:blipFill>
                <a:blip r:embed="rId46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AA53653F-50D2-F34F-AAC4-32C2FDA1E9B4}"/>
                  </a:ext>
                </a:extLst>
              </p:cNvPr>
              <p:cNvSpPr/>
              <p:nvPr/>
            </p:nvSpPr>
            <p:spPr>
              <a:xfrm>
                <a:off x="10816452" y="6580406"/>
                <a:ext cx="521297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800" b="1" i="1" smtClean="0">
                        <a:solidFill>
                          <a:schemeClr val="bg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𝝂</m:t>
                    </m:r>
                  </m:oMath>
                </a14:m>
                <a:r>
                  <a:rPr lang="en-US" sz="800" b="1" dirty="0">
                    <a:solidFill>
                      <a:schemeClr val="bg1"/>
                    </a:solidFill>
                  </a:rPr>
                  <a:t> [Hz]</a:t>
                </a:r>
              </a:p>
            </p:txBody>
          </p:sp>
        </mc:Choice>
        <mc:Fallback xmlns="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AA53653F-50D2-F34F-AAC4-32C2FDA1E9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16452" y="6580406"/>
                <a:ext cx="521297" cy="215444"/>
              </a:xfrm>
              <a:prstGeom prst="rect">
                <a:avLst/>
              </a:prstGeom>
              <a:blipFill>
                <a:blip r:embed="rId47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88967780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153740</TotalTime>
  <Words>1845</Words>
  <Application>Microsoft Macintosh PowerPoint</Application>
  <PresentationFormat>Widescreen</PresentationFormat>
  <Paragraphs>278</Paragraphs>
  <Slides>14</Slides>
  <Notes>14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Cambria Math</vt:lpstr>
      <vt:lpstr>Century Gothic</vt:lpstr>
      <vt:lpstr>Vapor Trail</vt:lpstr>
      <vt:lpstr>“Observing” JAB simulations: approaching horizon scales in agn</vt:lpstr>
      <vt:lpstr>Overview: “observing” JAb simulations</vt:lpstr>
      <vt:lpstr>PowerPoint Presentation</vt:lpstr>
      <vt:lpstr>sgr A* image and spectral observations</vt:lpstr>
      <vt:lpstr>Simulation:  Assumptions and fluid equations</vt:lpstr>
      <vt:lpstr>PowerPoint Presentation</vt:lpstr>
      <vt:lpstr>Image sequence by emitting region size </vt:lpstr>
      <vt:lpstr>Image sequence by emitting region size </vt:lpstr>
      <vt:lpstr>Spectra in  electron temperature model</vt:lpstr>
      <vt:lpstr>Sgr A* Model Classification</vt:lpstr>
      <vt:lpstr>Time averaged image Classification</vt:lpstr>
      <vt:lpstr>.</vt:lpstr>
      <vt:lpstr>.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interpretation of fermi blazars</dc:title>
  <dc:creator>Richard Anantua</dc:creator>
  <cp:lastModifiedBy>Microsoft Office User</cp:lastModifiedBy>
  <cp:revision>619</cp:revision>
  <cp:lastPrinted>2019-07-08T00:02:18Z</cp:lastPrinted>
  <dcterms:created xsi:type="dcterms:W3CDTF">2017-09-20T21:51:16Z</dcterms:created>
  <dcterms:modified xsi:type="dcterms:W3CDTF">2019-07-21T01:16:24Z</dcterms:modified>
</cp:coreProperties>
</file>