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4" r:id="rId4"/>
    <p:sldId id="410" r:id="rId5"/>
    <p:sldId id="411" r:id="rId6"/>
    <p:sldId id="412" r:id="rId7"/>
    <p:sldId id="590" r:id="rId8"/>
    <p:sldId id="593" r:id="rId9"/>
    <p:sldId id="595" r:id="rId10"/>
    <p:sldId id="594" r:id="rId11"/>
    <p:sldId id="393" r:id="rId12"/>
    <p:sldId id="317" r:id="rId13"/>
    <p:sldId id="395" r:id="rId14"/>
    <p:sldId id="348" r:id="rId15"/>
    <p:sldId id="349" r:id="rId16"/>
    <p:sldId id="351" r:id="rId17"/>
    <p:sldId id="405" r:id="rId18"/>
    <p:sldId id="358" r:id="rId19"/>
    <p:sldId id="353" r:id="rId20"/>
    <p:sldId id="357" r:id="rId21"/>
    <p:sldId id="355" r:id="rId22"/>
    <p:sldId id="258" r:id="rId23"/>
    <p:sldId id="261" r:id="rId24"/>
    <p:sldId id="360" r:id="rId25"/>
    <p:sldId id="368" r:id="rId26"/>
    <p:sldId id="401" r:id="rId27"/>
    <p:sldId id="370" r:id="rId28"/>
    <p:sldId id="37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/>
    <p:restoredTop sz="78451"/>
  </p:normalViewPr>
  <p:slideViewPr>
    <p:cSldViewPr snapToGrid="0" snapToObjects="1">
      <p:cViewPr varScale="1">
        <p:scale>
          <a:sx n="70" d="100"/>
          <a:sy n="70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59B06-D7D6-CA47-98A8-16F2BEBD7B19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7DE08-FE4F-8747-B49F-01962FC4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4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earthplanetsci.springeropen.com/articles/10.1186/s40645-016-0084-7#ref-CR4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1/18/23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7DE08-FE4F-8747-B49F-01962FC40C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91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Gravitational energy density is negative since it binds particles (which require energy to escape) in contrast to EM radiation energy density, which imparts outward radiation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DE08-FE4F-8747-B49F-01962FC40C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1/23/23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7DE08-FE4F-8747-B49F-01962FC40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5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suli.pppl.gov</a:t>
            </a:r>
            <a:r>
              <a:rPr lang="en-US" dirty="0"/>
              <a:t>/2017/course/</a:t>
            </a:r>
            <a:r>
              <a:rPr lang="en-US" dirty="0" err="1"/>
              <a:t>Loureiro.pdf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progearthplanetsci.springeropen.com</a:t>
            </a:r>
            <a:r>
              <a:rPr lang="en-US" dirty="0"/>
              <a:t>/articles/10.1186/s40645-016-0084-7</a:t>
            </a:r>
          </a:p>
          <a:p>
            <a:endParaRPr lang="en-US" dirty="0"/>
          </a:p>
          <a:p>
            <a:r>
              <a:rPr lang="en-US" dirty="0"/>
              <a:t>The solar corona satisfies the low- </a:t>
            </a:r>
            <a:r>
              <a:rPr lang="el-GR" i="1" dirty="0"/>
              <a:t>β</a:t>
            </a:r>
            <a:r>
              <a:rPr lang="el-GR" dirty="0"/>
              <a:t> </a:t>
            </a:r>
            <a:r>
              <a:rPr lang="en-US" dirty="0"/>
              <a:t>plasma condition (</a:t>
            </a:r>
            <a:r>
              <a:rPr lang="el-GR" i="1" dirty="0"/>
              <a:t>β</a:t>
            </a:r>
            <a:r>
              <a:rPr lang="el-GR" dirty="0"/>
              <a:t>= 0.01–0.1) (</a:t>
            </a:r>
            <a:r>
              <a:rPr lang="en-US" dirty="0">
                <a:hlinkClick r:id="rId3" tooltip="Gary, GA (2001) Plasma beta above a solar active region: rethinking the paradigm. Sol Phys 203: 71–86. doi:&#10;                    10.1023/A:1012722021820&#10;                    &#10;                  ."/>
              </a:rPr>
              <a:t>Gary 2001</a:t>
            </a:r>
            <a:r>
              <a:rPr lang="en-US" dirty="0"/>
              <a:t>) in which the magnetic energy dominates that of the coronal plasma, solar flares are widely considered to be a manifestation of the conversion of the magnetic energy of the solar corona into kinetic and thermal energy, culminating in the release of high-energy particles and electromagnetic radiation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7DE08-FE4F-8747-B49F-01962FC40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2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Sgr</a:t>
            </a:r>
            <a:r>
              <a:rPr lang="en-US" dirty="0"/>
              <a:t> A*’s dynamical timescales of minutes as opposed to days have thus far prevented its direct sub-mm image reconstruction </a:t>
            </a:r>
          </a:p>
          <a:p>
            <a:endParaRPr lang="en-US" dirty="0"/>
          </a:p>
          <a:p>
            <a:r>
              <a:rPr lang="en-US" dirty="0"/>
              <a:t>The analysis of the Electron Temperature and Beta and Bias Model parameter space presented here reveals that models aggregate into roughly four distinct types:</a:t>
            </a:r>
          </a:p>
          <a:p>
            <a:endParaRPr lang="en-US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 Thin, compact asymmetric photon ring/crescent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II. Inflow-outflow boundary + thin photon ring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 Thick photon torus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IV. Extended outflow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image classification above is also correlated with a spectral classification</a:t>
            </a:r>
          </a:p>
          <a:p>
            <a:endParaRPr lang="en-US" dirty="0"/>
          </a:p>
          <a:p>
            <a:r>
              <a:rPr lang="en-US" dirty="0"/>
              <a:t>The images variation on hourly timescales does not greatly deviate from these time-averaged images </a:t>
            </a:r>
          </a:p>
          <a:p>
            <a:endParaRPr lang="en-US" dirty="0"/>
          </a:p>
          <a:p>
            <a:r>
              <a:rPr lang="en-US" dirty="0"/>
              <a:t>Our favored model for </a:t>
            </a:r>
            <a:r>
              <a:rPr lang="en-US" dirty="0" err="1"/>
              <a:t>Sgr</a:t>
            </a:r>
            <a:r>
              <a:rPr lang="en-US" dirty="0"/>
              <a:t> A* is Type 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07D8E-91E4-E442-B906-DC6136D4CE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88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1/25/23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7DE08-FE4F-8747-B49F-01962FC40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1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File:Cross-product-with-area.svg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ltcconline.net</a:t>
            </a:r>
            <a:r>
              <a:rPr lang="en-US" dirty="0"/>
              <a:t>/</a:t>
            </a:r>
            <a:r>
              <a:rPr lang="en-US" dirty="0" err="1"/>
              <a:t>greenl</a:t>
            </a:r>
            <a:r>
              <a:rPr lang="en-US" dirty="0"/>
              <a:t>/courses/202/</a:t>
            </a:r>
            <a:r>
              <a:rPr lang="en-US" dirty="0" err="1"/>
              <a:t>vectorIntegration</a:t>
            </a:r>
            <a:r>
              <a:rPr lang="en-US" dirty="0"/>
              <a:t>/</a:t>
            </a:r>
            <a:r>
              <a:rPr lang="en-US" dirty="0" err="1"/>
              <a:t>divergenceTheorem.htm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i&amp;rct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r>
              <a:rPr lang="en-US" dirty="0"/>
              <a:t>=</a:t>
            </a:r>
            <a:r>
              <a:rPr lang="en-US" dirty="0" err="1"/>
              <a:t>images&amp;cd</a:t>
            </a:r>
            <a:r>
              <a:rPr lang="en-US" dirty="0"/>
              <a:t>=&amp;</a:t>
            </a:r>
            <a:r>
              <a:rPr lang="en-US" dirty="0" err="1"/>
              <a:t>ved</a:t>
            </a:r>
            <a:r>
              <a:rPr lang="en-US" dirty="0"/>
              <a:t>=0ahUKEwiq0vT70_PUAhVM3GMKHXvOBpYQjhwIBQ&amp;url=https%3A%2F%2Fmath.stackexchange.com%2Fquestions%2F1054132%2Fcurl-vector-what-exactly-is-rotating&amp;psig=AFQjCNHobNRyMP6BpLT1T3StbEeDcRMwTw&amp;ust=1499395359996385&amp;cad=</a:t>
            </a:r>
            <a:r>
              <a:rPr lang="en-US" dirty="0" err="1"/>
              <a:t>rjt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DE08-FE4F-8747-B49F-01962FC40C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3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1/30/23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7DE08-FE4F-8747-B49F-01962FC40C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78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Einstein-1894 </a:t>
            </a:r>
          </a:p>
          <a:p>
            <a:r>
              <a:rPr lang="en-US" dirty="0"/>
              <a:t>http://</a:t>
            </a:r>
            <a:r>
              <a:rPr lang="en-US" dirty="0" err="1"/>
              <a:t>nerdywithchildren.com</a:t>
            </a:r>
            <a:r>
              <a:rPr lang="en-US" dirty="0"/>
              <a:t>/what-was-albert-</a:t>
            </a:r>
            <a:r>
              <a:rPr lang="en-US" dirty="0" err="1"/>
              <a:t>einstein</a:t>
            </a:r>
            <a:r>
              <a:rPr lang="en-US" dirty="0"/>
              <a:t>-like-as-a-kid/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DE08-FE4F-8747-B49F-01962FC40C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Gravitational energy density is negative since it binds particles (which require energy to escape) in contrast to EM radiation energy density, which imparts outward radiation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DE08-FE4F-8747-B49F-01962FC40C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6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3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1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../media/image291.png"/><Relationship Id="rId4" Type="http://schemas.openxmlformats.org/officeDocument/2006/relationships/image" Target="../media/image2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Ji2KDP4fz-g3PHPGcfoba1gSTMYSz20s/view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1.png"/><Relationship Id="rId4" Type="http://schemas.openxmlformats.org/officeDocument/2006/relationships/image" Target="../media/image2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241.png"/><Relationship Id="rId7" Type="http://schemas.openxmlformats.org/officeDocument/2006/relationships/image" Target="../media/image28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61.png"/><Relationship Id="rId4" Type="http://schemas.openxmlformats.org/officeDocument/2006/relationships/image" Target="../media/image291.png"/><Relationship Id="rId9" Type="http://schemas.openxmlformats.org/officeDocument/2006/relationships/image" Target="../media/image3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181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62.png"/><Relationship Id="rId5" Type="http://schemas.openxmlformats.org/officeDocument/2006/relationships/image" Target="../media/image202.png"/><Relationship Id="rId10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2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5" Type="http://schemas.openxmlformats.org/officeDocument/2006/relationships/image" Target="../media/image211.png"/><Relationship Id="rId4" Type="http://schemas.openxmlformats.org/officeDocument/2006/relationships/image" Target="../media/image20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2.png"/><Relationship Id="rId7" Type="http://schemas.openxmlformats.org/officeDocument/2006/relationships/image" Target="../media/image3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5" Type="http://schemas.openxmlformats.org/officeDocument/2006/relationships/image" Target="../media/image341.png"/><Relationship Id="rId4" Type="http://schemas.openxmlformats.org/officeDocument/2006/relationships/image" Target="../media/image3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lativityoflight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media" Target="../media/media2.mp4"/><Relationship Id="rId21" Type="http://schemas.openxmlformats.org/officeDocument/2006/relationships/image" Target="../media/image19.tiff"/><Relationship Id="rId7" Type="http://schemas.microsoft.com/office/2007/relationships/media" Target="../media/media4.mp4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video" Target="../media/media1.mp4"/><Relationship Id="rId16" Type="http://schemas.openxmlformats.org/officeDocument/2006/relationships/image" Target="../media/image14.tiff"/><Relationship Id="rId20" Type="http://schemas.openxmlformats.org/officeDocument/2006/relationships/image" Target="../media/image18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9.png"/><Relationship Id="rId24" Type="http://schemas.openxmlformats.org/officeDocument/2006/relationships/image" Target="../media/image22.tiff"/><Relationship Id="rId5" Type="http://schemas.microsoft.com/office/2007/relationships/media" Target="../media/media3.mp4"/><Relationship Id="rId15" Type="http://schemas.openxmlformats.org/officeDocument/2006/relationships/image" Target="../media/image13.tiff"/><Relationship Id="rId23" Type="http://schemas.openxmlformats.org/officeDocument/2006/relationships/image" Target="../media/image21.tif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7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.png"/><Relationship Id="rId22" Type="http://schemas.openxmlformats.org/officeDocument/2006/relationships/image" Target="../media/image2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Richard </a:t>
            </a:r>
            <a:r>
              <a:rPr lang="en-US" dirty="0" err="1"/>
              <a:t>anantua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826" y="4741652"/>
            <a:ext cx="1288211" cy="21163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8063AA-474E-83EF-C5B1-5E4D1C914DB3}"/>
              </a:ext>
            </a:extLst>
          </p:cNvPr>
          <p:cNvSpPr txBox="1">
            <a:spLocks/>
          </p:cNvSpPr>
          <p:nvPr/>
        </p:nvSpPr>
        <p:spPr>
          <a:xfrm>
            <a:off x="4114799" y="2116667"/>
            <a:ext cx="7197726" cy="24214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Unit I</a:t>
            </a:r>
            <a:br>
              <a:rPr lang="en-US" dirty="0"/>
            </a:br>
            <a:r>
              <a:rPr lang="en-US" dirty="0"/>
              <a:t>The Theory of Relativity</a:t>
            </a:r>
            <a:br>
              <a:rPr lang="en-US" dirty="0"/>
            </a:br>
            <a:r>
              <a:rPr lang="en-US" sz="2700" dirty="0"/>
              <a:t>Part I: </a:t>
            </a:r>
            <a:br>
              <a:rPr lang="en-US" sz="2700" dirty="0"/>
            </a:br>
            <a:r>
              <a:rPr lang="en-US" sz="2700" dirty="0"/>
              <a:t>Classical Physics &amp; Math Methods</a:t>
            </a:r>
            <a:br>
              <a:rPr lang="en-US" sz="2700" dirty="0"/>
            </a:br>
            <a:br>
              <a:rPr lang="en-US" dirty="0"/>
            </a:br>
            <a:r>
              <a:rPr lang="en-US" sz="2400" dirty="0"/>
              <a:t>PHYS 7903/AST 4953 – General Relativistic MHD </a:t>
            </a:r>
          </a:p>
        </p:txBody>
      </p:sp>
    </p:spTree>
    <p:extLst>
      <p:ext uri="{BB962C8B-B14F-4D97-AF65-F5344CB8AC3E}">
        <p14:creationId xmlns:p14="http://schemas.microsoft.com/office/powerpoint/2010/main" val="81506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4065"/>
            <a:ext cx="10131425" cy="1456267"/>
          </a:xfrm>
        </p:spPr>
        <p:txBody>
          <a:bodyPr/>
          <a:lstStyle/>
          <a:p>
            <a:r>
              <a:rPr lang="en-US" dirty="0"/>
              <a:t>Math methods </a:t>
            </a:r>
            <a:r>
              <a:rPr lang="mr-IN" dirty="0"/>
              <a:t>–</a:t>
            </a:r>
            <a:r>
              <a:rPr lang="en-US" dirty="0"/>
              <a:t> Single-Variable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2447001"/>
                <a:ext cx="10900774" cy="36491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Useful derivatives and integrals: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Taylor’s Theorem: </a:t>
                </a:r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k-times differentiable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be expanded as a series (with vanishing remainder 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TERMINOLOGY: </a:t>
                </a:r>
                <a:r>
                  <a:rPr lang="en-US" dirty="0"/>
                  <a:t>A </a:t>
                </a:r>
                <a:r>
                  <a:rPr lang="en-US" i="1" dirty="0" err="1">
                    <a:solidFill>
                      <a:srgbClr val="00B0F0"/>
                    </a:solidFill>
                  </a:rPr>
                  <a:t>MacLaurin</a:t>
                </a:r>
                <a:r>
                  <a:rPr lang="en-US" i="1" dirty="0">
                    <a:solidFill>
                      <a:srgbClr val="00B0F0"/>
                    </a:solidFill>
                  </a:rPr>
                  <a:t> series </a:t>
                </a:r>
                <a:r>
                  <a:rPr lang="en-US" dirty="0"/>
                  <a:t>is the Taylor expansion of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about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Exercise: </a:t>
                </a:r>
                <a:r>
                  <a:rPr lang="en-US" dirty="0"/>
                  <a:t>Write the </a:t>
                </a:r>
                <a:r>
                  <a:rPr lang="en-US" dirty="0" err="1"/>
                  <a:t>MacLaurin</a:t>
                </a:r>
                <a:r>
                  <a:rPr lang="en-US" dirty="0"/>
                  <a:t> series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447001"/>
                <a:ext cx="10900774" cy="3649133"/>
              </a:xfrm>
              <a:blipFill>
                <a:blip r:embed="rId2"/>
                <a:stretch>
                  <a:fillRect l="-466" t="-8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65083F-C0AA-58B0-A039-215B799DB823}"/>
                  </a:ext>
                </a:extLst>
              </p:cNvPr>
              <p:cNvSpPr/>
              <p:nvPr/>
            </p:nvSpPr>
            <p:spPr>
              <a:xfrm>
                <a:off x="1586318" y="4079784"/>
                <a:ext cx="8330390" cy="63266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!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65083F-C0AA-58B0-A039-215B799DB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318" y="4079784"/>
                <a:ext cx="8330390" cy="632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A6046E81-2469-BFAE-AA2D-EB294E3B93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2097863"/>
                  </p:ext>
                </p:extLst>
              </p:nvPr>
            </p:nvGraphicFramePr>
            <p:xfrm>
              <a:off x="4332457" y="1392518"/>
              <a:ext cx="6931068" cy="19272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0356">
                      <a:extLst>
                        <a:ext uri="{9D8B030D-6E8A-4147-A177-3AD203B41FA5}">
                          <a16:colId xmlns:a16="http://schemas.microsoft.com/office/drawing/2014/main" val="3266879937"/>
                        </a:ext>
                      </a:extLst>
                    </a:gridCol>
                    <a:gridCol w="2310356">
                      <a:extLst>
                        <a:ext uri="{9D8B030D-6E8A-4147-A177-3AD203B41FA5}">
                          <a16:colId xmlns:a16="http://schemas.microsoft.com/office/drawing/2014/main" val="3904310113"/>
                        </a:ext>
                      </a:extLst>
                    </a:gridCol>
                    <a:gridCol w="2310356">
                      <a:extLst>
                        <a:ext uri="{9D8B030D-6E8A-4147-A177-3AD203B41FA5}">
                          <a16:colId xmlns:a16="http://schemas.microsoft.com/office/drawing/2014/main" val="2684980375"/>
                        </a:ext>
                      </a:extLst>
                    </a:gridCol>
                  </a:tblGrid>
                  <a:tr h="121156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Integral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6300244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6586624"/>
                      </a:ext>
                    </a:extLst>
                  </a:tr>
                  <a:tr h="5847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≠−1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6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013829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−1/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743745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𝑎𝑒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8058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A6046E81-2469-BFAE-AA2D-EB294E3B93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2097863"/>
                  </p:ext>
                </p:extLst>
              </p:nvPr>
            </p:nvGraphicFramePr>
            <p:xfrm>
              <a:off x="4332457" y="1392518"/>
              <a:ext cx="6931068" cy="19272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0356">
                      <a:extLst>
                        <a:ext uri="{9D8B030D-6E8A-4147-A177-3AD203B41FA5}">
                          <a16:colId xmlns:a16="http://schemas.microsoft.com/office/drawing/2014/main" val="3266879937"/>
                        </a:ext>
                      </a:extLst>
                    </a:gridCol>
                    <a:gridCol w="2310356">
                      <a:extLst>
                        <a:ext uri="{9D8B030D-6E8A-4147-A177-3AD203B41FA5}">
                          <a16:colId xmlns:a16="http://schemas.microsoft.com/office/drawing/2014/main" val="3904310113"/>
                        </a:ext>
                      </a:extLst>
                    </a:gridCol>
                    <a:gridCol w="2310356">
                      <a:extLst>
                        <a:ext uri="{9D8B030D-6E8A-4147-A177-3AD203B41FA5}">
                          <a16:colId xmlns:a16="http://schemas.microsoft.com/office/drawing/2014/main" val="268498037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Integral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6300244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9" t="-107692" r="-20109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49" t="-107692" r="-10109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49" t="-107692" r="-1099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586624"/>
                      </a:ext>
                    </a:extLst>
                  </a:tr>
                  <a:tr h="5847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49" t="-114894" r="-201099" b="-1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549" t="-114894" r="-101099" b="-1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49" t="-114894" r="-1099" b="-1212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013829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9" t="-388462" r="-201099" b="-1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49" t="-388462" r="-101099" b="-1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49" t="-388462" r="-1099" b="-1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2743745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9" t="-470370" r="-201099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49" t="-470370" r="-101099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49" t="-470370" r="-1099" b="-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0587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232573-21B9-6546-30CA-0D35ED78129F}"/>
                  </a:ext>
                </a:extLst>
              </p:cNvPr>
              <p:cNvSpPr/>
              <p:nvPr/>
            </p:nvSpPr>
            <p:spPr>
              <a:xfrm>
                <a:off x="2828212" y="5575602"/>
                <a:ext cx="4969779" cy="63266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!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1+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3!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232573-21B9-6546-30CA-0D35ED78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212" y="5575602"/>
                <a:ext cx="4969779" cy="6326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6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Icebreaker </a:t>
            </a:r>
            <a:r>
              <a:rPr lang="mr-IN" dirty="0"/>
              <a:t>–</a:t>
            </a:r>
            <a:r>
              <a:rPr lang="en-US" dirty="0"/>
              <a:t> Physics 2 truths and a lie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2 true statements and 1 false statement</a:t>
            </a:r>
          </a:p>
          <a:p>
            <a:pPr lvl="1"/>
            <a:r>
              <a:rPr lang="en-US" dirty="0"/>
              <a:t>1 statement must be about yourself</a:t>
            </a:r>
          </a:p>
          <a:p>
            <a:pPr lvl="1"/>
            <a:r>
              <a:rPr lang="en-US" dirty="0"/>
              <a:t>1 statement must be about your home institution</a:t>
            </a:r>
          </a:p>
          <a:p>
            <a:pPr lvl="1"/>
            <a:r>
              <a:rPr lang="en-US" dirty="0"/>
              <a:t>1 statement must be about physics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8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methods </a:t>
            </a:r>
            <a:r>
              <a:rPr lang="mr-IN" dirty="0"/>
              <a:t>–</a:t>
            </a:r>
            <a:r>
              <a:rPr lang="en-US" dirty="0"/>
              <a:t> ordinary differential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523067"/>
            <a:ext cx="10131425" cy="3649133"/>
          </a:xfrm>
        </p:spPr>
        <p:txBody>
          <a:bodyPr>
            <a:normAutofit fontScale="55000" lnSpcReduction="20000"/>
          </a:bodyPr>
          <a:lstStyle/>
          <a:p>
            <a:endParaRPr lang="en-US" sz="2900" dirty="0"/>
          </a:p>
          <a:p>
            <a:r>
              <a:rPr lang="en-US" sz="2900" dirty="0"/>
              <a:t>Differential equations relate functions and their derivatives</a:t>
            </a:r>
          </a:p>
          <a:p>
            <a:r>
              <a:rPr lang="en-US" sz="2900" dirty="0"/>
              <a:t>We can directly solve some differential equations by methods such as</a:t>
            </a:r>
          </a:p>
          <a:p>
            <a:pPr lvl="1"/>
            <a:r>
              <a:rPr lang="en-US" sz="2900" dirty="0"/>
              <a:t>Integration</a:t>
            </a:r>
          </a:p>
          <a:p>
            <a:endParaRPr lang="en-US" sz="2900" dirty="0"/>
          </a:p>
          <a:p>
            <a:endParaRPr lang="en-US" sz="2900" dirty="0"/>
          </a:p>
          <a:p>
            <a:pPr lvl="1"/>
            <a:r>
              <a:rPr lang="en-US" sz="2900" dirty="0"/>
              <a:t>Separation of variables</a:t>
            </a:r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r>
              <a:rPr lang="en-US" sz="2900" dirty="0"/>
              <a:t>.</a:t>
            </a:r>
            <a:endParaRPr lang="en-US" sz="2900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70821" y="3453127"/>
                <a:ext cx="1756679" cy="63266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821" y="3453127"/>
                <a:ext cx="1756679" cy="6326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34321" y="4572000"/>
                <a:ext cx="1616979" cy="54312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321" y="4572000"/>
                <a:ext cx="1616979" cy="5431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90DAB2-53F6-3983-996A-7B9AC3589836}"/>
                  </a:ext>
                </a:extLst>
              </p:cNvPr>
              <p:cNvSpPr/>
              <p:nvPr/>
            </p:nvSpPr>
            <p:spPr>
              <a:xfrm>
                <a:off x="5215620" y="3515461"/>
                <a:ext cx="3039379" cy="63266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90DAB2-53F6-3983-996A-7B9AC3589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620" y="3515461"/>
                <a:ext cx="3039379" cy="632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393885E-5582-0077-EFFD-04EB541BD1F3}"/>
                  </a:ext>
                </a:extLst>
              </p:cNvPr>
              <p:cNvSpPr/>
              <p:nvPr/>
            </p:nvSpPr>
            <p:spPr>
              <a:xfrm>
                <a:off x="4927600" y="4392927"/>
                <a:ext cx="6248400" cy="87757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𝑑𝑥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⇒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func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𝐶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393885E-5582-0077-EFFD-04EB541BD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600" y="4392927"/>
                <a:ext cx="6248400" cy="877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1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methods </a:t>
            </a:r>
            <a:r>
              <a:rPr lang="mr-IN" dirty="0"/>
              <a:t>–</a:t>
            </a:r>
            <a:r>
              <a:rPr lang="en-US" dirty="0"/>
              <a:t> ordinary differential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523067"/>
            <a:ext cx="10131425" cy="3649133"/>
          </a:xfrm>
        </p:spPr>
        <p:txBody>
          <a:bodyPr>
            <a:normAutofit fontScale="55000" lnSpcReduction="20000"/>
          </a:bodyPr>
          <a:lstStyle/>
          <a:p>
            <a:endParaRPr lang="en-US" sz="2900" dirty="0"/>
          </a:p>
          <a:p>
            <a:r>
              <a:rPr lang="en-US" sz="2900" dirty="0"/>
              <a:t>Differential equations relate functions and their derivatives</a:t>
            </a:r>
          </a:p>
          <a:p>
            <a:r>
              <a:rPr lang="en-US" sz="2900" dirty="0"/>
              <a:t>We can directly solve some differential equations by methods such as</a:t>
            </a:r>
          </a:p>
          <a:p>
            <a:pPr lvl="1"/>
            <a:r>
              <a:rPr lang="en-US" sz="2900" dirty="0"/>
              <a:t>integration</a:t>
            </a:r>
          </a:p>
          <a:p>
            <a:endParaRPr lang="en-US" sz="2900" dirty="0"/>
          </a:p>
          <a:p>
            <a:endParaRPr lang="en-US" sz="2900" dirty="0"/>
          </a:p>
          <a:p>
            <a:pPr lvl="1"/>
            <a:r>
              <a:rPr lang="en-US" sz="2900" dirty="0"/>
              <a:t>Separation of variables</a:t>
            </a:r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r>
              <a:rPr lang="en-US" sz="2900" dirty="0"/>
              <a:t>For many differential equations, the simplest method of solution is making a guess, or </a:t>
            </a:r>
            <a:r>
              <a:rPr lang="en-US" sz="2900" i="1" dirty="0"/>
              <a:t>ansatz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70821" y="3453127"/>
                <a:ext cx="1756679" cy="63266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821" y="3453127"/>
                <a:ext cx="1756679" cy="6326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15620" y="3515461"/>
                <a:ext cx="3039379" cy="63266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620" y="3515461"/>
                <a:ext cx="3039379" cy="6326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34321" y="4574332"/>
                <a:ext cx="1616979" cy="54312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321" y="4574332"/>
                <a:ext cx="1616979" cy="5431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27600" y="4392927"/>
                <a:ext cx="6248400" cy="87757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𝑑𝑥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⇒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func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𝐶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600" y="4392927"/>
                <a:ext cx="6248400" cy="8775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34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methods </a:t>
            </a:r>
            <a:r>
              <a:rPr lang="mr-IN" dirty="0"/>
              <a:t>–</a:t>
            </a:r>
            <a:r>
              <a:rPr lang="en-US" dirty="0"/>
              <a:t> partial differential equations; boundary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1700" dirty="0"/>
              <a:t>Wave PDE:</a:t>
            </a:r>
          </a:p>
          <a:p>
            <a:endParaRPr lang="en-US" sz="1700" dirty="0"/>
          </a:p>
          <a:p>
            <a:endParaRPr lang="en-US" sz="1700" dirty="0"/>
          </a:p>
          <a:p>
            <a:pPr>
              <a:buFont typeface="Arial" charset="0"/>
              <a:buChar char="•"/>
            </a:pPr>
            <a:r>
              <a:rPr lang="en-US" sz="1700" dirty="0"/>
              <a:t>Ansatz??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19734" y="2208144"/>
                <a:ext cx="1844046" cy="10351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v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734" y="2208144"/>
                <a:ext cx="1844046" cy="10351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52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methods </a:t>
            </a:r>
            <a:r>
              <a:rPr lang="mr-IN" dirty="0"/>
              <a:t>–</a:t>
            </a:r>
            <a:r>
              <a:rPr lang="en-US" dirty="0"/>
              <a:t> partial differential equations; boundary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1700" dirty="0"/>
              <a:t>Wave PDE:</a:t>
            </a:r>
          </a:p>
          <a:p>
            <a:endParaRPr lang="en-US" sz="1700" dirty="0"/>
          </a:p>
          <a:p>
            <a:endParaRPr lang="en-US" sz="1700" dirty="0"/>
          </a:p>
          <a:p>
            <a:pPr>
              <a:buFont typeface="Arial" charset="0"/>
              <a:buChar char="•"/>
            </a:pPr>
            <a:r>
              <a:rPr lang="en-US" sz="1700" dirty="0"/>
              <a:t>Ansatz:                                                                                     Works when f</a:t>
            </a:r>
            <a:r>
              <a:rPr lang="en-US" sz="1700" baseline="-25000" dirty="0"/>
              <a:t>-</a:t>
            </a:r>
            <a:r>
              <a:rPr lang="en-US" sz="1700" dirty="0"/>
              <a:t> and f</a:t>
            </a:r>
            <a:r>
              <a:rPr lang="en-US" sz="1700" baseline="-25000" dirty="0"/>
              <a:t>+</a:t>
            </a:r>
            <a:r>
              <a:rPr lang="en-US" sz="1700" dirty="0"/>
              <a:t> are any differentiable functions!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19734" y="2208144"/>
                <a:ext cx="1844046" cy="10351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v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734" y="2208144"/>
                <a:ext cx="1844046" cy="10351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42459" y="3566652"/>
                <a:ext cx="3112474" cy="81163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+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bg1"/>
                          </a:solidFill>
                          <a:latin typeface="Cambria Math" charset="0"/>
                        </a:rPr>
                        <m:t>v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v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459" y="3566652"/>
                <a:ext cx="3112474" cy="8116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1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methods </a:t>
            </a:r>
            <a:r>
              <a:rPr lang="mr-IN" dirty="0"/>
              <a:t>–</a:t>
            </a:r>
            <a:r>
              <a:rPr lang="en-US" dirty="0"/>
              <a:t> partial differential equations; boundary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16667"/>
            <a:ext cx="10131425" cy="364913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sz="5200" dirty="0"/>
          </a:p>
          <a:p>
            <a:r>
              <a:rPr lang="en-US" sz="6800" dirty="0"/>
              <a:t>Wave PDE:</a:t>
            </a:r>
          </a:p>
          <a:p>
            <a:endParaRPr lang="en-US" sz="5200" dirty="0"/>
          </a:p>
          <a:p>
            <a:endParaRPr lang="en-US" sz="5200" dirty="0"/>
          </a:p>
          <a:p>
            <a:endParaRPr lang="en-US" sz="4800" dirty="0"/>
          </a:p>
          <a:p>
            <a:pPr>
              <a:buFont typeface="Arial" charset="0"/>
              <a:buChar char="•"/>
            </a:pPr>
            <a:r>
              <a:rPr lang="en-US" sz="6800" dirty="0"/>
              <a:t>Ansatz:                                                                                     Works when f</a:t>
            </a:r>
            <a:r>
              <a:rPr lang="en-US" sz="6800" baseline="-25000" dirty="0"/>
              <a:t>-</a:t>
            </a:r>
            <a:r>
              <a:rPr lang="en-US" sz="6800" dirty="0"/>
              <a:t> and f</a:t>
            </a:r>
            <a:r>
              <a:rPr lang="en-US" sz="6800" baseline="-25000" dirty="0"/>
              <a:t>+</a:t>
            </a:r>
            <a:r>
              <a:rPr lang="en-US" sz="6800" dirty="0"/>
              <a:t> are any differentiable functions! </a:t>
            </a:r>
          </a:p>
          <a:p>
            <a:pPr marL="0" indent="0">
              <a:buNone/>
            </a:pPr>
            <a:endParaRPr lang="en-US" sz="5200" dirty="0"/>
          </a:p>
          <a:p>
            <a:pPr marL="0" indent="0">
              <a:buNone/>
            </a:pPr>
            <a:r>
              <a:rPr lang="en-US" sz="6800" dirty="0"/>
              <a:t>But WAIT</a:t>
            </a:r>
          </a:p>
          <a:p>
            <a:r>
              <a:rPr lang="en-US" sz="6800" dirty="0"/>
              <a:t>With Periodic Boundary Conditions:</a:t>
            </a:r>
          </a:p>
          <a:p>
            <a:endParaRPr lang="en-US" sz="4800" dirty="0"/>
          </a:p>
          <a:p>
            <a:r>
              <a:rPr lang="en-US" sz="6800" dirty="0"/>
              <a:t>                                                                            Solution given by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19734" y="2208144"/>
                <a:ext cx="1844046" cy="10351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v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734" y="2208144"/>
                <a:ext cx="1844046" cy="10351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42459" y="3566652"/>
                <a:ext cx="3112474" cy="81163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+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bg1"/>
                          </a:solidFill>
                          <a:latin typeface="Cambria Math" charset="0"/>
                        </a:rPr>
                        <m:t>v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v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459" y="3566652"/>
                <a:ext cx="3112474" cy="8116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1200" y="5245685"/>
                <a:ext cx="3568700" cy="81163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,0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𝑛𝑇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∈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ℤ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5245685"/>
                <a:ext cx="3568700" cy="8116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09264" y="5176128"/>
                <a:ext cx="5418667" cy="84973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±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v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264" y="5176128"/>
                <a:ext cx="5418667" cy="8497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946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methods </a:t>
            </a:r>
            <a:r>
              <a:rPr lang="mr-IN" dirty="0"/>
              <a:t>–</a:t>
            </a:r>
            <a:r>
              <a:rPr lang="en-US" dirty="0"/>
              <a:t> multivariate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51001"/>
            <a:ext cx="10131425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Vectors in 3D may be multiplied using </a:t>
            </a:r>
          </a:p>
          <a:p>
            <a:pPr lvl="1"/>
            <a:r>
              <a:rPr lang="en-US" dirty="0"/>
              <a:t>Dot product: </a:t>
            </a:r>
          </a:p>
          <a:p>
            <a:pPr lvl="1"/>
            <a:r>
              <a:rPr lang="en-US" dirty="0"/>
              <a:t>Cross product: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vector field </a:t>
            </a:r>
            <a:r>
              <a:rPr lang="en-US" b="1" dirty="0"/>
              <a:t>F</a:t>
            </a:r>
            <a:r>
              <a:rPr lang="en-US" dirty="0"/>
              <a:t>(</a:t>
            </a:r>
            <a:r>
              <a:rPr lang="en-US" dirty="0" err="1"/>
              <a:t>x,y,z</a:t>
            </a:r>
            <a:r>
              <a:rPr lang="en-US" dirty="0"/>
              <a:t>) is specified by assigning a vector to each point in space. At each point we may calculate </a:t>
            </a:r>
          </a:p>
          <a:p>
            <a:pPr lvl="1"/>
            <a:r>
              <a:rPr lang="en-US" dirty="0"/>
              <a:t>Divergence (whether the vector field looks like a source or a sink)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Curl (whether a paddlewheel would rotate in the vector field)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56521" y="4366361"/>
                <a:ext cx="3267980" cy="63266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521" y="4366361"/>
                <a:ext cx="3267980" cy="6326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26421" y="5410200"/>
                <a:ext cx="1934479" cy="13970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</m:acc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𝑦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421" y="5410200"/>
                <a:ext cx="1934479" cy="1397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022" y="2630916"/>
            <a:ext cx="914399" cy="795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57501" y="2413000"/>
                <a:ext cx="4787899" cy="27400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a</m:t>
                          </m:r>
                        </m:e>
                      </m:acc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acc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+(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1" y="2413000"/>
                <a:ext cx="4787899" cy="2740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08301" y="2019301"/>
                <a:ext cx="3555999" cy="2667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a</m:t>
                          </m:r>
                        </m:e>
                      </m:acc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𝑎𝑏</m:t>
                      </m:r>
                      <m:func>
                        <m:func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1" y="2019301"/>
                <a:ext cx="3555999" cy="266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8721" y="4268572"/>
            <a:ext cx="3369579" cy="1013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4723" y="5453782"/>
            <a:ext cx="3482974" cy="13098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1100" y="6548683"/>
            <a:ext cx="224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50300" y="6561383"/>
            <a:ext cx="224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56800" y="6561383"/>
            <a:ext cx="224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0901" y="5676901"/>
            <a:ext cx="143124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1200" dirty="0"/>
              <a:t>For these </a:t>
            </a:r>
            <a:r>
              <a:rPr lang="en-US" sz="1200" dirty="0" err="1"/>
              <a:t>xy</a:t>
            </a:r>
            <a:r>
              <a:rPr lang="en-US" sz="1200" dirty="0"/>
              <a:t>-plane vector fields, the sign of the z-component of the curl is given</a:t>
            </a:r>
          </a:p>
        </p:txBody>
      </p:sp>
    </p:spTree>
    <p:extLst>
      <p:ext uri="{BB962C8B-B14F-4D97-AF65-F5344CB8AC3E}">
        <p14:creationId xmlns:p14="http://schemas.microsoft.com/office/powerpoint/2010/main" val="18466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methods </a:t>
            </a:r>
            <a:r>
              <a:rPr lang="mr-IN" dirty="0"/>
              <a:t>–</a:t>
            </a:r>
            <a:r>
              <a:rPr lang="en-US" dirty="0"/>
              <a:t> multivariate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15067"/>
            <a:ext cx="10131425" cy="364913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Gauss’ Theorem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Green’s Theorem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Stokes’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4927600"/>
            <a:ext cx="38862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3503084"/>
            <a:ext cx="4038600" cy="10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50" y="2065867"/>
            <a:ext cx="5981700" cy="107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6900" y="3479800"/>
            <a:ext cx="3836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integral of the curl of a vector field</a:t>
            </a:r>
          </a:p>
          <a:p>
            <a:r>
              <a:rPr lang="en-US" dirty="0"/>
              <a:t>on a surface D on the </a:t>
            </a:r>
            <a:r>
              <a:rPr lang="en-US" dirty="0" err="1"/>
              <a:t>xy</a:t>
            </a:r>
            <a:r>
              <a:rPr lang="en-US" dirty="0"/>
              <a:t>-plane equals </a:t>
            </a:r>
          </a:p>
          <a:p>
            <a:r>
              <a:rPr lang="en-US" dirty="0"/>
              <a:t>the line integral of the vector field</a:t>
            </a:r>
          </a:p>
          <a:p>
            <a:r>
              <a:rPr lang="en-US" dirty="0"/>
              <a:t>on the boundary of 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9100" y="2019300"/>
            <a:ext cx="3042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integral of the divergence </a:t>
            </a:r>
          </a:p>
          <a:p>
            <a:r>
              <a:rPr lang="en-US" dirty="0"/>
              <a:t>of a vector field in a volume </a:t>
            </a:r>
          </a:p>
          <a:p>
            <a:r>
              <a:rPr lang="en-US" dirty="0"/>
              <a:t>equals the flux going through</a:t>
            </a:r>
          </a:p>
          <a:p>
            <a:r>
              <a:rPr lang="en-US" dirty="0"/>
              <a:t>its surface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86700" y="5105400"/>
            <a:ext cx="372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Generalization of Green’s theorem to </a:t>
            </a:r>
          </a:p>
          <a:p>
            <a:r>
              <a:rPr lang="en-US" dirty="0"/>
              <a:t>arbitrary surfaces</a:t>
            </a:r>
          </a:p>
        </p:txBody>
      </p:sp>
    </p:spTree>
    <p:extLst>
      <p:ext uri="{BB962C8B-B14F-4D97-AF65-F5344CB8AC3E}">
        <p14:creationId xmlns:p14="http://schemas.microsoft.com/office/powerpoint/2010/main" val="10296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electromagnetism </a:t>
            </a:r>
            <a:r>
              <a:rPr lang="mr-IN" dirty="0"/>
              <a:t>–</a:t>
            </a:r>
            <a:r>
              <a:rPr lang="en-US" dirty="0"/>
              <a:t> Maxwell’s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76967"/>
            <a:ext cx="10131425" cy="3649133"/>
          </a:xfrm>
        </p:spPr>
        <p:txBody>
          <a:bodyPr/>
          <a:lstStyle/>
          <a:p>
            <a:r>
              <a:rPr lang="en-US" dirty="0"/>
              <a:t>Maxwell’s equations: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17938" y="2779044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2779044"/>
                <a:ext cx="4043262" cy="8495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17938" y="3773912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3773912"/>
                <a:ext cx="4043262" cy="8495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17938" y="4751470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4751470"/>
                <a:ext cx="4043262" cy="8495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17938" y="5729028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𝛻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5729028"/>
                <a:ext cx="4043262" cy="8495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63738" y="3095214"/>
            <a:ext cx="13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Gauss’s Law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1838" y="3895314"/>
            <a:ext cx="1562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Gauss’s Law </a:t>
            </a:r>
          </a:p>
          <a:p>
            <a:r>
              <a:rPr lang="en-US" dirty="0"/>
              <a:t>for Magnetism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538" y="5063714"/>
            <a:ext cx="14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Faraday’s Law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2904" y="5871245"/>
            <a:ext cx="13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Ampère</a:t>
            </a:r>
            <a:r>
              <a:rPr lang="en-US" dirty="0"/>
              <a:t> </a:t>
            </a:r>
            <a:r>
              <a:rPr lang="en-US"/>
              <a:t>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770078" cy="1456267"/>
          </a:xfrm>
        </p:spPr>
        <p:txBody>
          <a:bodyPr/>
          <a:lstStyle/>
          <a:p>
            <a:r>
              <a:rPr lang="en-US" dirty="0"/>
              <a:t>Course logistics </a:t>
            </a:r>
            <a:r>
              <a:rPr lang="mr-IN" dirty="0"/>
              <a:t>–</a:t>
            </a:r>
            <a:r>
              <a:rPr lang="en-US" dirty="0"/>
              <a:t> SPRING 2023 AST 4953/PHY 7903</a:t>
            </a:r>
            <a:br>
              <a:rPr lang="en-US" dirty="0"/>
            </a:br>
            <a:r>
              <a:rPr lang="en-US" dirty="0"/>
              <a:t>General </a:t>
            </a:r>
            <a:r>
              <a:rPr lang="en-US" dirty="0" err="1"/>
              <a:t>RelativiSTIC</a:t>
            </a:r>
            <a:r>
              <a:rPr lang="en-US" dirty="0"/>
              <a:t> MHD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Instructor: Richard Anantua (</a:t>
            </a:r>
            <a:r>
              <a:rPr lang="en-US" dirty="0" err="1"/>
              <a:t>richard.anantua@utsa.edu</a:t>
            </a:r>
            <a:r>
              <a:rPr lang="en-US" dirty="0"/>
              <a:t>) </a:t>
            </a:r>
          </a:p>
          <a:p>
            <a:r>
              <a:rPr lang="en-US" dirty="0"/>
              <a:t>Days and time: MW 1p-2:15p at </a:t>
            </a:r>
            <a:r>
              <a:rPr lang="en-US" sz="1800" dirty="0"/>
              <a:t>Peter T. </a:t>
            </a:r>
            <a:r>
              <a:rPr lang="en-US" sz="1800" dirty="0" err="1"/>
              <a:t>Flawn</a:t>
            </a:r>
            <a:r>
              <a:rPr lang="en-US" sz="1800" dirty="0"/>
              <a:t> Building 2.01.02</a:t>
            </a:r>
            <a:endParaRPr lang="en-US" dirty="0"/>
          </a:p>
          <a:p>
            <a:r>
              <a:rPr lang="en-US" dirty="0"/>
              <a:t>Office Hours: By appointment</a:t>
            </a:r>
          </a:p>
          <a:p>
            <a:r>
              <a:rPr lang="en-US" dirty="0"/>
              <a:t>Materials: </a:t>
            </a:r>
            <a:r>
              <a:rPr lang="en-US" i="1" dirty="0"/>
              <a:t>Interstellar</a:t>
            </a:r>
            <a:r>
              <a:rPr lang="en-US" dirty="0"/>
              <a:t>, Modern Classical Physics by Kip Thorne and Roger Blandford; </a:t>
            </a:r>
            <a:r>
              <a:rPr lang="en-US" i="1" dirty="0"/>
              <a:t>Optional:</a:t>
            </a:r>
            <a:r>
              <a:rPr lang="en-US" dirty="0"/>
              <a:t> The Science of Interstellar by Kip Thorne</a:t>
            </a:r>
          </a:p>
          <a:p>
            <a:r>
              <a:rPr lang="en-US" dirty="0"/>
              <a:t>Syllabus: Search this course in AST subject on https://</a:t>
            </a:r>
            <a:r>
              <a:rPr lang="en-US" dirty="0" err="1"/>
              <a:t>bluebook.utsa.edu</a:t>
            </a:r>
            <a:r>
              <a:rPr lang="en-US" dirty="0"/>
              <a:t>/ or here: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linkClick r:id="rId3"/>
              </a:rPr>
              <a:t>https://drive.google.com/file/d/1Ji2KDP4fz-g3PHPGcfoba1gSTMYSz20s/view?usp=sharing</a:t>
            </a:r>
            <a:endParaRPr lang="en-US" dirty="0"/>
          </a:p>
          <a:p>
            <a:r>
              <a:rPr lang="en-US" dirty="0"/>
              <a:t>Quizzes (30%): Quiz 1 2/20, Quiz 2 3/27</a:t>
            </a:r>
          </a:p>
          <a:p>
            <a:r>
              <a:rPr lang="en-US" dirty="0"/>
              <a:t>HWs (45%): HW1  1/30, HW2 2/6, HW3  2/13, HW4  2/27, HW5  3/6, HW6  3/20, HW7  4/3, HW8 4/10, HW 9 4/17</a:t>
            </a:r>
          </a:p>
          <a:p>
            <a:r>
              <a:rPr lang="en-US" dirty="0"/>
              <a:t>Final Presentation (15%): 4/24-5/1 </a:t>
            </a:r>
          </a:p>
          <a:p>
            <a:r>
              <a:rPr lang="en-US" dirty="0"/>
              <a:t>Participation (10%): All day, every day (hopefully)</a:t>
            </a:r>
          </a:p>
        </p:txBody>
      </p:sp>
    </p:spTree>
    <p:extLst>
      <p:ext uri="{BB962C8B-B14F-4D97-AF65-F5344CB8AC3E}">
        <p14:creationId xmlns:p14="http://schemas.microsoft.com/office/powerpoint/2010/main" val="1440076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electromagnetism </a:t>
            </a:r>
            <a:r>
              <a:rPr lang="mr-IN" dirty="0"/>
              <a:t>–</a:t>
            </a:r>
            <a:r>
              <a:rPr lang="en-US" dirty="0"/>
              <a:t> Maxwell’s equations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76967"/>
            <a:ext cx="10131425" cy="364913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Exercise: </a:t>
            </a:r>
            <a:r>
              <a:rPr lang="en-US" dirty="0"/>
              <a:t>Rewrite Maxwell’s equations in integral form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17938" y="2779044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2779044"/>
                <a:ext cx="4043262" cy="8495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17938" y="3773912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3773912"/>
                <a:ext cx="4043262" cy="8495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17938" y="4751470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4751470"/>
                <a:ext cx="4043262" cy="8495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17938" y="5729028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𝛻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5729028"/>
                <a:ext cx="4043262" cy="8495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63738" y="3095214"/>
            <a:ext cx="13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Gauss’s Law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1838" y="3895314"/>
            <a:ext cx="1562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Gauss’s Law </a:t>
            </a:r>
          </a:p>
          <a:p>
            <a:r>
              <a:rPr lang="en-US" dirty="0"/>
              <a:t>for Magnetism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538" y="5063714"/>
            <a:ext cx="14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Faraday’s Law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2904" y="5871245"/>
            <a:ext cx="13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Ampère</a:t>
            </a:r>
            <a:r>
              <a:rPr lang="en-US" dirty="0"/>
              <a:t> </a:t>
            </a:r>
            <a:r>
              <a:rPr lang="en-US"/>
              <a:t>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62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electromagnetism </a:t>
            </a:r>
            <a:r>
              <a:rPr lang="mr-IN" dirty="0"/>
              <a:t>–</a:t>
            </a:r>
            <a:r>
              <a:rPr lang="en-US" dirty="0"/>
              <a:t> Maxwell’s equations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76967"/>
            <a:ext cx="10131425" cy="364913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Exercise: </a:t>
            </a:r>
            <a:r>
              <a:rPr lang="en-US" dirty="0"/>
              <a:t>Rewrite Maxwell’s equations in integral form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Differential Form                                                            Integral Form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17938" y="2779044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2779044"/>
                <a:ext cx="4043262" cy="8495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17938" y="3773912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3773912"/>
                <a:ext cx="4043262" cy="8495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17938" y="4751470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4751470"/>
                <a:ext cx="4043262" cy="8495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17938" y="5729028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𝛻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5729028"/>
                <a:ext cx="4043262" cy="8495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39138" y="2779044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𝑒𝑛𝑐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138" y="2779044"/>
                <a:ext cx="4043262" cy="8495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539138" y="3773912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charset="0"/>
                      </a:rPr>
                      <m:t>                          </m:t>
                    </m:r>
                    <m:nary>
                      <m:naryPr>
                        <m:chr m:val="∯"/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∙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</m:nary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138" y="3773912"/>
                <a:ext cx="4043262" cy="849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39138" y="4751470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138" y="4751470"/>
                <a:ext cx="4043262" cy="849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39138" y="5729028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𝑒𝑛𝑐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138" y="5729028"/>
                <a:ext cx="4043262" cy="8495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63738" y="3095214"/>
            <a:ext cx="13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Gauss’s Law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1838" y="3895314"/>
            <a:ext cx="1562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Gauss’s Law </a:t>
            </a:r>
          </a:p>
          <a:p>
            <a:r>
              <a:rPr lang="en-US" dirty="0"/>
              <a:t>for Magnetism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538" y="5063714"/>
            <a:ext cx="14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Faraday’s Law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2904" y="5871245"/>
            <a:ext cx="13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Ampère</a:t>
            </a:r>
            <a:r>
              <a:rPr lang="en-US" dirty="0"/>
              <a:t> </a:t>
            </a:r>
            <a:r>
              <a:rPr lang="en-US"/>
              <a:t>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3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Relativity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2006601"/>
                <a:ext cx="10131425" cy="45085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Classical mechanics </a:t>
                </a:r>
                <a:r>
                  <a:rPr lang="mr-IN" dirty="0"/>
                  <a:t>–</a:t>
                </a:r>
                <a:r>
                  <a:rPr lang="en-US" dirty="0"/>
                  <a:t> fields and point particles in absolute space and time with “action at a distance”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/>
                  <a:t>Newton’s law of universal gravitation where G=6.67x10</a:t>
                </a:r>
                <a:r>
                  <a:rPr lang="en-US" baseline="30000" dirty="0"/>
                  <a:t>-11</a:t>
                </a:r>
                <a:r>
                  <a:rPr lang="en-US" dirty="0"/>
                  <a:t>Nm</a:t>
                </a:r>
                <a:r>
                  <a:rPr lang="en-US" baseline="30000" dirty="0"/>
                  <a:t>2</a:t>
                </a:r>
                <a:r>
                  <a:rPr lang="en-US" dirty="0"/>
                  <a:t>kg</a:t>
                </a:r>
                <a:r>
                  <a:rPr lang="en-US" baseline="30000" dirty="0"/>
                  <a:t>-2</a:t>
                </a:r>
              </a:p>
              <a:p>
                <a:pPr lvl="1">
                  <a:buFont typeface="Arial" charset="0"/>
                  <a:buChar char="•"/>
                </a:pPr>
                <a:endParaRPr lang="en-US" dirty="0"/>
              </a:p>
              <a:p>
                <a:pPr lvl="1">
                  <a:buFont typeface="Arial" charset="0"/>
                  <a:buChar char="•"/>
                </a:pPr>
                <a:endParaRPr lang="en-US" dirty="0"/>
              </a:p>
              <a:p>
                <a:pPr lvl="1">
                  <a:buFont typeface="Arial" charset="0"/>
                  <a:buChar char="•"/>
                </a:pPr>
                <a:r>
                  <a:rPr lang="en-US" dirty="0"/>
                  <a:t>Dynamics: Newton’s laws of motion (inertia,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, action-reaction)</a:t>
                </a:r>
              </a:p>
              <a:p>
                <a:r>
                  <a:rPr lang="en-US" dirty="0"/>
                  <a:t>Electromagnetism </a:t>
                </a:r>
                <a:r>
                  <a:rPr lang="mr-IN" dirty="0"/>
                  <a:t>–</a:t>
                </a:r>
                <a:r>
                  <a:rPr lang="en-US" dirty="0"/>
                  <a:t> fields and charged point particles </a:t>
                </a:r>
              </a:p>
              <a:p>
                <a:pPr lvl="1"/>
                <a:r>
                  <a:rPr lang="en-US" dirty="0"/>
                  <a:t>Electrostatics: Coulomb’s law with Coulomb constant k=8.99x10</a:t>
                </a:r>
                <a:r>
                  <a:rPr lang="en-US" baseline="30000" dirty="0"/>
                  <a:t>9</a:t>
                </a:r>
                <a:r>
                  <a:rPr lang="en-US" dirty="0"/>
                  <a:t>Nm</a:t>
                </a:r>
                <a:r>
                  <a:rPr lang="en-US" baseline="30000" dirty="0"/>
                  <a:t>2</a:t>
                </a:r>
                <a:r>
                  <a:rPr lang="en-US" dirty="0"/>
                  <a:t>C</a:t>
                </a:r>
                <a:r>
                  <a:rPr lang="en-US" baseline="30000" dirty="0"/>
                  <a:t>-2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err="1"/>
                  <a:t>Magnetostatics</a:t>
                </a:r>
                <a:r>
                  <a:rPr lang="en-US" dirty="0"/>
                  <a:t>: Magnetic force on moving charges in B field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Dynamics: Maxwell’s equations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006601"/>
                <a:ext cx="10131425" cy="4508500"/>
              </a:xfrm>
              <a:blipFill rotWithShape="0">
                <a:blip r:embed="rId3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ποτέλεσμα εικόνας για einstein chi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56" y="317500"/>
            <a:ext cx="2710670" cy="183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94620" y="2944822"/>
                <a:ext cx="2645680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𝐹</m:t>
                        </m:r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acc>
                    <m:func>
                      <m:funcPr>
                        <m:ctrlPr>
                          <a:rPr lang="en-US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on</m:t>
                        </m:r>
                      </m:fName>
                      <m:e>
                        <m:r>
                          <a:rPr lang="en-US" i="1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fun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𝐺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𝑀</m:t>
                        </m:r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𝑀</m:t>
                        </m:r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b="0" i="1" baseline="30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i="1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i="1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20" y="2944822"/>
                <a:ext cx="2645680" cy="6344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959600" y="2528635"/>
            <a:ext cx="1109319" cy="1113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10460942" y="2628899"/>
            <a:ext cx="880158" cy="865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84182" y="3075480"/>
            <a:ext cx="3433960" cy="32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flipH="1">
            <a:off x="8940800" y="2719135"/>
            <a:ext cx="97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r>
              <a:rPr lang="en-US" b="1" baseline="-25000" dirty="0"/>
              <a:t>1</a:t>
            </a:r>
            <a:r>
              <a:rPr lang="en-US" dirty="0"/>
              <a:t>-</a:t>
            </a:r>
            <a:r>
              <a:rPr lang="en-US" b="1" dirty="0"/>
              <a:t>r</a:t>
            </a:r>
            <a:r>
              <a:rPr lang="en-US" b="1" baseline="-25000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7070042" y="4698999"/>
            <a:ext cx="880158" cy="865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0473642" y="4711699"/>
            <a:ext cx="880158" cy="865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  <a:r>
              <a:rPr lang="en-US" baseline="-25000" dirty="0"/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96882" y="5158280"/>
            <a:ext cx="3433960" cy="32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9093200" y="4547935"/>
            <a:ext cx="97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r>
              <a:rPr lang="en-US" b="1" baseline="-25000" dirty="0"/>
              <a:t>2</a:t>
            </a:r>
            <a:r>
              <a:rPr lang="en-US" dirty="0"/>
              <a:t>-</a:t>
            </a:r>
            <a:r>
              <a:rPr lang="en-US" b="1" dirty="0"/>
              <a:t>r</a:t>
            </a:r>
            <a:r>
              <a:rPr lang="en-US" b="1" baseline="-25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94620" y="4722822"/>
                <a:ext cx="3356880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𝐹</m:t>
                        </m:r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</m:acc>
                    <m:func>
                      <m:funcPr>
                        <m:ctrlPr>
                          <a:rPr lang="en-US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on</m:t>
                        </m:r>
                      </m:fName>
                      <m:e>
                        <m:r>
                          <a:rPr lang="en-US" i="1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fun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𝑘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𝑄</m:t>
                        </m:r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𝑄</m:t>
                        </m:r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b="0" i="1" baseline="30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i="1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i="1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|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,  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𝑘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20" y="4722822"/>
                <a:ext cx="3356880" cy="6344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66879" y="5638799"/>
                <a:ext cx="1522421" cy="41585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</m:acc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v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879" y="5638799"/>
                <a:ext cx="1522421" cy="4158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3915482" y="5971080"/>
            <a:ext cx="3433960" cy="32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4699000" y="5529810"/>
            <a:ext cx="3882" cy="550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491942" y="5842000"/>
            <a:ext cx="384858" cy="370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49876" y="5644634"/>
                <a:ext cx="396070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876" y="5644634"/>
                <a:ext cx="396070" cy="4029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208476" y="5568434"/>
                <a:ext cx="47724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𝐹</m:t>
                          </m:r>
                        </m:e>
                      </m:acc>
                      <m:r>
                        <a:rPr lang="en-US" b="0" i="1" baseline="-25000" smtClean="0">
                          <a:latin typeface="Cambria Math" charset="0"/>
                        </a:rPr>
                        <m:t>𝐵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76" y="5568434"/>
                <a:ext cx="477246" cy="402931"/>
              </a:xfrm>
              <a:prstGeom prst="rect">
                <a:avLst/>
              </a:prstGeom>
              <a:blipFill rotWithShape="0">
                <a:blip r:embed="rId9"/>
                <a:stretch>
                  <a:fillRect t="-14925" r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562359" y="5553217"/>
                <a:ext cx="5496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v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359" y="5553217"/>
                <a:ext cx="5496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434163" y="5733534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63" y="5733534"/>
                <a:ext cx="40267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6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 animBg="1"/>
      <p:bldP spid="11" grpId="0" animBg="1"/>
      <p:bldP spid="13" grpId="0"/>
      <p:bldP spid="14" grpId="0" animBg="1"/>
      <p:bldP spid="15" grpId="0" animBg="1"/>
      <p:bldP spid="24" grpId="0" animBg="1"/>
      <p:bldP spid="23" grpId="0"/>
      <p:bldP spid="26" grpId="0"/>
      <p:bldP spid="25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Classical mechanics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newtonian</a:t>
            </a:r>
            <a:r>
              <a:rPr lang="en-US" dirty="0"/>
              <a:t>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782299" cy="36491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Newton’s Law of Universal Gravitation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Gravitational Potential Energy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Kinetic Energy</a:t>
            </a:r>
          </a:p>
          <a:p>
            <a:endParaRPr lang="en-US" dirty="0"/>
          </a:p>
          <a:p>
            <a:r>
              <a:rPr lang="en-US" dirty="0"/>
              <a:t>Taking M</a:t>
            </a:r>
            <a:r>
              <a:rPr lang="en-US" baseline="-25000" dirty="0"/>
              <a:t>2</a:t>
            </a:r>
            <a:r>
              <a:rPr lang="en-US" dirty="0"/>
              <a:t> = m to be a unit mass, the gravitational potential (P.E. per unit mass) and field (force per unit mass) due to M</a:t>
            </a:r>
            <a:r>
              <a:rPr lang="en-US" baseline="-25000" dirty="0"/>
              <a:t>1</a:t>
            </a:r>
            <a:r>
              <a:rPr lang="en-US" dirty="0"/>
              <a:t> = M are: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32921" y="3696561"/>
                <a:ext cx="2556779" cy="63743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𝑈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𝐺𝑀</m:t>
                          </m:r>
                          <m:r>
                            <a:rPr lang="en-US" b="0" i="1" baseline="-2500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en-US" b="0" i="1" baseline="-2500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i="1" baseline="-25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i="1" baseline="-25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921" y="3696561"/>
                <a:ext cx="2556779" cy="6374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44020" y="2551122"/>
                <a:ext cx="2645680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𝐹</m:t>
                        </m:r>
                      </m:e>
                    </m:acc>
                    <m:func>
                      <m:funcPr>
                        <m:ctrlPr>
                          <a:rPr lang="en-US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on</m:t>
                        </m:r>
                      </m:fName>
                      <m:e>
                        <m:r>
                          <a:rPr lang="en-US" i="1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fun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𝐺𝑀</m:t>
                        </m:r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𝑀</m:t>
                        </m:r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b="0" i="1" baseline="30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i="1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i="1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020" y="2551122"/>
                <a:ext cx="2645680" cy="6344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310620" y="5817749"/>
                <a:ext cx="1985280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𝐺𝑀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620" y="5817749"/>
                <a:ext cx="1985280" cy="6344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813800" y="5791200"/>
                <a:ext cx="1854200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𝐺𝑀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𝑟</m:t>
                          </m:r>
                          <m:r>
                            <a:rPr lang="en-US" b="0" i="1" baseline="3000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800" y="5791200"/>
                <a:ext cx="1854200" cy="6344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00100" y="5956013"/>
            <a:ext cx="228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Gravitational Potential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8700" y="5994113"/>
            <a:ext cx="189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Gravitational Field</a:t>
            </a:r>
          </a:p>
        </p:txBody>
      </p:sp>
      <p:sp>
        <p:nvSpPr>
          <p:cNvPr id="14" name="Oval 13"/>
          <p:cNvSpPr/>
          <p:nvPr/>
        </p:nvSpPr>
        <p:spPr>
          <a:xfrm>
            <a:off x="6789542" y="2800511"/>
            <a:ext cx="1520677" cy="1515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460942" y="310088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484182" y="3558080"/>
            <a:ext cx="3433960" cy="32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flipH="1">
            <a:off x="9144000" y="3163635"/>
            <a:ext cx="97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r>
              <a:rPr lang="en-US" b="1" baseline="-25000" dirty="0"/>
              <a:t>1</a:t>
            </a:r>
            <a:r>
              <a:rPr lang="en-US" dirty="0"/>
              <a:t>-</a:t>
            </a:r>
            <a:r>
              <a:rPr lang="en-US" b="1" dirty="0"/>
              <a:t>r</a:t>
            </a:r>
            <a:r>
              <a:rPr lang="en-US" b="1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2921" y="4536913"/>
                <a:ext cx="2556779" cy="6065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𝐾𝐸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/>
                        </a:solidFill>
                        <a:latin typeface="Cambria Math" charset="0"/>
                      </a:rPr>
                      <m:t>v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921" y="4536913"/>
                <a:ext cx="2556779" cy="6065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/>
      <p:bldP spid="13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Classical mechanics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newtonian</a:t>
            </a:r>
            <a:r>
              <a:rPr lang="en-US" dirty="0"/>
              <a:t>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Potentially useful constants: M</a:t>
            </a:r>
            <a:r>
              <a:rPr lang="en-US" baseline="-25000" dirty="0"/>
              <a:t>E</a:t>
            </a:r>
            <a:r>
              <a:rPr lang="en-US" dirty="0"/>
              <a:t>=5.98x10</a:t>
            </a:r>
            <a:r>
              <a:rPr lang="en-US" baseline="30000" dirty="0"/>
              <a:t>24</a:t>
            </a:r>
            <a:r>
              <a:rPr lang="en-US" dirty="0"/>
              <a:t>kg, M</a:t>
            </a:r>
            <a:r>
              <a:rPr lang="en-US" baseline="-25000" dirty="0"/>
              <a:t>S</a:t>
            </a:r>
            <a:r>
              <a:rPr lang="en-US" dirty="0"/>
              <a:t>=1.99x10</a:t>
            </a:r>
            <a:r>
              <a:rPr lang="en-US" baseline="30000" dirty="0"/>
              <a:t>30</a:t>
            </a:r>
            <a:r>
              <a:rPr lang="en-US" dirty="0"/>
              <a:t>kg, r</a:t>
            </a:r>
            <a:r>
              <a:rPr lang="en-US" baseline="-25000" dirty="0"/>
              <a:t>ES</a:t>
            </a:r>
            <a:r>
              <a:rPr lang="en-US" dirty="0"/>
              <a:t>=1.50x10</a:t>
            </a:r>
            <a:r>
              <a:rPr lang="en-US" baseline="30000" dirty="0"/>
              <a:t>11</a:t>
            </a:r>
            <a:r>
              <a:rPr lang="en-US" dirty="0"/>
              <a:t>m, R</a:t>
            </a:r>
            <a:r>
              <a:rPr lang="en-US" baseline="-25000" dirty="0"/>
              <a:t>E</a:t>
            </a:r>
            <a:r>
              <a:rPr lang="en-US" dirty="0"/>
              <a:t>=6.37x10</a:t>
            </a:r>
            <a:r>
              <a:rPr lang="en-US" baseline="30000" dirty="0"/>
              <a:t>6</a:t>
            </a:r>
            <a:r>
              <a:rPr lang="en-US" dirty="0"/>
              <a:t>m, R</a:t>
            </a:r>
            <a:r>
              <a:rPr lang="en-US" baseline="-25000" dirty="0"/>
              <a:t>S</a:t>
            </a:r>
            <a:r>
              <a:rPr lang="en-US" dirty="0"/>
              <a:t>=6.96x10</a:t>
            </a:r>
            <a:r>
              <a:rPr lang="en-US" baseline="30000" dirty="0"/>
              <a:t>8</a:t>
            </a:r>
            <a:r>
              <a:rPr lang="en-US" dirty="0"/>
              <a:t>m, G=6.67x10</a:t>
            </a:r>
            <a:r>
              <a:rPr lang="en-US" baseline="30000" dirty="0"/>
              <a:t>-11</a:t>
            </a:r>
            <a:r>
              <a:rPr lang="en-US" dirty="0"/>
              <a:t>Nm</a:t>
            </a:r>
            <a:r>
              <a:rPr lang="en-US" baseline="30000" dirty="0"/>
              <a:t>2</a:t>
            </a:r>
            <a:r>
              <a:rPr lang="en-US" dirty="0"/>
              <a:t>/kg</a:t>
            </a:r>
            <a:r>
              <a:rPr lang="en-US" baseline="30000" dirty="0"/>
              <a:t>2</a:t>
            </a:r>
          </a:p>
          <a:p>
            <a:r>
              <a:rPr lang="en-US" dirty="0">
                <a:solidFill>
                  <a:srgbClr val="00B050"/>
                </a:solidFill>
              </a:rPr>
              <a:t>EXERCISE: </a:t>
            </a:r>
            <a:r>
              <a:rPr lang="en-US" dirty="0"/>
              <a:t>What is the gravitational potential energy binding the Earth to the Sun?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EXERCISE: </a:t>
            </a:r>
            <a:r>
              <a:rPr lang="en-US" dirty="0"/>
              <a:t>What is the kinetic energy of Earth orbiting the Sun?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3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Classical mechanics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newtonian</a:t>
            </a:r>
            <a:r>
              <a:rPr lang="en-US" dirty="0"/>
              <a:t>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Potentially useful constants: M</a:t>
            </a:r>
            <a:r>
              <a:rPr lang="en-US" baseline="-25000" dirty="0"/>
              <a:t>E</a:t>
            </a:r>
            <a:r>
              <a:rPr lang="en-US" dirty="0"/>
              <a:t>=5.98x10</a:t>
            </a:r>
            <a:r>
              <a:rPr lang="en-US" baseline="30000" dirty="0"/>
              <a:t>24</a:t>
            </a:r>
            <a:r>
              <a:rPr lang="en-US" dirty="0"/>
              <a:t>kg, M</a:t>
            </a:r>
            <a:r>
              <a:rPr lang="en-US" baseline="-25000" dirty="0"/>
              <a:t>S</a:t>
            </a:r>
            <a:r>
              <a:rPr lang="en-US" dirty="0"/>
              <a:t>=1.99x10</a:t>
            </a:r>
            <a:r>
              <a:rPr lang="en-US" baseline="30000" dirty="0"/>
              <a:t>30</a:t>
            </a:r>
            <a:r>
              <a:rPr lang="en-US" dirty="0"/>
              <a:t>kg, r</a:t>
            </a:r>
            <a:r>
              <a:rPr lang="en-US" baseline="-25000" dirty="0"/>
              <a:t>ES</a:t>
            </a:r>
            <a:r>
              <a:rPr lang="en-US" dirty="0"/>
              <a:t>=1.50x10</a:t>
            </a:r>
            <a:r>
              <a:rPr lang="en-US" baseline="30000" dirty="0"/>
              <a:t>11</a:t>
            </a:r>
            <a:r>
              <a:rPr lang="en-US" dirty="0"/>
              <a:t>m, R</a:t>
            </a:r>
            <a:r>
              <a:rPr lang="en-US" baseline="-25000" dirty="0"/>
              <a:t>E</a:t>
            </a:r>
            <a:r>
              <a:rPr lang="en-US" dirty="0"/>
              <a:t>=6.37x10</a:t>
            </a:r>
            <a:r>
              <a:rPr lang="en-US" baseline="30000" dirty="0"/>
              <a:t>6</a:t>
            </a:r>
            <a:r>
              <a:rPr lang="en-US" dirty="0"/>
              <a:t>m, R</a:t>
            </a:r>
            <a:r>
              <a:rPr lang="en-US" baseline="-25000" dirty="0"/>
              <a:t>S</a:t>
            </a:r>
            <a:r>
              <a:rPr lang="en-US" dirty="0"/>
              <a:t>=6.96x10</a:t>
            </a:r>
            <a:r>
              <a:rPr lang="en-US" baseline="30000" dirty="0"/>
              <a:t>8</a:t>
            </a:r>
            <a:r>
              <a:rPr lang="en-US" dirty="0"/>
              <a:t>m, G=6.67x10</a:t>
            </a:r>
            <a:r>
              <a:rPr lang="en-US" baseline="30000" dirty="0"/>
              <a:t>-11</a:t>
            </a:r>
            <a:r>
              <a:rPr lang="en-US" dirty="0"/>
              <a:t>Nm</a:t>
            </a:r>
            <a:r>
              <a:rPr lang="en-US" baseline="30000" dirty="0"/>
              <a:t>2</a:t>
            </a:r>
            <a:r>
              <a:rPr lang="en-US" dirty="0"/>
              <a:t>/kg</a:t>
            </a:r>
            <a:r>
              <a:rPr lang="en-US" baseline="30000" dirty="0"/>
              <a:t>2</a:t>
            </a:r>
          </a:p>
          <a:p>
            <a:r>
              <a:rPr lang="en-US" dirty="0">
                <a:solidFill>
                  <a:srgbClr val="00B050"/>
                </a:solidFill>
              </a:rPr>
              <a:t>EXERCISE: </a:t>
            </a:r>
            <a:r>
              <a:rPr lang="en-US" dirty="0"/>
              <a:t>What is the gravitational potential energy binding the Earth to the Sun?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EXERCISE: </a:t>
            </a:r>
            <a:r>
              <a:rPr lang="en-US" dirty="0"/>
              <a:t>What is the kinetic energy of Earth orbiting the Sun?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00400" y="3733800"/>
                <a:ext cx="7239000" cy="8636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6.67×1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−11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N</m:t>
                              </m:r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kg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∙5.98×1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24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kg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∙1.99×1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30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kg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1.50×1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m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5.29×1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33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solidFill>
                            <a:schemeClr val="bg1"/>
                          </a:solidFill>
                          <a:latin typeface="Cambria Math" charset="0"/>
                        </a:rPr>
                        <m:t>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733800"/>
                <a:ext cx="7239000" cy="8636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63900" y="5604933"/>
                <a:ext cx="7239000" cy="8636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𝐾𝐸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∙5.98×1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solidFill>
                            <a:schemeClr val="bg1"/>
                          </a:solidFill>
                          <a:latin typeface="Cambria Math" charset="0"/>
                        </a:rPr>
                        <m:t>kg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∙1.50×1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11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365.25∙24∙60∙60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=2.67×1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33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solidFill>
                            <a:schemeClr val="bg1"/>
                          </a:solidFill>
                          <a:latin typeface="Cambria Math" charset="0"/>
                        </a:rPr>
                        <m:t>J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00" y="5604933"/>
                <a:ext cx="7239000" cy="863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024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math Methods and Classical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differential equations</a:t>
            </a:r>
          </a:p>
          <a:p>
            <a:r>
              <a:rPr lang="en-US" dirty="0"/>
              <a:t>Wave equations</a:t>
            </a:r>
          </a:p>
          <a:p>
            <a:r>
              <a:rPr lang="en-US" dirty="0"/>
              <a:t>Classical mechanics and electromagnetism </a:t>
            </a:r>
          </a:p>
        </p:txBody>
      </p:sp>
    </p:spTree>
    <p:extLst>
      <p:ext uri="{BB962C8B-B14F-4D97-AF65-F5344CB8AC3E}">
        <p14:creationId xmlns:p14="http://schemas.microsoft.com/office/powerpoint/2010/main" val="2046041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energy of fields and particles in Classical physics (Group Activity)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2901" y="1761067"/>
                <a:ext cx="11277599" cy="48391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is the kinetic energy of Earth orbiting the Galactic Center if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E,GC</a:t>
                </a:r>
                <a:r>
                  <a:rPr lang="en-US" dirty="0"/>
                  <a:t>=2.0x10</a:t>
                </a:r>
                <a:r>
                  <a:rPr lang="en-US" baseline="30000" dirty="0"/>
                  <a:t>5</a:t>
                </a:r>
                <a:r>
                  <a:rPr lang="en-US" dirty="0"/>
                  <a:t>m/s?</a:t>
                </a:r>
              </a:p>
              <a:p>
                <a:endParaRPr lang="en-US" dirty="0"/>
              </a:p>
              <a:p>
                <a:r>
                  <a:rPr lang="en-US" dirty="0"/>
                  <a:t>What is the time-averaged energy density u of an electromagnetic wave 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𝑘𝑥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𝜔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:r>
                  <a:rPr lang="en-US" dirty="0" err="1"/>
                  <a:t>Poynting</a:t>
                </a:r>
                <a:r>
                  <a:rPr lang="en-US" dirty="0"/>
                  <a:t> flux (power per unit area)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? Hint: Relate units of u and S. Average over a period 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By analogy, what is the potential energy density stored in a gravitational field?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sz="2400" dirty="0"/>
                  <a:t> </a:t>
                </a:r>
                <a:r>
                  <a:rPr lang="en-US" sz="2600" dirty="0"/>
                  <a:t> </a:t>
                </a:r>
                <a:endParaRPr lang="en-US" dirty="0"/>
              </a:p>
              <a:p>
                <a:r>
                  <a:rPr lang="en-US" dirty="0"/>
                  <a:t>What is the potential energy stored in the gravitational field of Earth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/>
                  <a:t> =5500kg/m</a:t>
                </a:r>
                <a:r>
                  <a:rPr lang="en-US" baseline="30000" dirty="0"/>
                  <a:t>3</a:t>
                </a:r>
                <a:r>
                  <a:rPr lang="en-US" dirty="0"/>
                  <a:t> )? Hint: Consider volume contributions from concentric shells.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1" y="1761067"/>
                <a:ext cx="11277599" cy="4839126"/>
              </a:xfrm>
              <a:blipFill rotWithShape="0">
                <a:blip r:embed="rId3"/>
                <a:stretch>
                  <a:fillRect l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797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energy of fields and particles in Classical physics (Group Activity)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2901" y="1761067"/>
                <a:ext cx="11277599" cy="48391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is the kinetic energy of Earth orbiting the Galactic Center if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E,GC</a:t>
                </a:r>
                <a:r>
                  <a:rPr lang="en-US" dirty="0"/>
                  <a:t>=2.0x10</a:t>
                </a:r>
                <a:r>
                  <a:rPr lang="en-US" baseline="30000" dirty="0"/>
                  <a:t>5</a:t>
                </a:r>
                <a:r>
                  <a:rPr lang="en-US" dirty="0"/>
                  <a:t>m/s?</a:t>
                </a:r>
              </a:p>
              <a:p>
                <a:endParaRPr lang="en-US" dirty="0"/>
              </a:p>
              <a:p>
                <a:r>
                  <a:rPr lang="en-US" dirty="0"/>
                  <a:t>What is the time-averaged energy density u of an electromagnetic wave 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𝑘𝑥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𝜔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:r>
                  <a:rPr lang="en-US" dirty="0" err="1"/>
                  <a:t>Poynting</a:t>
                </a:r>
                <a:r>
                  <a:rPr lang="en-US" dirty="0"/>
                  <a:t> flux (power per unit area)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? Hint: Relate units of u and S. Average over a period 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By analogy, what is the potential energy density stored in a gravitational field?</a:t>
                </a:r>
              </a:p>
              <a:p>
                <a:pPr marL="0" indent="0">
                  <a:buNone/>
                </a:pPr>
                <a:r>
                  <a:rPr lang="en-US" dirty="0"/>
                  <a:t>      Interchanging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4</m:t>
                        </m:r>
                        <m:r>
                          <a:rPr lang="en-US" i="1">
                            <a:latin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</a:rPr>
                      <m:t>↔</m:t>
                    </m:r>
                    <m:r>
                      <a:rPr lang="en-US" i="1">
                        <a:latin typeface="Cambria Math" charset="0"/>
                      </a:rPr>
                      <m:t>−</m:t>
                    </m:r>
                    <m:r>
                      <a:rPr lang="en-US" i="1">
                        <a:latin typeface="Cambria Math" charset="0"/>
                      </a:rPr>
                      <m:t>𝐺</m:t>
                    </m:r>
                    <m:r>
                      <a:rPr lang="en-US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the potential energy stored in the gravitational field of Earth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/>
                  <a:t> =5500kg/m</a:t>
                </a:r>
                <a:r>
                  <a:rPr lang="en-US" baseline="30000" dirty="0"/>
                  <a:t>3</a:t>
                </a:r>
                <a:r>
                  <a:rPr lang="en-US" dirty="0"/>
                  <a:t> )? Hint: Consider volume contributions from concentric shells.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1" y="1761067"/>
                <a:ext cx="11277599" cy="4839126"/>
              </a:xfrm>
              <a:blipFill rotWithShape="0">
                <a:blip r:embed="rId3"/>
                <a:stretch>
                  <a:fillRect l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502" y="3623306"/>
                <a:ext cx="12098398" cy="82872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𝑢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 baseline="-25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𝑐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𝑘𝑥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𝑑𝑡</m:t>
                              </m:r>
                            </m:e>
                          </m:func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baseline="3000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(2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𝑑𝑡</m:t>
                          </m:r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  <m:r>
                                <a:rPr lang="en-US" b="0" i="1" baseline="3000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𝑇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𝜔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(2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baseline="3000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2" y="3623306"/>
                <a:ext cx="12098398" cy="8287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49800" y="4782309"/>
                <a:ext cx="4914900" cy="55779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          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𝑢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⟹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grav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8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𝜋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𝐺</m:t>
                        </m:r>
                      </m:den>
                    </m:f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800" y="4782309"/>
                <a:ext cx="4914900" cy="5577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91000" y="5730073"/>
                <a:ext cx="7823199" cy="49292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grav</m:t>
                          </m:r>
                        </m:sub>
                      </m:sSub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00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grav</m:t>
                              </m:r>
                            </m:sub>
                          </m:sSub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𝑑𝑉</m:t>
                          </m:r>
                        </m:e>
                      </m:nary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8</m:t>
                          </m:r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𝜋</m:t>
                          </m:r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𝐺</m:t>
                                      </m:r>
                                      <m:f>
                                        <m:fPr>
                                          <m:ctrlP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sz="1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4</m:t>
                          </m:r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𝑑𝑟</m:t>
                          </m:r>
                        </m:e>
                      </m:nary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8</m:t>
                          </m:r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𝜋</m:t>
                          </m:r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1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𝐺</m:t>
                                      </m:r>
                                      <m:f>
                                        <m:fPr>
                                          <m:ctrlP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0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0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0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𝐸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sz="1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1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4</m:t>
                          </m:r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𝑑𝑟</m:t>
                          </m:r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45</m:t>
                              </m:r>
                            </m:den>
                          </m:f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5</m:t>
                              </m:r>
                            </m:sup>
                          </m:sSup>
                        </m:e>
                      </m:nary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15</m:t>
                          </m:r>
                        </m:den>
                      </m:f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𝐺</m:t>
                      </m:r>
                      <m:sSup>
                        <m:sSup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sub>
                          </m:sSub>
                        </m:e>
                        <m: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730073"/>
                <a:ext cx="7823199" cy="4929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27099" y="6337300"/>
                <a:ext cx="3987801" cy="39374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00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=−</m:t>
                    </m:r>
                    <m:f>
                      <m:fPr>
                        <m:ctrlPr>
                          <a:rPr lang="en-US" sz="1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15</m:t>
                        </m:r>
                      </m:den>
                    </m:f>
                    <m:r>
                      <a:rPr lang="en-US" sz="1000" i="1">
                        <a:solidFill>
                          <a:schemeClr val="bg1"/>
                        </a:solidFill>
                        <a:latin typeface="Cambria Math" charset="0"/>
                      </a:rPr>
                      <m:t>6.67×1</m:t>
                    </m:r>
                    <m:sSup>
                      <m:sSupPr>
                        <m:ctrlPr>
                          <a:rPr lang="en-US" sz="1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e>
                      <m:sup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−11</m:t>
                        </m:r>
                      </m:sup>
                    </m:sSup>
                    <m:f>
                      <m:fPr>
                        <m:ctrlPr>
                          <a:rPr lang="en-US" sz="1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N</m:t>
                        </m:r>
                        <m:r>
                          <a:rPr lang="en-US" sz="1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00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00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kg</m:t>
                            </m:r>
                          </m:e>
                          <m:sup>
                            <m: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1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5500</m:t>
                            </m:r>
                            <m:f>
                              <m:fPr>
                                <m:ctrlPr>
                                  <a:rPr lang="en-US" sz="1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kg</m:t>
                                </m:r>
                                <m:r>
                                  <a:rPr lang="en-US" sz="100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0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sz="10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6.38×1</m:t>
                            </m:r>
                            <m:sSup>
                              <m:sSupPr>
                                <m:ctrlPr>
                                  <a:rPr lang="en-US" sz="1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10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100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m</m:t>
                            </m:r>
                          </m:e>
                        </m:d>
                      </m:e>
                      <m:sup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5</m:t>
                        </m:r>
                      </m:sup>
                    </m:sSup>
                    <m:r>
                      <a:rPr lang="en-US" sz="1000" i="1">
                        <a:solidFill>
                          <a:schemeClr val="bg1"/>
                        </a:solidFill>
                        <a:latin typeface="Cambria Math" charset="0"/>
                      </a:rPr>
                      <m:t>=−2.2×1</m:t>
                    </m:r>
                    <m:sSup>
                      <m:sSupPr>
                        <m:ctrlPr>
                          <a:rPr lang="en-US" sz="1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e>
                      <m:sup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32</m:t>
                        </m:r>
                      </m:sup>
                    </m:sSup>
                    <m:r>
                      <m:rPr>
                        <m:sty m:val="p"/>
                      </m:rPr>
                      <a:rPr lang="en-US" sz="1000">
                        <a:solidFill>
                          <a:schemeClr val="bg1"/>
                        </a:solidFill>
                        <a:latin typeface="Cambria Math" charset="0"/>
                      </a:rPr>
                      <m:t>J</m:t>
                    </m:r>
                  </m:oMath>
                </a14:m>
                <a:r>
                  <a:rPr lang="en-US" sz="1000" dirty="0">
                    <a:solidFill>
                      <a:schemeClr val="bg1"/>
                    </a:solidFill>
                    <a:effectLst/>
                  </a:rPr>
                  <a:t> 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9" y="6337300"/>
                <a:ext cx="3987801" cy="3937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43202" y="2267326"/>
                <a:ext cx="4605398" cy="50127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𝐾𝐸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GC</m:t>
                          </m:r>
                        </m:sub>
                      </m:sSub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𝐺𝐶</m:t>
                              </m:r>
                            </m:sub>
                          </m:sSub>
                        </m:e>
                        <m: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∙5.98×1</m:t>
                      </m:r>
                      <m:sSup>
                        <m:sSup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000">
                          <a:solidFill>
                            <a:schemeClr val="bg1"/>
                          </a:solidFill>
                          <a:latin typeface="Cambria Math" charset="0"/>
                        </a:rPr>
                        <m:t>kg</m:t>
                      </m:r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</m:t>
                      </m:r>
                      <m:r>
                        <a:rPr lang="en-US" sz="100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2.0×1</m:t>
                          </m:r>
                          <m:sSup>
                            <m:sSup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5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m</m:t>
                          </m:r>
                          <m:r>
                            <a:rPr lang="en-US" sz="1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1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s</m:t>
                          </m:r>
                          <m:r>
                            <a:rPr lang="en-US" sz="1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×</m:t>
                      </m:r>
                      <m:r>
                        <a:rPr lang="en-US" sz="10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  <m:sSup>
                        <m:sSup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35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000">
                          <a:solidFill>
                            <a:schemeClr val="bg1"/>
                          </a:solidFill>
                          <a:latin typeface="Cambria Math" charset="0"/>
                        </a:rPr>
                        <m:t>J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202" y="2267326"/>
                <a:ext cx="4605398" cy="5012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83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Confessions of an Einstein denier (Group activity)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partner, edit the Preamble from  </a:t>
            </a:r>
            <a:r>
              <a:rPr lang="en-US" dirty="0">
                <a:hlinkClick r:id="rId2"/>
              </a:rPr>
              <a:t>http://www.relativityoflight.com/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4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428-45F6-DD8F-268A-7EE72B5D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dirty="0"/>
              <a:t>Examples of GRMHD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096E-1CAF-8831-D1D9-C8CAD2D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en-US" b="1" dirty="0"/>
              <a:t>Solar corona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4AF9F-2932-B2D2-AA19-0BEC3CC4D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579" y="796413"/>
            <a:ext cx="5669938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F1EF8A-DFB0-8528-BB3A-C35FAF7F6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739" y="2513084"/>
            <a:ext cx="2578108" cy="33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428-45F6-DD8F-268A-7EE72B5D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dirty="0"/>
              <a:t>Examples of GRMHD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096E-1CAF-8831-D1D9-C8CAD2D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487574" cy="3637935"/>
          </a:xfrm>
        </p:spPr>
        <p:txBody>
          <a:bodyPr>
            <a:normAutofit/>
          </a:bodyPr>
          <a:lstStyle/>
          <a:p>
            <a:r>
              <a:rPr lang="en-US" dirty="0"/>
              <a:t>Solar corona</a:t>
            </a:r>
          </a:p>
          <a:p>
            <a:r>
              <a:rPr lang="en-US" b="1" dirty="0"/>
              <a:t>Supermassive black hole near horizon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BD231-B7B4-8FDF-DEDC-D2418F58C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985843"/>
            <a:ext cx="6095593" cy="472408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82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428-45F6-DD8F-268A-7EE72B5D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dirty="0"/>
              <a:t>Examples of GRMHD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096E-1CAF-8831-D1D9-C8CAD2D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en-US" dirty="0"/>
              <a:t>Solar corona</a:t>
            </a:r>
          </a:p>
          <a:p>
            <a:r>
              <a:rPr lang="en-US" dirty="0"/>
              <a:t>Supermassive black hole near horizon</a:t>
            </a:r>
          </a:p>
          <a:p>
            <a:r>
              <a:rPr lang="en-US" b="1" dirty="0"/>
              <a:t>GRMHD simulation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608EF-7B14-F627-4A82-8B4887E9B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25" y="796413"/>
            <a:ext cx="5848646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42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0FBD-0CDE-6248-B755-7E1C16CA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10" y="207436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Examples of GRMHD:</a:t>
            </a:r>
            <a:br>
              <a:rPr lang="en-US" dirty="0"/>
            </a:br>
            <a:r>
              <a:rPr lang="en-US" dirty="0" err="1"/>
              <a:t>Sgr</a:t>
            </a:r>
            <a:r>
              <a:rPr lang="en-US" dirty="0"/>
              <a:t> A* Model Classification</a:t>
            </a:r>
          </a:p>
        </p:txBody>
      </p:sp>
      <p:pic>
        <p:nvPicPr>
          <p:cNvPr id="4" name="Online Media 3" descr="MoviefEqPt1BetaTotCritEqPt01T10000To11000Step100M.mp4">
            <a:hlinkClick r:id="" action="ppaction://media"/>
            <a:extLst>
              <a:ext uri="{FF2B5EF4-FFF2-40B4-BE49-F238E27FC236}">
                <a16:creationId xmlns:a16="http://schemas.microsoft.com/office/drawing/2014/main" id="{5AC0B6F6-780E-EE4B-9169-785FCA327FE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67654" y="4554375"/>
            <a:ext cx="2418294" cy="2157065"/>
          </a:xfrm>
        </p:spPr>
      </p:pic>
      <p:pic>
        <p:nvPicPr>
          <p:cNvPr id="6" name="Online Media 5" descr="MovienEq0BiasV2T10000To11000Step100M.mp4">
            <a:hlinkClick r:id="" action="ppaction://media"/>
            <a:extLst>
              <a:ext uri="{FF2B5EF4-FFF2-40B4-BE49-F238E27FC236}">
                <a16:creationId xmlns:a16="http://schemas.microsoft.com/office/drawing/2014/main" id="{B50EB155-62C1-8640-9BC9-C60358ABC50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00751" y="4517329"/>
            <a:ext cx="2386899" cy="2194112"/>
          </a:xfrm>
          <a:prstGeom prst="rect">
            <a:avLst/>
          </a:prstGeom>
        </p:spPr>
      </p:pic>
      <p:pic>
        <p:nvPicPr>
          <p:cNvPr id="7" name="Online Media 6" descr="MovienEq2BiasV2T10000To11000Step100M.mp4">
            <a:hlinkClick r:id="" action="ppaction://media"/>
            <a:extLst>
              <a:ext uri="{FF2B5EF4-FFF2-40B4-BE49-F238E27FC236}">
                <a16:creationId xmlns:a16="http://schemas.microsoft.com/office/drawing/2014/main" id="{98F42A2C-35FA-4449-84E8-7CFC2DAF85D5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00752" y="2187567"/>
            <a:ext cx="2386899" cy="2194111"/>
          </a:xfrm>
          <a:prstGeom prst="rect">
            <a:avLst/>
          </a:prstGeom>
        </p:spPr>
      </p:pic>
      <p:pic>
        <p:nvPicPr>
          <p:cNvPr id="8" name="Online Media 7" descr="media.io_moviefeqpt5betatotcriteq1munit3pt94188e19gt10000to10100.mp4">
            <a:hlinkClick r:id="" action="ppaction://media"/>
            <a:extLst>
              <a:ext uri="{FF2B5EF4-FFF2-40B4-BE49-F238E27FC236}">
                <a16:creationId xmlns:a16="http://schemas.microsoft.com/office/drawing/2014/main" id="{14766848-DEC5-5444-A9D8-685141A86BF3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88919" y="2145037"/>
            <a:ext cx="2386899" cy="22436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9DCE96-F58A-E14C-84E4-930FF0AD6AD4}"/>
              </a:ext>
            </a:extLst>
          </p:cNvPr>
          <p:cNvSpPr txBox="1"/>
          <p:nvPr/>
        </p:nvSpPr>
        <p:spPr>
          <a:xfrm>
            <a:off x="413444" y="3555415"/>
            <a:ext cx="2714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Type I - Thin, Compact, Asymmetric Photon Ring/Crescent; best fit spectrum 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CA23C-5DF4-234C-95A5-B9C02D94DECB}"/>
              </a:ext>
            </a:extLst>
          </p:cNvPr>
          <p:cNvSpPr txBox="1"/>
          <p:nvPr/>
        </p:nvSpPr>
        <p:spPr>
          <a:xfrm>
            <a:off x="9302221" y="3284622"/>
            <a:ext cx="27147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Type III- Thick Photon Torus;</a:t>
            </a:r>
          </a:p>
          <a:p>
            <a:r>
              <a:rPr lang="en-US" sz="1400" dirty="0"/>
              <a:t>spectral excesses at</a:t>
            </a:r>
          </a:p>
          <a:p>
            <a:r>
              <a:rPr lang="en-US" sz="1400" dirty="0"/>
              <a:t>low and high frequency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985A1-ED3A-304F-AF83-BE01DC21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7A2B8-BD37-2B4B-8E78-5DCEFC3A1D94}"/>
              </a:ext>
            </a:extLst>
          </p:cNvPr>
          <p:cNvSpPr txBox="1"/>
          <p:nvPr/>
        </p:nvSpPr>
        <p:spPr>
          <a:xfrm>
            <a:off x="306042" y="4724966"/>
            <a:ext cx="27147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Type II - Inflow-Outflow Boundary + Thin Photon Ring; steep spectrum 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DB5398-B009-EB42-9144-BA77A4DADD8E}"/>
              </a:ext>
            </a:extLst>
          </p:cNvPr>
          <p:cNvSpPr txBox="1"/>
          <p:nvPr/>
        </p:nvSpPr>
        <p:spPr>
          <a:xfrm>
            <a:off x="9258465" y="4490090"/>
            <a:ext cx="271479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Type IV - Extended Outflow</a:t>
            </a:r>
            <a:r>
              <a:rPr lang="en-US" dirty="0"/>
              <a:t>; </a:t>
            </a:r>
            <a:r>
              <a:rPr lang="en-US" sz="1400" dirty="0"/>
              <a:t>spectral excesses at</a:t>
            </a:r>
          </a:p>
          <a:p>
            <a:r>
              <a:rPr lang="en-US" sz="1400" dirty="0"/>
              <a:t>low and high frequency and flat low frequency knee</a:t>
            </a:r>
          </a:p>
          <a:p>
            <a:br>
              <a:rPr lang="en-US" dirty="0"/>
            </a:br>
            <a:endParaRPr lang="en-US" sz="1400" dirty="0"/>
          </a:p>
          <a:p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78CF88-A9E4-9348-94E2-667209DF9630}"/>
              </a:ext>
            </a:extLst>
          </p:cNvPr>
          <p:cNvSpPr txBox="1"/>
          <p:nvPr/>
        </p:nvSpPr>
        <p:spPr>
          <a:xfrm>
            <a:off x="4159525" y="1424467"/>
            <a:ext cx="4057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ARQ20 Model Movies </a:t>
            </a:r>
          </a:p>
          <a:p>
            <a:pPr algn="ctr"/>
            <a:r>
              <a:rPr lang="en-US" dirty="0" err="1"/>
              <a:t>Tobs</a:t>
            </a:r>
            <a:r>
              <a:rPr lang="en-US" dirty="0"/>
              <a:t>=10,000M,10,100M,…,11,000M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59E707-75C9-3248-925B-0EA9562FC076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3889177" y="2631670"/>
            <a:ext cx="155448" cy="1463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B59618-B1EE-584B-991F-6B5D0ABB59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92300" y="4102089"/>
            <a:ext cx="1554480" cy="779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EC2595-3AFB-604F-A69C-6FFA92B547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7253" y="6405283"/>
            <a:ext cx="1463040" cy="7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E95286-4FF7-6D43-8BC8-82BAB2E421AB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6583100" y="4088838"/>
            <a:ext cx="1508760" cy="733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C6BE83-E6D4-4845-B420-B5E897A20EC4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6633900" y="6408568"/>
            <a:ext cx="1463040" cy="822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DF50F8-CD35-8843-B576-10D628D9B986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6505376" y="2679136"/>
            <a:ext cx="155448" cy="14173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67643A-DFC5-CF4F-B829-EBECEED08533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6511400" y="4999623"/>
            <a:ext cx="155448" cy="14173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F3F9ED-1B86-7244-8B3E-FFA8676097EF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3875785" y="5042752"/>
            <a:ext cx="155448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4957B4-C733-3647-89B3-3DDAD6EAB0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87592" y="2211956"/>
            <a:ext cx="1610324" cy="12033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F9671B-0B04-9140-B0C7-404DAC715C8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50290" y="5491063"/>
            <a:ext cx="1612461" cy="12049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41F07E-AC5F-664D-B862-84239443B5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2179" y="2194938"/>
            <a:ext cx="1596687" cy="11898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72219FE-6F4B-654A-9A8E-0727183773A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21323" y="5469321"/>
            <a:ext cx="1614567" cy="12027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E8D838-7407-1D4C-B3B8-A9E9039DC31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32226" y="2227111"/>
            <a:ext cx="2318664" cy="21379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351D2B3-824D-9041-8FC3-1168CFAD891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93017" y="2209856"/>
            <a:ext cx="2332422" cy="21405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DA3CAA8-1B8B-2648-B3A1-F63F1D825C5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79664" y="4549860"/>
            <a:ext cx="2318664" cy="2175663"/>
          </a:xfrm>
          <a:prstGeom prst="rect">
            <a:avLst/>
          </a:prstGeom>
        </p:spPr>
      </p:pic>
      <p:pic>
        <p:nvPicPr>
          <p:cNvPr id="33" name="Content Placeholder 3">
            <a:extLst>
              <a:ext uri="{FF2B5EF4-FFF2-40B4-BE49-F238E27FC236}">
                <a16:creationId xmlns:a16="http://schemas.microsoft.com/office/drawing/2014/main" id="{B6387C8B-FBD3-7441-8081-E4E406D2E3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11677" y="4542415"/>
            <a:ext cx="2382907" cy="2140578"/>
          </a:xfrm>
          <a:prstGeom prst="rect">
            <a:avLst/>
          </a:prstGeom>
        </p:spPr>
      </p:pic>
      <p:sp>
        <p:nvSpPr>
          <p:cNvPr id="14" name="Donut 13">
            <a:extLst>
              <a:ext uri="{FF2B5EF4-FFF2-40B4-BE49-F238E27FC236}">
                <a16:creationId xmlns:a16="http://schemas.microsoft.com/office/drawing/2014/main" id="{EFCD8137-4CAD-E34D-B5E2-1E327614E8B6}"/>
              </a:ext>
            </a:extLst>
          </p:cNvPr>
          <p:cNvSpPr/>
          <p:nvPr/>
        </p:nvSpPr>
        <p:spPr>
          <a:xfrm>
            <a:off x="221749" y="3304261"/>
            <a:ext cx="2362361" cy="1457492"/>
          </a:xfrm>
          <a:prstGeom prst="donut">
            <a:avLst>
              <a:gd name="adj" fmla="val 4371"/>
            </a:avLst>
          </a:prstGeom>
          <a:solidFill>
            <a:srgbClr val="FFFF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5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53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54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1" grpId="0"/>
      <p:bldP spid="12" grpId="0"/>
      <p:bldP spid="10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4065"/>
            <a:ext cx="10131425" cy="1456267"/>
          </a:xfrm>
        </p:spPr>
        <p:txBody>
          <a:bodyPr/>
          <a:lstStyle/>
          <a:p>
            <a:r>
              <a:rPr lang="en-US" dirty="0"/>
              <a:t>Math methods </a:t>
            </a:r>
            <a:r>
              <a:rPr lang="mr-IN" dirty="0"/>
              <a:t>–</a:t>
            </a:r>
            <a:r>
              <a:rPr lang="en-US" dirty="0"/>
              <a:t> Single-Variable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47001"/>
            <a:ext cx="10900774" cy="3649133"/>
          </a:xfrm>
        </p:spPr>
        <p:txBody>
          <a:bodyPr>
            <a:normAutofit/>
          </a:bodyPr>
          <a:lstStyle/>
          <a:p>
            <a:r>
              <a:rPr lang="en-US" dirty="0"/>
              <a:t>Useful derivatives and integrals:</a:t>
            </a:r>
          </a:p>
          <a:p>
            <a:endParaRPr lang="en-US" dirty="0"/>
          </a:p>
          <a:p>
            <a:endParaRPr lang="en-US" sz="3600" dirty="0"/>
          </a:p>
          <a:p>
            <a:r>
              <a:rPr lang="en-US" dirty="0">
                <a:solidFill>
                  <a:srgbClr val="00B0F0"/>
                </a:solidFill>
              </a:rPr>
              <a:t>Hint: Chain Rule for differentiating f(u(x)) with respect to x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.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A6046E81-2469-BFAE-AA2D-EB294E3B93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8571680"/>
                  </p:ext>
                </p:extLst>
              </p:nvPr>
            </p:nvGraphicFramePr>
            <p:xfrm>
              <a:off x="4332457" y="1392518"/>
              <a:ext cx="6931068" cy="19272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0356">
                      <a:extLst>
                        <a:ext uri="{9D8B030D-6E8A-4147-A177-3AD203B41FA5}">
                          <a16:colId xmlns:a16="http://schemas.microsoft.com/office/drawing/2014/main" val="3266879937"/>
                        </a:ext>
                      </a:extLst>
                    </a:gridCol>
                    <a:gridCol w="2310356">
                      <a:extLst>
                        <a:ext uri="{9D8B030D-6E8A-4147-A177-3AD203B41FA5}">
                          <a16:colId xmlns:a16="http://schemas.microsoft.com/office/drawing/2014/main" val="3904310113"/>
                        </a:ext>
                      </a:extLst>
                    </a:gridCol>
                    <a:gridCol w="2310356">
                      <a:extLst>
                        <a:ext uri="{9D8B030D-6E8A-4147-A177-3AD203B41FA5}">
                          <a16:colId xmlns:a16="http://schemas.microsoft.com/office/drawing/2014/main" val="2684980375"/>
                        </a:ext>
                      </a:extLst>
                    </a:gridCol>
                  </a:tblGrid>
                  <a:tr h="121156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Integral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6300244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6586624"/>
                      </a:ext>
                    </a:extLst>
                  </a:tr>
                  <a:tr h="5847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≠−1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6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013829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−1/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743745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𝑎𝑒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8058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A6046E81-2469-BFAE-AA2D-EB294E3B93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8571680"/>
                  </p:ext>
                </p:extLst>
              </p:nvPr>
            </p:nvGraphicFramePr>
            <p:xfrm>
              <a:off x="4332457" y="1392518"/>
              <a:ext cx="6931068" cy="19272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0356">
                      <a:extLst>
                        <a:ext uri="{9D8B030D-6E8A-4147-A177-3AD203B41FA5}">
                          <a16:colId xmlns:a16="http://schemas.microsoft.com/office/drawing/2014/main" val="3266879937"/>
                        </a:ext>
                      </a:extLst>
                    </a:gridCol>
                    <a:gridCol w="2310356">
                      <a:extLst>
                        <a:ext uri="{9D8B030D-6E8A-4147-A177-3AD203B41FA5}">
                          <a16:colId xmlns:a16="http://schemas.microsoft.com/office/drawing/2014/main" val="3904310113"/>
                        </a:ext>
                      </a:extLst>
                    </a:gridCol>
                    <a:gridCol w="2310356">
                      <a:extLst>
                        <a:ext uri="{9D8B030D-6E8A-4147-A177-3AD203B41FA5}">
                          <a16:colId xmlns:a16="http://schemas.microsoft.com/office/drawing/2014/main" val="268498037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Integral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6300244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9" t="-107692" r="-20109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49" t="-107692" r="-10109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49" t="-107692" r="-1099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586624"/>
                      </a:ext>
                    </a:extLst>
                  </a:tr>
                  <a:tr h="5847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49" t="-114894" r="-201099" b="-1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549" t="-114894" r="-101099" b="-1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49" t="-114894" r="-1099" b="-1212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013829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9" t="-388462" r="-201099" b="-1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49" t="-388462" r="-101099" b="-1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49" t="-388462" r="-1099" b="-1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2743745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9" t="-470370" r="-201099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49" t="-470370" r="-101099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49" t="-470370" r="-1099" b="-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0587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798164-3E00-A98C-119A-8FB9BF7D32CA}"/>
                  </a:ext>
                </a:extLst>
              </p:cNvPr>
              <p:cNvSpPr/>
              <p:nvPr/>
            </p:nvSpPr>
            <p:spPr>
              <a:xfrm>
                <a:off x="3943363" y="4201304"/>
                <a:ext cx="3236930" cy="71811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798164-3E00-A98C-119A-8FB9BF7D3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63" y="4201304"/>
                <a:ext cx="3236930" cy="718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8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4065"/>
            <a:ext cx="10131425" cy="1456267"/>
          </a:xfrm>
        </p:spPr>
        <p:txBody>
          <a:bodyPr/>
          <a:lstStyle/>
          <a:p>
            <a:r>
              <a:rPr lang="en-US" dirty="0"/>
              <a:t>Math methods </a:t>
            </a:r>
            <a:r>
              <a:rPr lang="mr-IN" dirty="0"/>
              <a:t>–</a:t>
            </a:r>
            <a:r>
              <a:rPr lang="en-US" dirty="0"/>
              <a:t> Single-Variable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2447001"/>
                <a:ext cx="10900774" cy="36491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Useful derivatives and integrals: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Taylor’s Theorem: </a:t>
                </a:r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k-times differentiable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be expanded as a series (with vanishing remainder 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TERMINOLOGY: </a:t>
                </a:r>
                <a:r>
                  <a:rPr lang="en-US" dirty="0"/>
                  <a:t>A </a:t>
                </a:r>
                <a:r>
                  <a:rPr lang="en-US" i="1" dirty="0" err="1">
                    <a:solidFill>
                      <a:srgbClr val="00B0F0"/>
                    </a:solidFill>
                  </a:rPr>
                  <a:t>MacLaurin</a:t>
                </a:r>
                <a:r>
                  <a:rPr lang="en-US" i="1" dirty="0">
                    <a:solidFill>
                      <a:srgbClr val="00B0F0"/>
                    </a:solidFill>
                  </a:rPr>
                  <a:t> series </a:t>
                </a:r>
                <a:r>
                  <a:rPr lang="en-US" dirty="0"/>
                  <a:t>is the Taylor expansion of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about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Exercise: </a:t>
                </a:r>
                <a:r>
                  <a:rPr lang="en-US" dirty="0"/>
                  <a:t>Write the </a:t>
                </a:r>
                <a:r>
                  <a:rPr lang="en-US" dirty="0" err="1"/>
                  <a:t>MacLaurin</a:t>
                </a:r>
                <a:r>
                  <a:rPr lang="en-US" dirty="0"/>
                  <a:t> series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447001"/>
                <a:ext cx="10900774" cy="3649133"/>
              </a:xfrm>
              <a:blipFill>
                <a:blip r:embed="rId2"/>
                <a:stretch>
                  <a:fillRect l="-466" t="-8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65083F-C0AA-58B0-A039-215B799DB823}"/>
                  </a:ext>
                </a:extLst>
              </p:cNvPr>
              <p:cNvSpPr/>
              <p:nvPr/>
            </p:nvSpPr>
            <p:spPr>
              <a:xfrm>
                <a:off x="1586318" y="4079784"/>
                <a:ext cx="8330390" cy="63266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!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65083F-C0AA-58B0-A039-215B799DB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318" y="4079784"/>
                <a:ext cx="8330390" cy="632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A6046E81-2469-BFAE-AA2D-EB294E3B93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2310312"/>
                  </p:ext>
                </p:extLst>
              </p:nvPr>
            </p:nvGraphicFramePr>
            <p:xfrm>
              <a:off x="4332457" y="1392518"/>
              <a:ext cx="6931068" cy="19272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0356">
                      <a:extLst>
                        <a:ext uri="{9D8B030D-6E8A-4147-A177-3AD203B41FA5}">
                          <a16:colId xmlns:a16="http://schemas.microsoft.com/office/drawing/2014/main" val="3266879937"/>
                        </a:ext>
                      </a:extLst>
                    </a:gridCol>
                    <a:gridCol w="2310356">
                      <a:extLst>
                        <a:ext uri="{9D8B030D-6E8A-4147-A177-3AD203B41FA5}">
                          <a16:colId xmlns:a16="http://schemas.microsoft.com/office/drawing/2014/main" val="3904310113"/>
                        </a:ext>
                      </a:extLst>
                    </a:gridCol>
                    <a:gridCol w="2310356">
                      <a:extLst>
                        <a:ext uri="{9D8B030D-6E8A-4147-A177-3AD203B41FA5}">
                          <a16:colId xmlns:a16="http://schemas.microsoft.com/office/drawing/2014/main" val="2684980375"/>
                        </a:ext>
                      </a:extLst>
                    </a:gridCol>
                  </a:tblGrid>
                  <a:tr h="121156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Integral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6300244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6586624"/>
                      </a:ext>
                    </a:extLst>
                  </a:tr>
                  <a:tr h="5847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≠−1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6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013829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−1/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743745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𝑎𝑒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8058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A6046E81-2469-BFAE-AA2D-EB294E3B93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2310312"/>
                  </p:ext>
                </p:extLst>
              </p:nvPr>
            </p:nvGraphicFramePr>
            <p:xfrm>
              <a:off x="4332457" y="1392518"/>
              <a:ext cx="6931068" cy="19272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0356">
                      <a:extLst>
                        <a:ext uri="{9D8B030D-6E8A-4147-A177-3AD203B41FA5}">
                          <a16:colId xmlns:a16="http://schemas.microsoft.com/office/drawing/2014/main" val="3266879937"/>
                        </a:ext>
                      </a:extLst>
                    </a:gridCol>
                    <a:gridCol w="2310356">
                      <a:extLst>
                        <a:ext uri="{9D8B030D-6E8A-4147-A177-3AD203B41FA5}">
                          <a16:colId xmlns:a16="http://schemas.microsoft.com/office/drawing/2014/main" val="3904310113"/>
                        </a:ext>
                      </a:extLst>
                    </a:gridCol>
                    <a:gridCol w="2310356">
                      <a:extLst>
                        <a:ext uri="{9D8B030D-6E8A-4147-A177-3AD203B41FA5}">
                          <a16:colId xmlns:a16="http://schemas.microsoft.com/office/drawing/2014/main" val="268498037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Integral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6300244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9" t="-107692" r="-20109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49" t="-107692" r="-10109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49" t="-107692" r="-1099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586624"/>
                      </a:ext>
                    </a:extLst>
                  </a:tr>
                  <a:tr h="5847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49" t="-114894" r="-201099" b="-1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549" t="-114894" r="-101099" b="-1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49" t="-114894" r="-1099" b="-1212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013829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9" t="-388462" r="-201099" b="-1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49" t="-388462" r="-101099" b="-1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49" t="-388462" r="-1099" b="-1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2743745"/>
                      </a:ext>
                    </a:extLst>
                  </a:tr>
                  <a:tr h="335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9" t="-470370" r="-201099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49" t="-470370" r="-101099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49" t="-470370" r="-1099" b="-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0587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62438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81963</TotalTime>
  <Words>2468</Words>
  <Application>Microsoft Macintosh PowerPoint</Application>
  <PresentationFormat>Widescreen</PresentationFormat>
  <Paragraphs>431</Paragraphs>
  <Slides>28</Slides>
  <Notes>10</Notes>
  <HiddenSlides>4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Celestial</vt:lpstr>
      <vt:lpstr>PowerPoint Presentation</vt:lpstr>
      <vt:lpstr>Course logistics – SPRING 2023 AST 4953/PHY 7903 General RelativiSTIC MHD</vt:lpstr>
      <vt:lpstr>Confessions of an Einstein denier (Group activity) </vt:lpstr>
      <vt:lpstr>Examples of GRMHD</vt:lpstr>
      <vt:lpstr>Examples of GRMHD</vt:lpstr>
      <vt:lpstr>Examples of GRMHD</vt:lpstr>
      <vt:lpstr>Examples of GRMHD: Sgr A* Model Classification</vt:lpstr>
      <vt:lpstr>Math methods – Single-Variable calculus</vt:lpstr>
      <vt:lpstr>Math methods – Single-Variable calculus</vt:lpstr>
      <vt:lpstr>Math methods – Single-Variable calculus</vt:lpstr>
      <vt:lpstr>Icebreaker – Physics 2 truths and a lie</vt:lpstr>
      <vt:lpstr>Math methods – ordinary differential equations</vt:lpstr>
      <vt:lpstr>Math methods – ordinary differential equations</vt:lpstr>
      <vt:lpstr>Math methods – partial differential equations; boundary conditions</vt:lpstr>
      <vt:lpstr>Math methods – partial differential equations; boundary conditions</vt:lpstr>
      <vt:lpstr>Math methods – partial differential equations; boundary conditions</vt:lpstr>
      <vt:lpstr>Math methods – multivariate calculus</vt:lpstr>
      <vt:lpstr>Math methods – multivariate calculus</vt:lpstr>
      <vt:lpstr>Review of electromagnetism – Maxwell’s equations</vt:lpstr>
      <vt:lpstr>Review of electromagnetism – Maxwell’s equations</vt:lpstr>
      <vt:lpstr>Review of electromagnetism – Maxwell’s equations</vt:lpstr>
      <vt:lpstr>Before Relativity</vt:lpstr>
      <vt:lpstr>Review of Classical mechanics – newtonian gravity</vt:lpstr>
      <vt:lpstr>Review of Classical mechanics – newtonian gravity</vt:lpstr>
      <vt:lpstr>Review of Classical mechanics – newtonian gravity</vt:lpstr>
      <vt:lpstr>Review of math Methods and Classical Physics</vt:lpstr>
      <vt:lpstr>energy of fields and particles in Classical physics (Group Activity) </vt:lpstr>
      <vt:lpstr>energy of fields and particles in Classical physics (Group Activity)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Relativity of Space and time in popular science</dc:title>
  <dc:creator>Richard Anantua</dc:creator>
  <cp:lastModifiedBy>Richard Anantua</cp:lastModifiedBy>
  <cp:revision>461</cp:revision>
  <cp:lastPrinted>2017-07-08T19:18:10Z</cp:lastPrinted>
  <dcterms:created xsi:type="dcterms:W3CDTF">2017-02-25T18:53:48Z</dcterms:created>
  <dcterms:modified xsi:type="dcterms:W3CDTF">2023-02-03T18:09:52Z</dcterms:modified>
</cp:coreProperties>
</file>