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289" r:id="rId3"/>
    <p:sldId id="290" r:id="rId4"/>
    <p:sldId id="418" r:id="rId5"/>
    <p:sldId id="292" r:id="rId6"/>
    <p:sldId id="323" r:id="rId7"/>
    <p:sldId id="293" r:id="rId8"/>
    <p:sldId id="294" r:id="rId9"/>
    <p:sldId id="324" r:id="rId10"/>
    <p:sldId id="322" r:id="rId11"/>
    <p:sldId id="321" r:id="rId12"/>
    <p:sldId id="325" r:id="rId13"/>
    <p:sldId id="329" r:id="rId14"/>
    <p:sldId id="296" r:id="rId15"/>
    <p:sldId id="330" r:id="rId16"/>
    <p:sldId id="408" r:id="rId17"/>
    <p:sldId id="328" r:id="rId18"/>
    <p:sldId id="327" r:id="rId19"/>
    <p:sldId id="346" r:id="rId20"/>
    <p:sldId id="298" r:id="rId21"/>
    <p:sldId id="299" r:id="rId22"/>
    <p:sldId id="300" r:id="rId23"/>
    <p:sldId id="302" r:id="rId24"/>
    <p:sldId id="303" r:id="rId25"/>
    <p:sldId id="351" r:id="rId26"/>
    <p:sldId id="354" r:id="rId27"/>
    <p:sldId id="301" r:id="rId28"/>
    <p:sldId id="331" r:id="rId29"/>
    <p:sldId id="304" r:id="rId30"/>
    <p:sldId id="421" r:id="rId31"/>
    <p:sldId id="410" r:id="rId32"/>
    <p:sldId id="306" r:id="rId33"/>
    <p:sldId id="422" r:id="rId34"/>
    <p:sldId id="423" r:id="rId35"/>
    <p:sldId id="411" r:id="rId36"/>
    <p:sldId id="412" r:id="rId37"/>
    <p:sldId id="413" r:id="rId38"/>
    <p:sldId id="309" r:id="rId39"/>
    <p:sldId id="349" r:id="rId40"/>
    <p:sldId id="310" r:id="rId41"/>
    <p:sldId id="414" r:id="rId42"/>
    <p:sldId id="311" r:id="rId43"/>
    <p:sldId id="312" r:id="rId44"/>
    <p:sldId id="415" r:id="rId45"/>
    <p:sldId id="365" r:id="rId46"/>
    <p:sldId id="416"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9068"/>
    <p:restoredTop sz="90284"/>
  </p:normalViewPr>
  <p:slideViewPr>
    <p:cSldViewPr snapToGrid="0" snapToObjects="1">
      <p:cViewPr varScale="1">
        <p:scale>
          <a:sx n="78" d="100"/>
          <a:sy n="78" d="100"/>
        </p:scale>
        <p:origin x="184"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59B06-D7D6-CA47-98A8-16F2BEBD7B19}" type="datetimeFigureOut">
              <a:rPr lang="en-US" smtClean="0"/>
              <a:t>2/15/23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E7DE08-FE4F-8747-B49F-01962FC40CBB}" type="slidenum">
              <a:rPr lang="en-US" smtClean="0"/>
              <a:t>‹#›</a:t>
            </a:fld>
            <a:endParaRPr lang="en-US"/>
          </a:p>
        </p:txBody>
      </p:sp>
    </p:spTree>
    <p:extLst>
      <p:ext uri="{BB962C8B-B14F-4D97-AF65-F5344CB8AC3E}">
        <p14:creationId xmlns:p14="http://schemas.microsoft.com/office/powerpoint/2010/main" val="758448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Unit I is the buildup to GR</a:t>
            </a:r>
          </a:p>
        </p:txBody>
      </p:sp>
      <p:sp>
        <p:nvSpPr>
          <p:cNvPr id="4" name="Slide Number Placeholder 3"/>
          <p:cNvSpPr>
            <a:spLocks noGrp="1"/>
          </p:cNvSpPr>
          <p:nvPr>
            <p:ph type="sldNum" sz="quarter" idx="5"/>
          </p:nvPr>
        </p:nvSpPr>
        <p:spPr/>
        <p:txBody>
          <a:bodyPr/>
          <a:lstStyle/>
          <a:p>
            <a:fld id="{2CE7DE08-FE4F-8747-B49F-01962FC40CBB}" type="slidenum">
              <a:rPr lang="en-US" smtClean="0"/>
              <a:t>1</a:t>
            </a:fld>
            <a:endParaRPr lang="en-US"/>
          </a:p>
        </p:txBody>
      </p:sp>
    </p:spTree>
    <p:extLst>
      <p:ext uri="{BB962C8B-B14F-4D97-AF65-F5344CB8AC3E}">
        <p14:creationId xmlns:p14="http://schemas.microsoft.com/office/powerpoint/2010/main" val="538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feelgrafix.com</a:t>
            </a:r>
            <a:r>
              <a:rPr lang="en-US" dirty="0"/>
              <a:t>/964801-albert-einstein.html</a:t>
            </a:r>
          </a:p>
        </p:txBody>
      </p:sp>
      <p:sp>
        <p:nvSpPr>
          <p:cNvPr id="4" name="Slide Number Placeholder 3"/>
          <p:cNvSpPr>
            <a:spLocks noGrp="1"/>
          </p:cNvSpPr>
          <p:nvPr>
            <p:ph type="sldNum" sz="quarter" idx="10"/>
          </p:nvPr>
        </p:nvSpPr>
        <p:spPr/>
        <p:txBody>
          <a:bodyPr/>
          <a:lstStyle/>
          <a:p>
            <a:fld id="{2CE7DE08-FE4F-8747-B49F-01962FC40CBB}" type="slidenum">
              <a:rPr lang="en-US" smtClean="0"/>
              <a:t>17</a:t>
            </a:fld>
            <a:endParaRPr lang="en-US"/>
          </a:p>
        </p:txBody>
      </p:sp>
    </p:spTree>
    <p:extLst>
      <p:ext uri="{BB962C8B-B14F-4D97-AF65-F5344CB8AC3E}">
        <p14:creationId xmlns:p14="http://schemas.microsoft.com/office/powerpoint/2010/main" val="436397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E7DE08-FE4F-8747-B49F-01962FC40CBB}" type="slidenum">
              <a:rPr lang="en-US" smtClean="0"/>
              <a:t>18</a:t>
            </a:fld>
            <a:endParaRPr lang="en-US"/>
          </a:p>
        </p:txBody>
      </p:sp>
    </p:spTree>
    <p:extLst>
      <p:ext uri="{BB962C8B-B14F-4D97-AF65-F5344CB8AC3E}">
        <p14:creationId xmlns:p14="http://schemas.microsoft.com/office/powerpoint/2010/main" val="233183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 2-index</a:t>
            </a:r>
            <a:r>
              <a:rPr lang="en-US" baseline="0" dirty="0"/>
              <a:t> tensor contracted by a vector can be viewed as matrix-vector multiplication</a:t>
            </a:r>
            <a:endParaRPr lang="en-US" dirty="0"/>
          </a:p>
          <a:p>
            <a:endParaRPr lang="en-US" dirty="0"/>
          </a:p>
        </p:txBody>
      </p:sp>
      <p:sp>
        <p:nvSpPr>
          <p:cNvPr id="4" name="Slide Number Placeholder 3"/>
          <p:cNvSpPr>
            <a:spLocks noGrp="1"/>
          </p:cNvSpPr>
          <p:nvPr>
            <p:ph type="sldNum" sz="quarter" idx="10"/>
          </p:nvPr>
        </p:nvSpPr>
        <p:spPr/>
        <p:txBody>
          <a:bodyPr/>
          <a:lstStyle/>
          <a:p>
            <a:fld id="{7CF0556D-28EC-A145-97F3-98C8D07C7E77}" type="slidenum">
              <a:rPr lang="en-US" smtClean="0"/>
              <a:t>19</a:t>
            </a:fld>
            <a:endParaRPr lang="en-US"/>
          </a:p>
        </p:txBody>
      </p:sp>
    </p:spTree>
    <p:extLst>
      <p:ext uri="{BB962C8B-B14F-4D97-AF65-F5344CB8AC3E}">
        <p14:creationId xmlns:p14="http://schemas.microsoft.com/office/powerpoint/2010/main" val="1481377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 2-index</a:t>
            </a:r>
            <a:r>
              <a:rPr lang="en-US" baseline="0" dirty="0"/>
              <a:t> tensor contracted by a vector can be viewed as matrix-vector multiplication</a:t>
            </a:r>
            <a:endParaRPr lang="en-US" dirty="0"/>
          </a:p>
          <a:p>
            <a:endParaRPr lang="en-US" dirty="0"/>
          </a:p>
        </p:txBody>
      </p:sp>
      <p:sp>
        <p:nvSpPr>
          <p:cNvPr id="4" name="Slide Number Placeholder 3"/>
          <p:cNvSpPr>
            <a:spLocks noGrp="1"/>
          </p:cNvSpPr>
          <p:nvPr>
            <p:ph type="sldNum" sz="quarter" idx="10"/>
          </p:nvPr>
        </p:nvSpPr>
        <p:spPr/>
        <p:txBody>
          <a:bodyPr/>
          <a:lstStyle/>
          <a:p>
            <a:fld id="{7CF0556D-28EC-A145-97F3-98C8D07C7E77}" type="slidenum">
              <a:rPr lang="en-US" smtClean="0"/>
              <a:t>20</a:t>
            </a:fld>
            <a:endParaRPr lang="en-US"/>
          </a:p>
        </p:txBody>
      </p:sp>
    </p:spTree>
    <p:extLst>
      <p:ext uri="{BB962C8B-B14F-4D97-AF65-F5344CB8AC3E}">
        <p14:creationId xmlns:p14="http://schemas.microsoft.com/office/powerpoint/2010/main" val="1428317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2-index</a:t>
            </a:r>
            <a:r>
              <a:rPr lang="en-US" baseline="0" dirty="0"/>
              <a:t> tensor-- with a covariant and a contravariant index-- contracted by a vector can be viewed as matrix-vector multiplication</a:t>
            </a:r>
            <a:endParaRPr lang="en-US" dirty="0"/>
          </a:p>
        </p:txBody>
      </p:sp>
      <p:sp>
        <p:nvSpPr>
          <p:cNvPr id="4" name="Slide Number Placeholder 3"/>
          <p:cNvSpPr>
            <a:spLocks noGrp="1"/>
          </p:cNvSpPr>
          <p:nvPr>
            <p:ph type="sldNum" sz="quarter" idx="10"/>
          </p:nvPr>
        </p:nvSpPr>
        <p:spPr/>
        <p:txBody>
          <a:bodyPr/>
          <a:lstStyle/>
          <a:p>
            <a:fld id="{7CF0556D-28EC-A145-97F3-98C8D07C7E77}" type="slidenum">
              <a:rPr lang="en-US" smtClean="0"/>
              <a:t>22</a:t>
            </a:fld>
            <a:endParaRPr lang="en-US"/>
          </a:p>
        </p:txBody>
      </p:sp>
    </p:spTree>
    <p:extLst>
      <p:ext uri="{BB962C8B-B14F-4D97-AF65-F5344CB8AC3E}">
        <p14:creationId xmlns:p14="http://schemas.microsoft.com/office/powerpoint/2010/main" val="2023265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t>
            </a:r>
            <a:r>
              <a:rPr lang="en-US" dirty="0" err="1"/>
              <a:t>ct</a:t>
            </a:r>
            <a:r>
              <a:rPr lang="en-US" dirty="0"/>
              <a:t> has units of length</a:t>
            </a:r>
          </a:p>
        </p:txBody>
      </p:sp>
      <p:sp>
        <p:nvSpPr>
          <p:cNvPr id="4" name="Slide Number Placeholder 3"/>
          <p:cNvSpPr>
            <a:spLocks noGrp="1"/>
          </p:cNvSpPr>
          <p:nvPr>
            <p:ph type="sldNum" sz="quarter" idx="10"/>
          </p:nvPr>
        </p:nvSpPr>
        <p:spPr/>
        <p:txBody>
          <a:bodyPr/>
          <a:lstStyle/>
          <a:p>
            <a:fld id="{7CF0556D-28EC-A145-97F3-98C8D07C7E77}" type="slidenum">
              <a:rPr lang="en-US" smtClean="0"/>
              <a:t>27</a:t>
            </a:fld>
            <a:endParaRPr lang="en-US"/>
          </a:p>
        </p:txBody>
      </p:sp>
    </p:spTree>
    <p:extLst>
      <p:ext uri="{BB962C8B-B14F-4D97-AF65-F5344CB8AC3E}">
        <p14:creationId xmlns:p14="http://schemas.microsoft.com/office/powerpoint/2010/main" val="1595193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find the proper time between events, integrate for a moving frame between the same events (1/gamma) over the time elapsed in the moving frame</a:t>
            </a:r>
          </a:p>
        </p:txBody>
      </p:sp>
      <p:sp>
        <p:nvSpPr>
          <p:cNvPr id="4" name="Slide Number Placeholder 3"/>
          <p:cNvSpPr>
            <a:spLocks noGrp="1"/>
          </p:cNvSpPr>
          <p:nvPr>
            <p:ph type="sldNum" sz="quarter" idx="5"/>
          </p:nvPr>
        </p:nvSpPr>
        <p:spPr/>
        <p:txBody>
          <a:bodyPr/>
          <a:lstStyle/>
          <a:p>
            <a:fld id="{2CE7DE08-FE4F-8747-B49F-01962FC40CBB}" type="slidenum">
              <a:rPr lang="en-US" smtClean="0"/>
              <a:t>29</a:t>
            </a:fld>
            <a:endParaRPr lang="en-US"/>
          </a:p>
        </p:txBody>
      </p:sp>
    </p:spTree>
    <p:extLst>
      <p:ext uri="{BB962C8B-B14F-4D97-AF65-F5344CB8AC3E}">
        <p14:creationId xmlns:p14="http://schemas.microsoft.com/office/powerpoint/2010/main" val="1925987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 is what you think the moving clock should read, since you think the moving clock runs slowly </a:t>
            </a:r>
          </a:p>
        </p:txBody>
      </p:sp>
      <p:sp>
        <p:nvSpPr>
          <p:cNvPr id="4" name="Slide Number Placeholder 3"/>
          <p:cNvSpPr>
            <a:spLocks noGrp="1"/>
          </p:cNvSpPr>
          <p:nvPr>
            <p:ph type="sldNum" sz="quarter" idx="5"/>
          </p:nvPr>
        </p:nvSpPr>
        <p:spPr/>
        <p:txBody>
          <a:bodyPr/>
          <a:lstStyle/>
          <a:p>
            <a:fld id="{2CE7DE08-FE4F-8747-B49F-01962FC40CBB}" type="slidenum">
              <a:rPr lang="en-US" smtClean="0"/>
              <a:t>34</a:t>
            </a:fld>
            <a:endParaRPr lang="en-US"/>
          </a:p>
        </p:txBody>
      </p:sp>
    </p:spTree>
    <p:extLst>
      <p:ext uri="{BB962C8B-B14F-4D97-AF65-F5344CB8AC3E}">
        <p14:creationId xmlns:p14="http://schemas.microsoft.com/office/powerpoint/2010/main" val="2917725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www.absolute-relativity.be</a:t>
            </a:r>
            <a:r>
              <a:rPr lang="en-US" dirty="0"/>
              <a:t>/node/7</a:t>
            </a:r>
          </a:p>
        </p:txBody>
      </p:sp>
      <p:sp>
        <p:nvSpPr>
          <p:cNvPr id="4" name="Slide Number Placeholder 3"/>
          <p:cNvSpPr>
            <a:spLocks noGrp="1"/>
          </p:cNvSpPr>
          <p:nvPr>
            <p:ph type="sldNum" sz="quarter" idx="10"/>
          </p:nvPr>
        </p:nvSpPr>
        <p:spPr/>
        <p:txBody>
          <a:bodyPr/>
          <a:lstStyle/>
          <a:p>
            <a:fld id="{2CE7DE08-FE4F-8747-B49F-01962FC40CBB}" type="slidenum">
              <a:rPr lang="en-US" smtClean="0"/>
              <a:t>40</a:t>
            </a:fld>
            <a:endParaRPr lang="en-US"/>
          </a:p>
        </p:txBody>
      </p:sp>
    </p:spTree>
    <p:extLst>
      <p:ext uri="{BB962C8B-B14F-4D97-AF65-F5344CB8AC3E}">
        <p14:creationId xmlns:p14="http://schemas.microsoft.com/office/powerpoint/2010/main" val="591632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www.absolute-relativity.be</a:t>
            </a:r>
            <a:r>
              <a:rPr lang="en-US" dirty="0"/>
              <a:t>/node/7</a:t>
            </a:r>
          </a:p>
        </p:txBody>
      </p:sp>
      <p:sp>
        <p:nvSpPr>
          <p:cNvPr id="4" name="Slide Number Placeholder 3"/>
          <p:cNvSpPr>
            <a:spLocks noGrp="1"/>
          </p:cNvSpPr>
          <p:nvPr>
            <p:ph type="sldNum" sz="quarter" idx="10"/>
          </p:nvPr>
        </p:nvSpPr>
        <p:spPr/>
        <p:txBody>
          <a:bodyPr/>
          <a:lstStyle/>
          <a:p>
            <a:fld id="{2CE7DE08-FE4F-8747-B49F-01962FC40CBB}" type="slidenum">
              <a:rPr lang="en-US" smtClean="0"/>
              <a:t>41</a:t>
            </a:fld>
            <a:endParaRPr lang="en-US"/>
          </a:p>
        </p:txBody>
      </p:sp>
    </p:spTree>
    <p:extLst>
      <p:ext uri="{BB962C8B-B14F-4D97-AF65-F5344CB8AC3E}">
        <p14:creationId xmlns:p14="http://schemas.microsoft.com/office/powerpoint/2010/main" val="844013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http://</a:t>
            </a:r>
            <a:r>
              <a:rPr lang="en-US" dirty="0" err="1"/>
              <a:t>hermes.ffn.ub.es</a:t>
            </a:r>
            <a:r>
              <a:rPr lang="en-US" dirty="0"/>
              <a:t>/</a:t>
            </a:r>
            <a:r>
              <a:rPr lang="en-US" dirty="0" err="1"/>
              <a:t>luisnavarro</a:t>
            </a:r>
            <a:r>
              <a:rPr lang="en-US" dirty="0"/>
              <a:t>/</a:t>
            </a:r>
            <a:r>
              <a:rPr lang="en-US" dirty="0" err="1"/>
              <a:t>nuevo_maletin</a:t>
            </a:r>
            <a:r>
              <a:rPr lang="en-US" dirty="0"/>
              <a:t>/Einstein_1905_relativity.pdf</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Look for postulates of special relativity and the bulleted concepts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http://</a:t>
            </a:r>
            <a:r>
              <a:rPr lang="en-US" dirty="0" err="1"/>
              <a:t>www.history.com</a:t>
            </a:r>
            <a:r>
              <a:rPr lang="en-US" dirty="0"/>
              <a:t>/news/category/albert-</a:t>
            </a:r>
            <a:r>
              <a:rPr lang="en-US" dirty="0" err="1"/>
              <a:t>einstein</a:t>
            </a: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http://</a:t>
            </a:r>
            <a:r>
              <a:rPr lang="en-US" dirty="0" err="1"/>
              <a:t>feelgrafix.com</a:t>
            </a:r>
            <a:r>
              <a:rPr lang="en-US" dirty="0"/>
              <a:t>/964801-albert-einstein.html</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“What is it like to travel with a ray of light?”</a:t>
            </a:r>
          </a:p>
          <a:p>
            <a:endParaRPr lang="en-US" dirty="0"/>
          </a:p>
        </p:txBody>
      </p:sp>
      <p:sp>
        <p:nvSpPr>
          <p:cNvPr id="4" name="Slide Number Placeholder 3"/>
          <p:cNvSpPr>
            <a:spLocks noGrp="1"/>
          </p:cNvSpPr>
          <p:nvPr>
            <p:ph type="sldNum" sz="quarter" idx="10"/>
          </p:nvPr>
        </p:nvSpPr>
        <p:spPr/>
        <p:txBody>
          <a:bodyPr/>
          <a:lstStyle/>
          <a:p>
            <a:fld id="{2CE7DE08-FE4F-8747-B49F-01962FC40CBB}" type="slidenum">
              <a:rPr lang="en-US" smtClean="0"/>
              <a:t>2</a:t>
            </a:fld>
            <a:endParaRPr lang="en-US"/>
          </a:p>
        </p:txBody>
      </p:sp>
    </p:spTree>
    <p:extLst>
      <p:ext uri="{BB962C8B-B14F-4D97-AF65-F5344CB8AC3E}">
        <p14:creationId xmlns:p14="http://schemas.microsoft.com/office/powerpoint/2010/main" val="783670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www.absolute-relativity.be</a:t>
            </a:r>
            <a:r>
              <a:rPr lang="en-US" dirty="0"/>
              <a:t>/node/7</a:t>
            </a:r>
          </a:p>
        </p:txBody>
      </p:sp>
      <p:sp>
        <p:nvSpPr>
          <p:cNvPr id="4" name="Slide Number Placeholder 3"/>
          <p:cNvSpPr>
            <a:spLocks noGrp="1"/>
          </p:cNvSpPr>
          <p:nvPr>
            <p:ph type="sldNum" sz="quarter" idx="10"/>
          </p:nvPr>
        </p:nvSpPr>
        <p:spPr/>
        <p:txBody>
          <a:bodyPr/>
          <a:lstStyle/>
          <a:p>
            <a:fld id="{2CE7DE08-FE4F-8747-B49F-01962FC40CBB}" type="slidenum">
              <a:rPr lang="en-US" smtClean="0"/>
              <a:t>44</a:t>
            </a:fld>
            <a:endParaRPr lang="en-US"/>
          </a:p>
        </p:txBody>
      </p:sp>
    </p:spTree>
    <p:extLst>
      <p:ext uri="{BB962C8B-B14F-4D97-AF65-F5344CB8AC3E}">
        <p14:creationId xmlns:p14="http://schemas.microsoft.com/office/powerpoint/2010/main" val="728454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measuring the time the stationary frame</a:t>
            </a:r>
            <a:r>
              <a:rPr lang="en-US" baseline="0" dirty="0"/>
              <a:t> </a:t>
            </a:r>
            <a:r>
              <a:rPr lang="en-US" dirty="0"/>
              <a:t>observes </a:t>
            </a:r>
            <a:r>
              <a:rPr lang="en-US" baseline="0" dirty="0"/>
              <a:t>that the moving frame Origin and the light from the right source traverse a combined moving frame length L’/2</a:t>
            </a:r>
            <a:endParaRPr lang="en-US" dirty="0"/>
          </a:p>
        </p:txBody>
      </p:sp>
      <p:sp>
        <p:nvSpPr>
          <p:cNvPr id="4" name="Slide Number Placeholder 3"/>
          <p:cNvSpPr>
            <a:spLocks noGrp="1"/>
          </p:cNvSpPr>
          <p:nvPr>
            <p:ph type="sldNum" sz="quarter" idx="10"/>
          </p:nvPr>
        </p:nvSpPr>
        <p:spPr/>
        <p:txBody>
          <a:bodyPr/>
          <a:lstStyle/>
          <a:p>
            <a:fld id="{C057D85C-DF4B-DA4C-BF94-D2E82C90FB8D}" type="slidenum">
              <a:rPr lang="en-US" smtClean="0"/>
              <a:t>45</a:t>
            </a:fld>
            <a:endParaRPr lang="en-US"/>
          </a:p>
        </p:txBody>
      </p:sp>
    </p:spTree>
    <p:extLst>
      <p:ext uri="{BB962C8B-B14F-4D97-AF65-F5344CB8AC3E}">
        <p14:creationId xmlns:p14="http://schemas.microsoft.com/office/powerpoint/2010/main" val="1333059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measuring the </a:t>
            </a:r>
            <a:r>
              <a:rPr lang="en-US"/>
              <a:t>time the </a:t>
            </a:r>
            <a:r>
              <a:rPr lang="en-US" dirty="0"/>
              <a:t>stationary frame</a:t>
            </a:r>
            <a:r>
              <a:rPr lang="en-US" baseline="0" dirty="0"/>
              <a:t> </a:t>
            </a:r>
            <a:r>
              <a:rPr lang="en-US" dirty="0"/>
              <a:t>observes </a:t>
            </a:r>
            <a:r>
              <a:rPr lang="en-US" baseline="0" dirty="0"/>
              <a:t>that the moving frame Origin and the light from the right source traverse a combined moving frame length L’/2</a:t>
            </a:r>
            <a:endParaRPr lang="en-US" dirty="0"/>
          </a:p>
        </p:txBody>
      </p:sp>
      <p:sp>
        <p:nvSpPr>
          <p:cNvPr id="4" name="Slide Number Placeholder 3"/>
          <p:cNvSpPr>
            <a:spLocks noGrp="1"/>
          </p:cNvSpPr>
          <p:nvPr>
            <p:ph type="sldNum" sz="quarter" idx="10"/>
          </p:nvPr>
        </p:nvSpPr>
        <p:spPr/>
        <p:txBody>
          <a:bodyPr/>
          <a:lstStyle/>
          <a:p>
            <a:fld id="{C057D85C-DF4B-DA4C-BF94-D2E82C90FB8D}" type="slidenum">
              <a:rPr lang="en-US" smtClean="0"/>
              <a:t>46</a:t>
            </a:fld>
            <a:endParaRPr lang="en-US"/>
          </a:p>
        </p:txBody>
      </p:sp>
    </p:spTree>
    <p:extLst>
      <p:ext uri="{BB962C8B-B14F-4D97-AF65-F5344CB8AC3E}">
        <p14:creationId xmlns:p14="http://schemas.microsoft.com/office/powerpoint/2010/main" val="2000630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299,792,458 is exactly the number of meters light travels in 1s (</a:t>
            </a:r>
            <a:r>
              <a:rPr lang="is-IS" dirty="0"/>
              <a:t>9,</a:t>
            </a:r>
            <a:r>
              <a:rPr lang="is-IS" dirty="0">
                <a:effectLst/>
              </a:rPr>
              <a:t>192,631,770 </a:t>
            </a:r>
            <a:r>
              <a:rPr lang="en-US" dirty="0"/>
              <a:t>periods of Cs-133 hyperfine oscillation)</a:t>
            </a:r>
          </a:p>
        </p:txBody>
      </p:sp>
      <p:sp>
        <p:nvSpPr>
          <p:cNvPr id="4" name="Slide Number Placeholder 3"/>
          <p:cNvSpPr>
            <a:spLocks noGrp="1"/>
          </p:cNvSpPr>
          <p:nvPr>
            <p:ph type="sldNum" sz="quarter" idx="10"/>
          </p:nvPr>
        </p:nvSpPr>
        <p:spPr/>
        <p:txBody>
          <a:bodyPr/>
          <a:lstStyle/>
          <a:p>
            <a:fld id="{7CF0556D-28EC-A145-97F3-98C8D07C7E77}" type="slidenum">
              <a:rPr lang="en-US" smtClean="0"/>
              <a:t>3</a:t>
            </a:fld>
            <a:endParaRPr lang="en-US"/>
          </a:p>
        </p:txBody>
      </p:sp>
    </p:spTree>
    <p:extLst>
      <p:ext uri="{BB962C8B-B14F-4D97-AF65-F5344CB8AC3E}">
        <p14:creationId xmlns:p14="http://schemas.microsoft.com/office/powerpoint/2010/main" val="810932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understand phenomena in special, it is useful to consider the space and time in which they occur</a:t>
            </a:r>
            <a:endParaRPr lang="en-US" dirty="0"/>
          </a:p>
        </p:txBody>
      </p:sp>
      <p:sp>
        <p:nvSpPr>
          <p:cNvPr id="4" name="Slide Number Placeholder 3"/>
          <p:cNvSpPr>
            <a:spLocks noGrp="1"/>
          </p:cNvSpPr>
          <p:nvPr>
            <p:ph type="sldNum" sz="quarter" idx="10"/>
          </p:nvPr>
        </p:nvSpPr>
        <p:spPr/>
        <p:txBody>
          <a:bodyPr/>
          <a:lstStyle/>
          <a:p>
            <a:fld id="{7CF0556D-28EC-A145-97F3-98C8D07C7E77}" type="slidenum">
              <a:rPr lang="en-US" smtClean="0"/>
              <a:t>5</a:t>
            </a:fld>
            <a:endParaRPr lang="en-US"/>
          </a:p>
        </p:txBody>
      </p:sp>
    </p:spTree>
    <p:extLst>
      <p:ext uri="{BB962C8B-B14F-4D97-AF65-F5344CB8AC3E}">
        <p14:creationId xmlns:p14="http://schemas.microsoft.com/office/powerpoint/2010/main" val="1625143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result of multiplying</a:t>
            </a:r>
            <a:r>
              <a:rPr lang="en-US" baseline="0" dirty="0"/>
              <a:t> </a:t>
            </a:r>
            <a:r>
              <a:rPr lang="en-US" b="1" baseline="0" dirty="0"/>
              <a:t>r</a:t>
            </a:r>
            <a:r>
              <a:rPr lang="en-US" baseline="0" dirty="0"/>
              <a:t> by the rotation matrix A is a rotated vector </a:t>
            </a:r>
            <a:r>
              <a:rPr lang="en-US" b="1" baseline="0" dirty="0"/>
              <a:t>r </a:t>
            </a:r>
            <a:r>
              <a:rPr lang="en-US" baseline="0" dirty="0"/>
              <a:t>‘ whose components each are mixtures of all three components of </a:t>
            </a:r>
            <a:r>
              <a:rPr lang="en-US" b="1" baseline="0" dirty="0"/>
              <a:t>r</a:t>
            </a:r>
            <a:endParaRPr lang="en-US" dirty="0"/>
          </a:p>
        </p:txBody>
      </p:sp>
      <p:sp>
        <p:nvSpPr>
          <p:cNvPr id="4" name="Slide Number Placeholder 3"/>
          <p:cNvSpPr>
            <a:spLocks noGrp="1"/>
          </p:cNvSpPr>
          <p:nvPr>
            <p:ph type="sldNum" sz="quarter" idx="10"/>
          </p:nvPr>
        </p:nvSpPr>
        <p:spPr/>
        <p:txBody>
          <a:bodyPr/>
          <a:lstStyle/>
          <a:p>
            <a:fld id="{7CF0556D-28EC-A145-97F3-98C8D07C7E77}" type="slidenum">
              <a:rPr lang="en-US" smtClean="0"/>
              <a:t>6</a:t>
            </a:fld>
            <a:endParaRPr lang="en-US"/>
          </a:p>
        </p:txBody>
      </p:sp>
    </p:spTree>
    <p:extLst>
      <p:ext uri="{BB962C8B-B14F-4D97-AF65-F5344CB8AC3E}">
        <p14:creationId xmlns:p14="http://schemas.microsoft.com/office/powerpoint/2010/main" val="675415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E7DE08-FE4F-8747-B49F-01962FC40CBB}" type="slidenum">
              <a:rPr lang="en-US" smtClean="0"/>
              <a:t>13</a:t>
            </a:fld>
            <a:endParaRPr lang="en-US"/>
          </a:p>
        </p:txBody>
      </p:sp>
    </p:spTree>
    <p:extLst>
      <p:ext uri="{BB962C8B-B14F-4D97-AF65-F5344CB8AC3E}">
        <p14:creationId xmlns:p14="http://schemas.microsoft.com/office/powerpoint/2010/main" val="12441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E7DE08-FE4F-8747-B49F-01962FC40CBB}" type="slidenum">
              <a:rPr lang="en-US" smtClean="0"/>
              <a:t>14</a:t>
            </a:fld>
            <a:endParaRPr lang="en-US"/>
          </a:p>
        </p:txBody>
      </p:sp>
    </p:spTree>
    <p:extLst>
      <p:ext uri="{BB962C8B-B14F-4D97-AF65-F5344CB8AC3E}">
        <p14:creationId xmlns:p14="http://schemas.microsoft.com/office/powerpoint/2010/main" val="282438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E7DE08-FE4F-8747-B49F-01962FC40CBB}" type="slidenum">
              <a:rPr lang="en-US" smtClean="0"/>
              <a:t>15</a:t>
            </a:fld>
            <a:endParaRPr lang="en-US"/>
          </a:p>
        </p:txBody>
      </p:sp>
    </p:spTree>
    <p:extLst>
      <p:ext uri="{BB962C8B-B14F-4D97-AF65-F5344CB8AC3E}">
        <p14:creationId xmlns:p14="http://schemas.microsoft.com/office/powerpoint/2010/main" val="1340594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E7DE08-FE4F-8747-B49F-01962FC40CBB}" type="slidenum">
              <a:rPr lang="en-US" smtClean="0"/>
              <a:t>16</a:t>
            </a:fld>
            <a:endParaRPr lang="en-US"/>
          </a:p>
        </p:txBody>
      </p:sp>
    </p:spTree>
    <p:extLst>
      <p:ext uri="{BB962C8B-B14F-4D97-AF65-F5344CB8AC3E}">
        <p14:creationId xmlns:p14="http://schemas.microsoft.com/office/powerpoint/2010/main" val="260742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2/15/23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2/15/23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2/15/23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2/15/23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2/15/23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9.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9.png"/><Relationship Id="rId4" Type="http://schemas.openxmlformats.org/officeDocument/2006/relationships/image" Target="../media/image47.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10.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0.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10.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10.png"/><Relationship Id="rId2" Type="http://schemas.openxmlformats.org/officeDocument/2006/relationships/image" Target="../media/image330.png"/><Relationship Id="rId1" Type="http://schemas.openxmlformats.org/officeDocument/2006/relationships/slideLayout" Target="../slideLayouts/slideLayout2.xml"/><Relationship Id="rId6" Type="http://schemas.openxmlformats.org/officeDocument/2006/relationships/image" Target="../media/image300.png"/><Relationship Id="rId5" Type="http://schemas.openxmlformats.org/officeDocument/2006/relationships/image" Target="../media/image290.png"/><Relationship Id="rId4" Type="http://schemas.openxmlformats.org/officeDocument/2006/relationships/image" Target="../media/image280.png"/></Relationships>
</file>

<file path=ppt/slides/_rels/slide22.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image" Target="../media/image330.png"/><Relationship Id="rId7" Type="http://schemas.openxmlformats.org/officeDocument/2006/relationships/image" Target="../media/image35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1.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460.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5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image" Target="../media/image481.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3.pn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490.png"/><Relationship Id="rId7" Type="http://schemas.openxmlformats.org/officeDocument/2006/relationships/image" Target="../media/image58.png"/><Relationship Id="rId2" Type="http://schemas.openxmlformats.org/officeDocument/2006/relationships/image" Target="../media/image481.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3.pn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5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640.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610.png"/><Relationship Id="rId3" Type="http://schemas.openxmlformats.org/officeDocument/2006/relationships/image" Target="../media/image66.png"/><Relationship Id="rId7" Type="http://schemas.openxmlformats.org/officeDocument/2006/relationships/image" Target="../media/image60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00.png"/></Relationships>
</file>

<file path=ppt/slides/_rels/slide7.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380.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00.png"/><Relationship Id="rId7" Type="http://schemas.openxmlformats.org/officeDocument/2006/relationships/image" Target="../media/image13.png"/><Relationship Id="rId2" Type="http://schemas.openxmlformats.org/officeDocument/2006/relationships/image" Target="../media/image380.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390.png"/></Relationships>
</file>

<file path=ppt/slides/_rels/slide9.xml.rels><?xml version="1.0" encoding="UTF-8" standalone="yes"?>
<Relationships xmlns="http://schemas.openxmlformats.org/package/2006/relationships"><Relationship Id="rId3" Type="http://schemas.openxmlformats.org/officeDocument/2006/relationships/image" Target="../media/image200.png"/><Relationship Id="rId7" Type="http://schemas.openxmlformats.org/officeDocument/2006/relationships/image" Target="../media/image13.png"/><Relationship Id="rId2" Type="http://schemas.openxmlformats.org/officeDocument/2006/relationships/image" Target="../media/image380.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3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Unit I</a:t>
            </a:r>
            <a:br>
              <a:rPr lang="en-US" dirty="0"/>
            </a:br>
            <a:r>
              <a:rPr lang="en-US" dirty="0"/>
              <a:t>The Theory of Relativity</a:t>
            </a:r>
            <a:br>
              <a:rPr lang="en-US" dirty="0"/>
            </a:br>
            <a:r>
              <a:rPr lang="en-US" sz="2700" dirty="0"/>
              <a:t>Part </a:t>
            </a:r>
            <a:r>
              <a:rPr lang="en-US" sz="2700" dirty="0" err="1"/>
              <a:t>iI</a:t>
            </a:r>
            <a:r>
              <a:rPr lang="en-US" sz="2700" dirty="0"/>
              <a:t>: </a:t>
            </a:r>
            <a:br>
              <a:rPr lang="en-US" sz="2700" dirty="0"/>
            </a:br>
            <a:r>
              <a:rPr lang="en-US" sz="2700" dirty="0"/>
              <a:t>Special Relativity</a:t>
            </a:r>
            <a:br>
              <a:rPr lang="en-US" sz="2700" dirty="0"/>
            </a:br>
            <a:br>
              <a:rPr lang="en-US" dirty="0"/>
            </a:br>
            <a:r>
              <a:rPr lang="en-US" sz="2400" dirty="0"/>
              <a:t>PHYS 7903/AST 4953 – General Relativistic MHD </a:t>
            </a:r>
          </a:p>
        </p:txBody>
      </p:sp>
      <p:sp>
        <p:nvSpPr>
          <p:cNvPr id="3" name="Subtitle 2"/>
          <p:cNvSpPr>
            <a:spLocks noGrp="1"/>
          </p:cNvSpPr>
          <p:nvPr>
            <p:ph type="subTitle" idx="1"/>
          </p:nvPr>
        </p:nvSpPr>
        <p:spPr/>
        <p:txBody>
          <a:bodyPr/>
          <a:lstStyle/>
          <a:p>
            <a:r>
              <a:rPr lang="en-US" dirty="0"/>
              <a:t>Richard </a:t>
            </a:r>
            <a:r>
              <a:rPr lang="en-US" dirty="0" err="1"/>
              <a:t>anantua</a:t>
            </a:r>
            <a:endParaRPr lang="en-US" dirty="0"/>
          </a:p>
        </p:txBody>
      </p:sp>
      <p:pic>
        <p:nvPicPr>
          <p:cNvPr id="4" name="Picture 3"/>
          <p:cNvPicPr>
            <a:picLocks noChangeAspect="1"/>
          </p:cNvPicPr>
          <p:nvPr/>
        </p:nvPicPr>
        <p:blipFill>
          <a:blip r:embed="rId3"/>
          <a:stretch>
            <a:fillRect/>
          </a:stretch>
        </p:blipFill>
        <p:spPr>
          <a:xfrm>
            <a:off x="9609826" y="4741652"/>
            <a:ext cx="1288211" cy="2116347"/>
          </a:xfrm>
          <a:prstGeom prst="rect">
            <a:avLst/>
          </a:prstGeom>
        </p:spPr>
      </p:pic>
    </p:spTree>
    <p:extLst>
      <p:ext uri="{BB962C8B-B14F-4D97-AF65-F5344CB8AC3E}">
        <p14:creationId xmlns:p14="http://schemas.microsoft.com/office/powerpoint/2010/main" val="815069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Lorentz transformations and Inertial frames</a:t>
            </a:r>
          </a:p>
        </p:txBody>
      </p:sp>
      <p:sp>
        <p:nvSpPr>
          <p:cNvPr id="3" name="Content Placeholder 2"/>
          <p:cNvSpPr>
            <a:spLocks noGrp="1"/>
          </p:cNvSpPr>
          <p:nvPr>
            <p:ph idx="1"/>
          </p:nvPr>
        </p:nvSpPr>
        <p:spPr>
          <a:xfrm>
            <a:off x="685801" y="1831267"/>
            <a:ext cx="10131425" cy="3649133"/>
          </a:xfrm>
        </p:spPr>
        <p:txBody>
          <a:bodyPr/>
          <a:lstStyle/>
          <a:p>
            <a:r>
              <a:rPr lang="en-US" dirty="0"/>
              <a:t>Inertial frames move relative to each other at constant speed, without acceleration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 name="Straight Connector 3"/>
          <p:cNvCxnSpPr/>
          <p:nvPr/>
        </p:nvCxnSpPr>
        <p:spPr>
          <a:xfrm>
            <a:off x="2024063" y="3088257"/>
            <a:ext cx="0" cy="3628456"/>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62000" y="5481638"/>
            <a:ext cx="71564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762000" y="3467819"/>
            <a:ext cx="3292415" cy="3260006"/>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39"/>
          <p:cNvSpPr txBox="1">
            <a:spLocks noChangeArrowheads="1"/>
          </p:cNvSpPr>
          <p:nvPr/>
        </p:nvSpPr>
        <p:spPr bwMode="auto">
          <a:xfrm>
            <a:off x="3103563" y="3539258"/>
            <a:ext cx="2664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r</a:t>
            </a:r>
            <a:endParaRPr lang="en-US" sz="1800" b="1" baseline="-25000" dirty="0"/>
          </a:p>
        </p:txBody>
      </p:sp>
      <p:sp>
        <p:nvSpPr>
          <p:cNvPr id="11" name="TextBox 39"/>
          <p:cNvSpPr txBox="1">
            <a:spLocks noChangeArrowheads="1"/>
          </p:cNvSpPr>
          <p:nvPr/>
        </p:nvSpPr>
        <p:spPr bwMode="auto">
          <a:xfrm>
            <a:off x="1720462" y="5589469"/>
            <a:ext cx="34015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O</a:t>
            </a:r>
            <a:endParaRPr lang="en-US" sz="1800" b="1" baseline="-25000" dirty="0"/>
          </a:p>
        </p:txBody>
      </p:sp>
      <p:sp>
        <p:nvSpPr>
          <p:cNvPr id="12" name="TextBox 39"/>
          <p:cNvSpPr txBox="1">
            <a:spLocks noChangeArrowheads="1"/>
          </p:cNvSpPr>
          <p:nvPr/>
        </p:nvSpPr>
        <p:spPr bwMode="auto">
          <a:xfrm>
            <a:off x="1412786" y="3366729"/>
            <a:ext cx="2936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S</a:t>
            </a:r>
            <a:endParaRPr lang="en-US" sz="1800" b="1" baseline="-25000" dirty="0"/>
          </a:p>
        </p:txBody>
      </p:sp>
      <p:sp>
        <p:nvSpPr>
          <p:cNvPr id="13" name="TextBox 51"/>
          <p:cNvSpPr txBox="1">
            <a:spLocks noChangeArrowheads="1"/>
          </p:cNvSpPr>
          <p:nvPr/>
        </p:nvSpPr>
        <p:spPr bwMode="auto">
          <a:xfrm>
            <a:off x="8256588" y="5278438"/>
            <a:ext cx="55726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x, x’</a:t>
            </a:r>
          </a:p>
        </p:txBody>
      </p:sp>
      <p:sp>
        <p:nvSpPr>
          <p:cNvPr id="14" name="TextBox 51"/>
          <p:cNvSpPr txBox="1">
            <a:spLocks noChangeArrowheads="1"/>
          </p:cNvSpPr>
          <p:nvPr/>
        </p:nvSpPr>
        <p:spPr bwMode="auto">
          <a:xfrm>
            <a:off x="3891626" y="3622167"/>
            <a:ext cx="2888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y</a:t>
            </a:r>
          </a:p>
        </p:txBody>
      </p:sp>
      <p:sp>
        <p:nvSpPr>
          <p:cNvPr id="15" name="TextBox 51"/>
          <p:cNvSpPr txBox="1">
            <a:spLocks noChangeArrowheads="1"/>
          </p:cNvSpPr>
          <p:nvPr/>
        </p:nvSpPr>
        <p:spPr bwMode="auto">
          <a:xfrm>
            <a:off x="2045574" y="3087329"/>
            <a:ext cx="2760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z</a:t>
            </a:r>
            <a:endParaRPr lang="en-US" sz="1800" dirty="0"/>
          </a:p>
        </p:txBody>
      </p:sp>
      <p:cxnSp>
        <p:nvCxnSpPr>
          <p:cNvPr id="16" name="Straight Connector 15"/>
          <p:cNvCxnSpPr/>
          <p:nvPr/>
        </p:nvCxnSpPr>
        <p:spPr>
          <a:xfrm>
            <a:off x="4954162" y="3102633"/>
            <a:ext cx="0" cy="36284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3692099" y="3464942"/>
            <a:ext cx="3292415" cy="3260006"/>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39"/>
          <p:cNvSpPr txBox="1">
            <a:spLocks noChangeArrowheads="1"/>
          </p:cNvSpPr>
          <p:nvPr/>
        </p:nvSpPr>
        <p:spPr bwMode="auto">
          <a:xfrm>
            <a:off x="4650567" y="5621098"/>
            <a:ext cx="4010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t>O’</a:t>
            </a:r>
            <a:endParaRPr lang="en-US" sz="1800" b="1" baseline="-25000" dirty="0"/>
          </a:p>
        </p:txBody>
      </p:sp>
      <p:cxnSp>
        <p:nvCxnSpPr>
          <p:cNvPr id="19" name="Straight Arrow Connector 18"/>
          <p:cNvCxnSpPr/>
          <p:nvPr/>
        </p:nvCxnSpPr>
        <p:spPr>
          <a:xfrm flipV="1">
            <a:off x="4954166" y="4995517"/>
            <a:ext cx="2395536" cy="47848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39"/>
          <p:cNvSpPr txBox="1">
            <a:spLocks noChangeArrowheads="1"/>
          </p:cNvSpPr>
          <p:nvPr/>
        </p:nvSpPr>
        <p:spPr bwMode="auto">
          <a:xfrm>
            <a:off x="7379386" y="4692322"/>
            <a:ext cx="3340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r’</a:t>
            </a:r>
            <a:endParaRPr lang="en-US" sz="1800" b="1" baseline="-25000" dirty="0"/>
          </a:p>
        </p:txBody>
      </p:sp>
      <p:sp>
        <p:nvSpPr>
          <p:cNvPr id="21" name="TextBox 51"/>
          <p:cNvSpPr txBox="1">
            <a:spLocks noChangeArrowheads="1"/>
          </p:cNvSpPr>
          <p:nvPr/>
        </p:nvSpPr>
        <p:spPr bwMode="auto">
          <a:xfrm>
            <a:off x="5027430" y="3101707"/>
            <a:ext cx="3367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z’</a:t>
            </a:r>
          </a:p>
        </p:txBody>
      </p:sp>
      <p:sp>
        <p:nvSpPr>
          <p:cNvPr id="22" name="TextBox 51"/>
          <p:cNvSpPr txBox="1">
            <a:spLocks noChangeArrowheads="1"/>
          </p:cNvSpPr>
          <p:nvPr/>
        </p:nvSpPr>
        <p:spPr bwMode="auto">
          <a:xfrm>
            <a:off x="6804470" y="3653795"/>
            <a:ext cx="35349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y’</a:t>
            </a:r>
          </a:p>
        </p:txBody>
      </p:sp>
      <p:cxnSp>
        <p:nvCxnSpPr>
          <p:cNvPr id="23" name="Straight Arrow Connector 22"/>
          <p:cNvCxnSpPr/>
          <p:nvPr/>
        </p:nvCxnSpPr>
        <p:spPr>
          <a:xfrm flipV="1">
            <a:off x="2021186" y="3853477"/>
            <a:ext cx="1049816" cy="163777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4968539" y="3638915"/>
            <a:ext cx="1508461" cy="341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5" name="TextBox 39"/>
          <p:cNvSpPr txBox="1">
            <a:spLocks noChangeArrowheads="1"/>
          </p:cNvSpPr>
          <p:nvPr/>
        </p:nvSpPr>
        <p:spPr bwMode="auto">
          <a:xfrm>
            <a:off x="5895646" y="3622646"/>
            <a:ext cx="2936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v</a:t>
            </a:r>
            <a:endParaRPr lang="en-US" sz="1800" b="1" baseline="-25000" dirty="0"/>
          </a:p>
        </p:txBody>
      </p:sp>
      <p:sp>
        <p:nvSpPr>
          <p:cNvPr id="26" name="TextBox 39"/>
          <p:cNvSpPr txBox="1">
            <a:spLocks noChangeArrowheads="1"/>
          </p:cNvSpPr>
          <p:nvPr/>
        </p:nvSpPr>
        <p:spPr bwMode="auto">
          <a:xfrm>
            <a:off x="4549925" y="3363852"/>
            <a:ext cx="3481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S’</a:t>
            </a:r>
            <a:endParaRPr lang="en-US" sz="1800" b="1" baseline="-25000" dirty="0"/>
          </a:p>
        </p:txBody>
      </p:sp>
    </p:spTree>
    <p:extLst>
      <p:ext uri="{BB962C8B-B14F-4D97-AF65-F5344CB8AC3E}">
        <p14:creationId xmlns:p14="http://schemas.microsoft.com/office/powerpoint/2010/main" val="921047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Lorentz transformations and Inertial frames</a:t>
            </a:r>
          </a:p>
        </p:txBody>
      </p:sp>
      <p:sp>
        <p:nvSpPr>
          <p:cNvPr id="3" name="Content Placeholder 2"/>
          <p:cNvSpPr>
            <a:spLocks noGrp="1"/>
          </p:cNvSpPr>
          <p:nvPr>
            <p:ph idx="1"/>
          </p:nvPr>
        </p:nvSpPr>
        <p:spPr>
          <a:xfrm>
            <a:off x="685801" y="1964267"/>
            <a:ext cx="10131425" cy="3649133"/>
          </a:xfrm>
        </p:spPr>
        <p:txBody>
          <a:bodyPr/>
          <a:lstStyle/>
          <a:p>
            <a:r>
              <a:rPr lang="en-US" dirty="0"/>
              <a:t>Inertial frames move relative to each other at constant speed, without acceleration</a:t>
            </a:r>
          </a:p>
          <a:p>
            <a:r>
              <a:rPr lang="en-US" dirty="0"/>
              <a:t>In relativity, space and time coordinates of an event observed in different inertial frames are related by Lorentz transformations t-&gt;t’(t,x,y,z), x-&gt;x’(t,x,y,z), y-&gt; y’(t,x,y,z), z-&gt;z’(t,x,y,z),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 name="Straight Connector 3"/>
          <p:cNvCxnSpPr/>
          <p:nvPr/>
        </p:nvCxnSpPr>
        <p:spPr>
          <a:xfrm>
            <a:off x="2024063" y="3088257"/>
            <a:ext cx="0" cy="3628456"/>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62000" y="5481638"/>
            <a:ext cx="71564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762000" y="3467819"/>
            <a:ext cx="3292415" cy="3260006"/>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39"/>
          <p:cNvSpPr txBox="1">
            <a:spLocks noChangeArrowheads="1"/>
          </p:cNvSpPr>
          <p:nvPr/>
        </p:nvSpPr>
        <p:spPr bwMode="auto">
          <a:xfrm>
            <a:off x="3103563" y="3539258"/>
            <a:ext cx="2664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r</a:t>
            </a:r>
            <a:endParaRPr lang="en-US" sz="1800" b="1" baseline="-25000" dirty="0"/>
          </a:p>
        </p:txBody>
      </p:sp>
      <p:sp>
        <p:nvSpPr>
          <p:cNvPr id="11" name="TextBox 39"/>
          <p:cNvSpPr txBox="1">
            <a:spLocks noChangeArrowheads="1"/>
          </p:cNvSpPr>
          <p:nvPr/>
        </p:nvSpPr>
        <p:spPr bwMode="auto">
          <a:xfrm>
            <a:off x="1720462" y="5589469"/>
            <a:ext cx="34015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O</a:t>
            </a:r>
            <a:endParaRPr lang="en-US" sz="1800" b="1" baseline="-25000" dirty="0"/>
          </a:p>
        </p:txBody>
      </p:sp>
      <p:sp>
        <p:nvSpPr>
          <p:cNvPr id="12" name="TextBox 39"/>
          <p:cNvSpPr txBox="1">
            <a:spLocks noChangeArrowheads="1"/>
          </p:cNvSpPr>
          <p:nvPr/>
        </p:nvSpPr>
        <p:spPr bwMode="auto">
          <a:xfrm>
            <a:off x="1412786" y="3366729"/>
            <a:ext cx="2936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S</a:t>
            </a:r>
            <a:endParaRPr lang="en-US" sz="1800" b="1" baseline="-25000" dirty="0"/>
          </a:p>
        </p:txBody>
      </p:sp>
      <p:sp>
        <p:nvSpPr>
          <p:cNvPr id="13" name="TextBox 51"/>
          <p:cNvSpPr txBox="1">
            <a:spLocks noChangeArrowheads="1"/>
          </p:cNvSpPr>
          <p:nvPr/>
        </p:nvSpPr>
        <p:spPr bwMode="auto">
          <a:xfrm>
            <a:off x="8256588" y="5278438"/>
            <a:ext cx="55726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x, x’</a:t>
            </a:r>
          </a:p>
        </p:txBody>
      </p:sp>
      <p:sp>
        <p:nvSpPr>
          <p:cNvPr id="14" name="TextBox 51"/>
          <p:cNvSpPr txBox="1">
            <a:spLocks noChangeArrowheads="1"/>
          </p:cNvSpPr>
          <p:nvPr/>
        </p:nvSpPr>
        <p:spPr bwMode="auto">
          <a:xfrm>
            <a:off x="3891626" y="3622167"/>
            <a:ext cx="2888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y</a:t>
            </a:r>
          </a:p>
        </p:txBody>
      </p:sp>
      <p:sp>
        <p:nvSpPr>
          <p:cNvPr id="15" name="TextBox 51"/>
          <p:cNvSpPr txBox="1">
            <a:spLocks noChangeArrowheads="1"/>
          </p:cNvSpPr>
          <p:nvPr/>
        </p:nvSpPr>
        <p:spPr bwMode="auto">
          <a:xfrm>
            <a:off x="2045574" y="3087329"/>
            <a:ext cx="2760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z</a:t>
            </a:r>
            <a:endParaRPr lang="en-US" sz="1800" dirty="0"/>
          </a:p>
        </p:txBody>
      </p:sp>
      <p:cxnSp>
        <p:nvCxnSpPr>
          <p:cNvPr id="16" name="Straight Connector 15"/>
          <p:cNvCxnSpPr/>
          <p:nvPr/>
        </p:nvCxnSpPr>
        <p:spPr>
          <a:xfrm>
            <a:off x="4954162" y="3102633"/>
            <a:ext cx="0" cy="36284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3692099" y="3464942"/>
            <a:ext cx="3292415" cy="3260006"/>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39"/>
          <p:cNvSpPr txBox="1">
            <a:spLocks noChangeArrowheads="1"/>
          </p:cNvSpPr>
          <p:nvPr/>
        </p:nvSpPr>
        <p:spPr bwMode="auto">
          <a:xfrm>
            <a:off x="4650567" y="5621098"/>
            <a:ext cx="4010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t>O’</a:t>
            </a:r>
            <a:endParaRPr lang="en-US" sz="1800" b="1" baseline="-25000" dirty="0"/>
          </a:p>
        </p:txBody>
      </p:sp>
      <p:cxnSp>
        <p:nvCxnSpPr>
          <p:cNvPr id="19" name="Straight Arrow Connector 18"/>
          <p:cNvCxnSpPr/>
          <p:nvPr/>
        </p:nvCxnSpPr>
        <p:spPr>
          <a:xfrm flipV="1">
            <a:off x="4954166" y="4995517"/>
            <a:ext cx="2395536" cy="47848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39"/>
          <p:cNvSpPr txBox="1">
            <a:spLocks noChangeArrowheads="1"/>
          </p:cNvSpPr>
          <p:nvPr/>
        </p:nvSpPr>
        <p:spPr bwMode="auto">
          <a:xfrm>
            <a:off x="7379386" y="4692322"/>
            <a:ext cx="3340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r’</a:t>
            </a:r>
            <a:endParaRPr lang="en-US" sz="1800" b="1" baseline="-25000" dirty="0"/>
          </a:p>
        </p:txBody>
      </p:sp>
      <p:sp>
        <p:nvSpPr>
          <p:cNvPr id="21" name="TextBox 51"/>
          <p:cNvSpPr txBox="1">
            <a:spLocks noChangeArrowheads="1"/>
          </p:cNvSpPr>
          <p:nvPr/>
        </p:nvSpPr>
        <p:spPr bwMode="auto">
          <a:xfrm>
            <a:off x="5027430" y="3101707"/>
            <a:ext cx="3367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z’</a:t>
            </a:r>
          </a:p>
        </p:txBody>
      </p:sp>
      <p:sp>
        <p:nvSpPr>
          <p:cNvPr id="22" name="TextBox 51"/>
          <p:cNvSpPr txBox="1">
            <a:spLocks noChangeArrowheads="1"/>
          </p:cNvSpPr>
          <p:nvPr/>
        </p:nvSpPr>
        <p:spPr bwMode="auto">
          <a:xfrm>
            <a:off x="6804470" y="3653795"/>
            <a:ext cx="35349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y’</a:t>
            </a:r>
          </a:p>
        </p:txBody>
      </p:sp>
      <p:cxnSp>
        <p:nvCxnSpPr>
          <p:cNvPr id="23" name="Straight Arrow Connector 22"/>
          <p:cNvCxnSpPr/>
          <p:nvPr/>
        </p:nvCxnSpPr>
        <p:spPr>
          <a:xfrm flipV="1">
            <a:off x="2021186" y="3853477"/>
            <a:ext cx="1049816" cy="163777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4968539" y="3638915"/>
            <a:ext cx="1508461" cy="341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5" name="TextBox 39"/>
          <p:cNvSpPr txBox="1">
            <a:spLocks noChangeArrowheads="1"/>
          </p:cNvSpPr>
          <p:nvPr/>
        </p:nvSpPr>
        <p:spPr bwMode="auto">
          <a:xfrm>
            <a:off x="5895646" y="3622646"/>
            <a:ext cx="2936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v</a:t>
            </a:r>
            <a:endParaRPr lang="en-US" sz="1800" b="1" baseline="-25000" dirty="0"/>
          </a:p>
        </p:txBody>
      </p:sp>
      <p:sp>
        <p:nvSpPr>
          <p:cNvPr id="26" name="TextBox 39"/>
          <p:cNvSpPr txBox="1">
            <a:spLocks noChangeArrowheads="1"/>
          </p:cNvSpPr>
          <p:nvPr/>
        </p:nvSpPr>
        <p:spPr bwMode="auto">
          <a:xfrm>
            <a:off x="4549925" y="3363852"/>
            <a:ext cx="3481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S’</a:t>
            </a:r>
            <a:endParaRPr lang="en-US" sz="1800" b="1" baseline="-25000" dirty="0"/>
          </a:p>
        </p:txBody>
      </p:sp>
      <p:sp>
        <p:nvSpPr>
          <p:cNvPr id="7" name="TextBox 6"/>
          <p:cNvSpPr txBox="1"/>
          <p:nvPr/>
        </p:nvSpPr>
        <p:spPr>
          <a:xfrm>
            <a:off x="7531100" y="3622167"/>
            <a:ext cx="3435941" cy="646331"/>
          </a:xfrm>
          <a:prstGeom prst="rect">
            <a:avLst/>
          </a:prstGeom>
          <a:noFill/>
        </p:spPr>
        <p:txBody>
          <a:bodyPr wrap="none" rtlCol="0">
            <a:spAutoFit/>
          </a:bodyPr>
          <a:lstStyle/>
          <a:p>
            <a:r>
              <a:rPr lang="en-US"/>
              <a:t>Vector </a:t>
            </a:r>
            <a:r>
              <a:rPr lang="en-US" b="1"/>
              <a:t>r’</a:t>
            </a:r>
            <a:r>
              <a:rPr lang="en-US"/>
              <a:t> in S’ is related </a:t>
            </a:r>
          </a:p>
          <a:p>
            <a:r>
              <a:rPr lang="en-US" dirty="0"/>
              <a:t>to </a:t>
            </a:r>
            <a:r>
              <a:rPr lang="en-US" b="1" dirty="0"/>
              <a:t>r</a:t>
            </a:r>
            <a:r>
              <a:rPr lang="en-US" dirty="0"/>
              <a:t> in S via Lorentz transformation</a:t>
            </a:r>
          </a:p>
        </p:txBody>
      </p:sp>
    </p:spTree>
    <p:extLst>
      <p:ext uri="{BB962C8B-B14F-4D97-AF65-F5344CB8AC3E}">
        <p14:creationId xmlns:p14="http://schemas.microsoft.com/office/powerpoint/2010/main" val="1280214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Lorentz transformations and Inertial frames</a:t>
            </a:r>
          </a:p>
        </p:txBody>
      </p:sp>
      <p:sp>
        <p:nvSpPr>
          <p:cNvPr id="3" name="Content Placeholder 2"/>
          <p:cNvSpPr>
            <a:spLocks noGrp="1"/>
          </p:cNvSpPr>
          <p:nvPr>
            <p:ph idx="1"/>
          </p:nvPr>
        </p:nvSpPr>
        <p:spPr>
          <a:xfrm>
            <a:off x="685801" y="1964267"/>
            <a:ext cx="10131425" cy="3649133"/>
          </a:xfrm>
        </p:spPr>
        <p:txBody>
          <a:bodyPr/>
          <a:lstStyle/>
          <a:p>
            <a:r>
              <a:rPr lang="en-US" dirty="0"/>
              <a:t>Inertial frames move relative to each other at constant speed, without acceleration</a:t>
            </a:r>
          </a:p>
          <a:p>
            <a:r>
              <a:rPr lang="en-US" dirty="0"/>
              <a:t>In relativity, space and time coordinates of an event observed in different inertial frames are related by Lorentz transformations t-&gt;t’(t,x,y,z), x-&gt;x’(t,x,y,z), y-&gt; y’(t,x,y,z), z-&gt;z’(t,x,y,z), </a:t>
            </a:r>
          </a:p>
          <a:p>
            <a:r>
              <a:rPr lang="en-US" dirty="0"/>
              <a:t>Frame S’ is said to be </a:t>
            </a:r>
            <a:r>
              <a:rPr lang="en-US" dirty="0">
                <a:solidFill>
                  <a:srgbClr val="00B0F0"/>
                </a:solidFill>
              </a:rPr>
              <a:t>“boosted” </a:t>
            </a:r>
            <a:r>
              <a:rPr lang="en-US" dirty="0"/>
              <a:t>with velocity (v,0,0) with respect to S, and has Origin O’ at (t’,vt’,0,0). </a:t>
            </a:r>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 name="Straight Connector 3"/>
          <p:cNvCxnSpPr/>
          <p:nvPr/>
        </p:nvCxnSpPr>
        <p:spPr>
          <a:xfrm>
            <a:off x="2024063" y="3088257"/>
            <a:ext cx="0" cy="3628456"/>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62000" y="5481638"/>
            <a:ext cx="71564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762000" y="3467819"/>
            <a:ext cx="3292415" cy="3260006"/>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39"/>
          <p:cNvSpPr txBox="1">
            <a:spLocks noChangeArrowheads="1"/>
          </p:cNvSpPr>
          <p:nvPr/>
        </p:nvSpPr>
        <p:spPr bwMode="auto">
          <a:xfrm>
            <a:off x="3103563" y="3539258"/>
            <a:ext cx="2664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r</a:t>
            </a:r>
            <a:endParaRPr lang="en-US" sz="1800" b="1" baseline="-25000" dirty="0"/>
          </a:p>
        </p:txBody>
      </p:sp>
      <p:sp>
        <p:nvSpPr>
          <p:cNvPr id="11" name="TextBox 39"/>
          <p:cNvSpPr txBox="1">
            <a:spLocks noChangeArrowheads="1"/>
          </p:cNvSpPr>
          <p:nvPr/>
        </p:nvSpPr>
        <p:spPr bwMode="auto">
          <a:xfrm>
            <a:off x="1720462" y="5589469"/>
            <a:ext cx="34015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O</a:t>
            </a:r>
            <a:endParaRPr lang="en-US" sz="1800" b="1" baseline="-25000" dirty="0"/>
          </a:p>
        </p:txBody>
      </p:sp>
      <p:sp>
        <p:nvSpPr>
          <p:cNvPr id="12" name="TextBox 39"/>
          <p:cNvSpPr txBox="1">
            <a:spLocks noChangeArrowheads="1"/>
          </p:cNvSpPr>
          <p:nvPr/>
        </p:nvSpPr>
        <p:spPr bwMode="auto">
          <a:xfrm>
            <a:off x="1412786" y="3366729"/>
            <a:ext cx="2936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S</a:t>
            </a:r>
            <a:endParaRPr lang="en-US" sz="1800" b="1" baseline="-25000" dirty="0"/>
          </a:p>
        </p:txBody>
      </p:sp>
      <p:sp>
        <p:nvSpPr>
          <p:cNvPr id="13" name="TextBox 51"/>
          <p:cNvSpPr txBox="1">
            <a:spLocks noChangeArrowheads="1"/>
          </p:cNvSpPr>
          <p:nvPr/>
        </p:nvSpPr>
        <p:spPr bwMode="auto">
          <a:xfrm>
            <a:off x="8256588" y="5278438"/>
            <a:ext cx="55726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x, x’</a:t>
            </a:r>
          </a:p>
        </p:txBody>
      </p:sp>
      <p:sp>
        <p:nvSpPr>
          <p:cNvPr id="14" name="TextBox 51"/>
          <p:cNvSpPr txBox="1">
            <a:spLocks noChangeArrowheads="1"/>
          </p:cNvSpPr>
          <p:nvPr/>
        </p:nvSpPr>
        <p:spPr bwMode="auto">
          <a:xfrm>
            <a:off x="3891626" y="3622167"/>
            <a:ext cx="2888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y</a:t>
            </a:r>
          </a:p>
        </p:txBody>
      </p:sp>
      <p:sp>
        <p:nvSpPr>
          <p:cNvPr id="15" name="TextBox 51"/>
          <p:cNvSpPr txBox="1">
            <a:spLocks noChangeArrowheads="1"/>
          </p:cNvSpPr>
          <p:nvPr/>
        </p:nvSpPr>
        <p:spPr bwMode="auto">
          <a:xfrm>
            <a:off x="2045574" y="3087329"/>
            <a:ext cx="2760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z</a:t>
            </a:r>
            <a:endParaRPr lang="en-US" sz="1800" dirty="0"/>
          </a:p>
        </p:txBody>
      </p:sp>
      <p:cxnSp>
        <p:nvCxnSpPr>
          <p:cNvPr id="16" name="Straight Connector 15"/>
          <p:cNvCxnSpPr/>
          <p:nvPr/>
        </p:nvCxnSpPr>
        <p:spPr>
          <a:xfrm>
            <a:off x="4954162" y="3102633"/>
            <a:ext cx="0" cy="36284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3692099" y="3464942"/>
            <a:ext cx="3292415" cy="3260006"/>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39"/>
          <p:cNvSpPr txBox="1">
            <a:spLocks noChangeArrowheads="1"/>
          </p:cNvSpPr>
          <p:nvPr/>
        </p:nvSpPr>
        <p:spPr bwMode="auto">
          <a:xfrm>
            <a:off x="4650567" y="5621098"/>
            <a:ext cx="4010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t>O’</a:t>
            </a:r>
            <a:endParaRPr lang="en-US" sz="1800" b="1" baseline="-25000" dirty="0"/>
          </a:p>
        </p:txBody>
      </p:sp>
      <p:cxnSp>
        <p:nvCxnSpPr>
          <p:cNvPr id="19" name="Straight Arrow Connector 18"/>
          <p:cNvCxnSpPr/>
          <p:nvPr/>
        </p:nvCxnSpPr>
        <p:spPr>
          <a:xfrm flipV="1">
            <a:off x="4954166" y="4995517"/>
            <a:ext cx="2395536" cy="47848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39"/>
          <p:cNvSpPr txBox="1">
            <a:spLocks noChangeArrowheads="1"/>
          </p:cNvSpPr>
          <p:nvPr/>
        </p:nvSpPr>
        <p:spPr bwMode="auto">
          <a:xfrm>
            <a:off x="7379386" y="4692322"/>
            <a:ext cx="3340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r’</a:t>
            </a:r>
            <a:endParaRPr lang="en-US" sz="1800" b="1" baseline="-25000" dirty="0"/>
          </a:p>
        </p:txBody>
      </p:sp>
      <p:sp>
        <p:nvSpPr>
          <p:cNvPr id="21" name="TextBox 51"/>
          <p:cNvSpPr txBox="1">
            <a:spLocks noChangeArrowheads="1"/>
          </p:cNvSpPr>
          <p:nvPr/>
        </p:nvSpPr>
        <p:spPr bwMode="auto">
          <a:xfrm>
            <a:off x="5027430" y="3101707"/>
            <a:ext cx="3367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z’</a:t>
            </a:r>
          </a:p>
        </p:txBody>
      </p:sp>
      <p:sp>
        <p:nvSpPr>
          <p:cNvPr id="22" name="TextBox 51"/>
          <p:cNvSpPr txBox="1">
            <a:spLocks noChangeArrowheads="1"/>
          </p:cNvSpPr>
          <p:nvPr/>
        </p:nvSpPr>
        <p:spPr bwMode="auto">
          <a:xfrm>
            <a:off x="6804470" y="3653795"/>
            <a:ext cx="35349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y’</a:t>
            </a:r>
          </a:p>
        </p:txBody>
      </p:sp>
      <p:cxnSp>
        <p:nvCxnSpPr>
          <p:cNvPr id="23" name="Straight Arrow Connector 22"/>
          <p:cNvCxnSpPr/>
          <p:nvPr/>
        </p:nvCxnSpPr>
        <p:spPr>
          <a:xfrm flipV="1">
            <a:off x="2021186" y="3853477"/>
            <a:ext cx="1049816" cy="163777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4968539" y="3638915"/>
            <a:ext cx="1508461" cy="341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5" name="TextBox 39"/>
          <p:cNvSpPr txBox="1">
            <a:spLocks noChangeArrowheads="1"/>
          </p:cNvSpPr>
          <p:nvPr/>
        </p:nvSpPr>
        <p:spPr bwMode="auto">
          <a:xfrm>
            <a:off x="5895646" y="3622646"/>
            <a:ext cx="2936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v</a:t>
            </a:r>
            <a:endParaRPr lang="en-US" sz="1800" b="1" baseline="-25000" dirty="0"/>
          </a:p>
        </p:txBody>
      </p:sp>
      <p:sp>
        <p:nvSpPr>
          <p:cNvPr id="26" name="TextBox 39"/>
          <p:cNvSpPr txBox="1">
            <a:spLocks noChangeArrowheads="1"/>
          </p:cNvSpPr>
          <p:nvPr/>
        </p:nvSpPr>
        <p:spPr bwMode="auto">
          <a:xfrm>
            <a:off x="4549925" y="3363852"/>
            <a:ext cx="3481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S’</a:t>
            </a:r>
            <a:endParaRPr lang="en-US" sz="1800" b="1" baseline="-25000" dirty="0"/>
          </a:p>
        </p:txBody>
      </p:sp>
      <p:sp>
        <p:nvSpPr>
          <p:cNvPr id="7" name="TextBox 6"/>
          <p:cNvSpPr txBox="1"/>
          <p:nvPr/>
        </p:nvSpPr>
        <p:spPr>
          <a:xfrm>
            <a:off x="7531100" y="3622167"/>
            <a:ext cx="3435941" cy="646331"/>
          </a:xfrm>
          <a:prstGeom prst="rect">
            <a:avLst/>
          </a:prstGeom>
          <a:noFill/>
        </p:spPr>
        <p:txBody>
          <a:bodyPr wrap="none" rtlCol="0">
            <a:spAutoFit/>
          </a:bodyPr>
          <a:lstStyle/>
          <a:p>
            <a:r>
              <a:rPr lang="en-US" dirty="0"/>
              <a:t>Vector </a:t>
            </a:r>
            <a:r>
              <a:rPr lang="en-US" b="1" dirty="0"/>
              <a:t>r’</a:t>
            </a:r>
            <a:r>
              <a:rPr lang="en-US" dirty="0"/>
              <a:t> in S’ is related </a:t>
            </a:r>
          </a:p>
          <a:p>
            <a:r>
              <a:rPr lang="en-US" dirty="0"/>
              <a:t>to </a:t>
            </a:r>
            <a:r>
              <a:rPr lang="en-US" b="1" dirty="0"/>
              <a:t>r</a:t>
            </a:r>
            <a:r>
              <a:rPr lang="en-US" dirty="0"/>
              <a:t> in S via Lorentz transformation</a:t>
            </a:r>
          </a:p>
        </p:txBody>
      </p:sp>
    </p:spTree>
    <p:extLst>
      <p:ext uri="{BB962C8B-B14F-4D97-AF65-F5344CB8AC3E}">
        <p14:creationId xmlns:p14="http://schemas.microsoft.com/office/powerpoint/2010/main" val="252373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transformations - a word on tensors </a:t>
            </a:r>
          </a:p>
        </p:txBody>
      </p:sp>
      <p:sp>
        <p:nvSpPr>
          <p:cNvPr id="3" name="Content Placeholder 2"/>
          <p:cNvSpPr>
            <a:spLocks noGrp="1"/>
          </p:cNvSpPr>
          <p:nvPr>
            <p:ph idx="1"/>
          </p:nvPr>
        </p:nvSpPr>
        <p:spPr>
          <a:xfrm>
            <a:off x="685800" y="1828800"/>
            <a:ext cx="11264900" cy="4726081"/>
          </a:xfrm>
        </p:spPr>
        <p:txBody>
          <a:bodyPr>
            <a:noAutofit/>
          </a:bodyPr>
          <a:lstStyle/>
          <a:p>
            <a:r>
              <a:rPr lang="en-US" dirty="0">
                <a:solidFill>
                  <a:srgbClr val="00B0F0"/>
                </a:solidFill>
              </a:rPr>
              <a:t>Terminology: Lorentz</a:t>
            </a:r>
            <a:r>
              <a:rPr lang="en-US" dirty="0"/>
              <a:t> </a:t>
            </a:r>
            <a:r>
              <a:rPr lang="en-US" dirty="0">
                <a:solidFill>
                  <a:srgbClr val="00B0F0"/>
                </a:solidFill>
              </a:rPr>
              <a:t>tensors</a:t>
            </a:r>
            <a:r>
              <a:rPr lang="en-US" dirty="0"/>
              <a:t> are multidimensional arrays whose components mix in a prescribed manner under </a:t>
            </a:r>
            <a:r>
              <a:rPr lang="en-US" dirty="0">
                <a:solidFill>
                  <a:srgbClr val="00B0F0"/>
                </a:solidFill>
              </a:rPr>
              <a:t>Lorentz transformations</a:t>
            </a:r>
            <a:r>
              <a:rPr lang="en-US" dirty="0"/>
              <a:t>.</a:t>
            </a:r>
            <a:r>
              <a:rPr lang="en-US" dirty="0">
                <a:solidFill>
                  <a:srgbClr val="00B0F0"/>
                </a:solidFill>
              </a:rPr>
              <a:t> </a:t>
            </a:r>
            <a:r>
              <a:rPr lang="en-US" i="1" dirty="0">
                <a:solidFill>
                  <a:srgbClr val="00B0F0"/>
                </a:solidFill>
              </a:rPr>
              <a:t>Contravariant</a:t>
            </a:r>
            <a:r>
              <a:rPr lang="en-US" dirty="0">
                <a:solidFill>
                  <a:srgbClr val="00B0F0"/>
                </a:solidFill>
              </a:rPr>
              <a:t> </a:t>
            </a:r>
            <a:r>
              <a:rPr lang="en-US" dirty="0"/>
              <a:t>tensor indices occur in superscript, e.g., a</a:t>
            </a:r>
            <a:r>
              <a:rPr lang="en-US" baseline="30000" dirty="0">
                <a:sym typeface="Symbol" charset="2"/>
              </a:rPr>
              <a:t></a:t>
            </a:r>
            <a:r>
              <a:rPr lang="en-US" dirty="0"/>
              <a:t>; </a:t>
            </a:r>
            <a:r>
              <a:rPr lang="en-US" i="1" dirty="0">
                <a:solidFill>
                  <a:srgbClr val="00B0F0"/>
                </a:solidFill>
              </a:rPr>
              <a:t>covariant</a:t>
            </a:r>
            <a:r>
              <a:rPr lang="en-US" dirty="0">
                <a:solidFill>
                  <a:srgbClr val="00B0F0"/>
                </a:solidFill>
              </a:rPr>
              <a:t> </a:t>
            </a:r>
            <a:r>
              <a:rPr lang="en-US" dirty="0"/>
              <a:t>tensor indices in subscript, e.g., a</a:t>
            </a:r>
            <a:r>
              <a:rPr lang="en-US" baseline="-25000" dirty="0">
                <a:sym typeface="Symbol" charset="2"/>
              </a:rPr>
              <a:t></a:t>
            </a:r>
          </a:p>
          <a:p>
            <a:endParaRPr lang="en-US" baseline="-25000" dirty="0">
              <a:sym typeface="Symbol" charset="2"/>
            </a:endParaRPr>
          </a:p>
          <a:p>
            <a:endParaRPr lang="en-US" baseline="-25000" dirty="0">
              <a:sym typeface="Symbol" charset="2"/>
            </a:endParaRPr>
          </a:p>
          <a:p>
            <a:endParaRPr lang="en-US" baseline="-25000" dirty="0">
              <a:sym typeface="Symbol" charset="2"/>
            </a:endParaRPr>
          </a:p>
          <a:p>
            <a:endParaRPr lang="en-US" baseline="-25000" dirty="0">
              <a:sym typeface="Symbol" charset="2"/>
            </a:endParaRPr>
          </a:p>
          <a:p>
            <a:endParaRPr lang="en-US" baseline="-25000" dirty="0">
              <a:sym typeface="Symbol" charset="2"/>
            </a:endParaRPr>
          </a:p>
          <a:p>
            <a:endParaRPr lang="en-US" baseline="-25000" dirty="0">
              <a:sym typeface="Symbol" charset="2"/>
            </a:endParaRPr>
          </a:p>
          <a:p>
            <a:endParaRPr lang="en-US" baseline="-25000" dirty="0">
              <a:sym typeface="Symbol" charset="2"/>
            </a:endParaRPr>
          </a:p>
          <a:p>
            <a:endParaRPr lang="en-US" baseline="-25000" dirty="0"/>
          </a:p>
          <a:p>
            <a:pPr marL="0" indent="0">
              <a:buNone/>
            </a:pPr>
            <a:endParaRPr lang="en-US" baseline="30000" dirty="0"/>
          </a:p>
          <a:p>
            <a:pPr marL="0" indent="0">
              <a:buNone/>
            </a:pPr>
            <a:endParaRPr lang="en-US" baseline="30000" dirty="0"/>
          </a:p>
          <a:p>
            <a:pPr marL="0" indent="0">
              <a:buNone/>
            </a:pPr>
            <a:endParaRPr lang="en-US" baseline="30000" dirty="0"/>
          </a:p>
          <a:p>
            <a:pPr marL="0" indent="0">
              <a:buNone/>
            </a:pPr>
            <a:endParaRPr lang="en-US" baseline="30000" dirty="0"/>
          </a:p>
        </p:txBody>
      </p:sp>
    </p:spTree>
    <p:extLst>
      <p:ext uri="{BB962C8B-B14F-4D97-AF65-F5344CB8AC3E}">
        <p14:creationId xmlns:p14="http://schemas.microsoft.com/office/powerpoint/2010/main" val="195755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transformations - a word on tensors </a:t>
            </a:r>
          </a:p>
        </p:txBody>
      </p:sp>
      <p:sp>
        <p:nvSpPr>
          <p:cNvPr id="3" name="Content Placeholder 2"/>
          <p:cNvSpPr>
            <a:spLocks noGrp="1"/>
          </p:cNvSpPr>
          <p:nvPr>
            <p:ph idx="1"/>
          </p:nvPr>
        </p:nvSpPr>
        <p:spPr>
          <a:xfrm>
            <a:off x="685800" y="1940694"/>
            <a:ext cx="11264900" cy="4726081"/>
          </a:xfrm>
        </p:spPr>
        <p:txBody>
          <a:bodyPr>
            <a:noAutofit/>
          </a:bodyPr>
          <a:lstStyle/>
          <a:p>
            <a:r>
              <a:rPr lang="en-US" dirty="0">
                <a:solidFill>
                  <a:srgbClr val="00B0F0"/>
                </a:solidFill>
              </a:rPr>
              <a:t>Terminology: Lorentz</a:t>
            </a:r>
            <a:r>
              <a:rPr lang="en-US" dirty="0"/>
              <a:t> </a:t>
            </a:r>
            <a:r>
              <a:rPr lang="en-US" dirty="0">
                <a:solidFill>
                  <a:srgbClr val="00B0F0"/>
                </a:solidFill>
              </a:rPr>
              <a:t>tensors</a:t>
            </a:r>
            <a:r>
              <a:rPr lang="en-US" dirty="0"/>
              <a:t> are multidimensional arrays whose components mix in a prescribed manner under </a:t>
            </a:r>
            <a:r>
              <a:rPr lang="en-US" dirty="0">
                <a:solidFill>
                  <a:srgbClr val="00B0F0"/>
                </a:solidFill>
              </a:rPr>
              <a:t>Lorentz transformations</a:t>
            </a:r>
            <a:r>
              <a:rPr lang="en-US" dirty="0"/>
              <a:t>.</a:t>
            </a:r>
            <a:r>
              <a:rPr lang="en-US" dirty="0">
                <a:solidFill>
                  <a:srgbClr val="00B0F0"/>
                </a:solidFill>
              </a:rPr>
              <a:t> </a:t>
            </a:r>
            <a:r>
              <a:rPr lang="en-US" i="1" dirty="0">
                <a:solidFill>
                  <a:srgbClr val="00B0F0"/>
                </a:solidFill>
              </a:rPr>
              <a:t>Contravariant</a:t>
            </a:r>
            <a:r>
              <a:rPr lang="en-US" dirty="0">
                <a:solidFill>
                  <a:srgbClr val="00B0F0"/>
                </a:solidFill>
              </a:rPr>
              <a:t> </a:t>
            </a:r>
            <a:r>
              <a:rPr lang="en-US" dirty="0"/>
              <a:t>tensor indices occur in superscript, e.g., a</a:t>
            </a:r>
            <a:r>
              <a:rPr lang="en-US" baseline="30000" dirty="0">
                <a:sym typeface="Symbol" charset="2"/>
              </a:rPr>
              <a:t></a:t>
            </a:r>
            <a:r>
              <a:rPr lang="en-US" dirty="0"/>
              <a:t>; </a:t>
            </a:r>
            <a:r>
              <a:rPr lang="en-US" i="1" dirty="0">
                <a:solidFill>
                  <a:srgbClr val="00B0F0"/>
                </a:solidFill>
              </a:rPr>
              <a:t>covariant</a:t>
            </a:r>
            <a:r>
              <a:rPr lang="en-US" dirty="0">
                <a:solidFill>
                  <a:srgbClr val="00B0F0"/>
                </a:solidFill>
              </a:rPr>
              <a:t> </a:t>
            </a:r>
            <a:r>
              <a:rPr lang="en-US" dirty="0"/>
              <a:t>tensor indices in subscript, e.g., a</a:t>
            </a:r>
            <a:r>
              <a:rPr lang="en-US" baseline="-25000" dirty="0">
                <a:sym typeface="Symbol" charset="2"/>
              </a:rPr>
              <a:t></a:t>
            </a:r>
            <a:endParaRPr lang="en-US" baseline="-25000" dirty="0"/>
          </a:p>
          <a:p>
            <a:r>
              <a:rPr lang="en-US" dirty="0"/>
              <a:t>Einstein summation notation: sum over repeated indices in subscript-superscript pairs</a:t>
            </a:r>
          </a:p>
          <a:p>
            <a:endParaRPr lang="en-US" dirty="0"/>
          </a:p>
          <a:p>
            <a:endParaRPr lang="en-US" dirty="0"/>
          </a:p>
          <a:p>
            <a:pPr marL="0" indent="0">
              <a:buNone/>
            </a:pPr>
            <a:endParaRPr lang="en-US" baseline="30000" dirty="0"/>
          </a:p>
          <a:p>
            <a:pPr marL="0" indent="0">
              <a:buNone/>
            </a:pPr>
            <a:endParaRPr lang="en-US" baseline="30000" dirty="0"/>
          </a:p>
          <a:p>
            <a:pPr marL="0" indent="0">
              <a:buNone/>
            </a:pPr>
            <a:endParaRPr lang="en-US" baseline="30000" dirty="0"/>
          </a:p>
          <a:p>
            <a:pPr marL="0" indent="0">
              <a:buNone/>
            </a:pPr>
            <a:endParaRPr lang="en-US" baseline="30000" dirty="0"/>
          </a:p>
          <a:p>
            <a:pPr marL="0" indent="0">
              <a:buNone/>
            </a:pPr>
            <a:endParaRPr lang="en-US" baseline="30000" dirty="0"/>
          </a:p>
          <a:p>
            <a:pPr marL="0" indent="0">
              <a:buNone/>
            </a:pPr>
            <a:endParaRPr lang="en-US" baseline="30000" dirty="0"/>
          </a:p>
          <a:p>
            <a:pPr marL="0" indent="0">
              <a:buNone/>
            </a:pPr>
            <a:endParaRPr lang="en-US" baseline="30000" dirty="0"/>
          </a:p>
          <a:p>
            <a:pPr marL="0" indent="0">
              <a:buNone/>
            </a:pPr>
            <a:endParaRPr lang="en-US" baseline="30000" dirty="0"/>
          </a:p>
          <a:p>
            <a:pPr marL="0" indent="0">
              <a:buNone/>
            </a:pPr>
            <a:endParaRPr lang="en-US" baseline="30000" dirty="0"/>
          </a:p>
        </p:txBody>
      </p:sp>
      <mc:AlternateContent xmlns:mc="http://schemas.openxmlformats.org/markup-compatibility/2006" xmlns:a14="http://schemas.microsoft.com/office/drawing/2010/main">
        <mc:Choice Requires="a14">
          <p:sp>
            <p:nvSpPr>
              <p:cNvPr id="6" name="Rectangle 5"/>
              <p:cNvSpPr/>
              <p:nvPr/>
            </p:nvSpPr>
            <p:spPr>
              <a:xfrm>
                <a:off x="3035300" y="3200400"/>
                <a:ext cx="6771640" cy="65720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14:m>
                  <m:oMath xmlns:m="http://schemas.openxmlformats.org/officeDocument/2006/math">
                    <m:sSup>
                      <m:sSupPr>
                        <m:ctrlPr>
                          <a:rPr lang="en-US" i="1" smtClean="0">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a</m:t>
                            </m:r>
                          </m:e>
                          <m:sub>
                            <m:r>
                              <a:rPr lang="en-US" i="1">
                                <a:solidFill>
                                  <a:schemeClr val="bg1"/>
                                </a:solidFill>
                                <a:latin typeface="Cambria Math" charset="0"/>
                              </a:rPr>
                              <m:t>𝜈</m:t>
                            </m:r>
                          </m:sub>
                        </m:sSub>
                        <m:r>
                          <m:rPr>
                            <m:sty m:val="p"/>
                          </m:rPr>
                          <a:rPr lang="en-US" b="0" i="0" smtClean="0">
                            <a:solidFill>
                              <a:schemeClr val="bg1"/>
                            </a:solidFill>
                            <a:latin typeface="Cambria Math" charset="0"/>
                          </a:rPr>
                          <m:t>b</m:t>
                        </m:r>
                      </m:e>
                      <m:sup>
                        <m:r>
                          <a:rPr lang="en-US" i="1">
                            <a:solidFill>
                              <a:schemeClr val="bg1"/>
                            </a:solidFill>
                            <a:latin typeface="Cambria Math" charset="0"/>
                          </a:rPr>
                          <m:t>𝜈</m:t>
                        </m:r>
                      </m:sup>
                    </m:sSup>
                    <m:r>
                      <a:rPr lang="en-US" i="1" smtClean="0">
                        <a:solidFill>
                          <a:schemeClr val="bg1"/>
                        </a:solidFill>
                        <a:latin typeface="Cambria Math" charset="0"/>
                      </a:rPr>
                      <m:t>=</m:t>
                    </m:r>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a</m:t>
                            </m:r>
                          </m:e>
                          <m:sub>
                            <m:r>
                              <a:rPr lang="en-US" i="1">
                                <a:solidFill>
                                  <a:schemeClr val="bg1"/>
                                </a:solidFill>
                                <a:latin typeface="Cambria Math" charset="0"/>
                              </a:rPr>
                              <m:t>𝜇</m:t>
                            </m:r>
                          </m:sub>
                        </m:sSub>
                        <m:r>
                          <m:rPr>
                            <m:sty m:val="p"/>
                          </m:rPr>
                          <a:rPr lang="en-US" b="0" i="0" smtClean="0">
                            <a:solidFill>
                              <a:schemeClr val="bg1"/>
                            </a:solidFill>
                            <a:latin typeface="Cambria Math" charset="0"/>
                          </a:rPr>
                          <m:t>b</m:t>
                        </m:r>
                      </m:e>
                      <m:sup>
                        <m:r>
                          <a:rPr lang="en-US" i="1">
                            <a:solidFill>
                              <a:schemeClr val="bg1"/>
                            </a:solidFill>
                            <a:latin typeface="Cambria Math" charset="0"/>
                          </a:rPr>
                          <m:t>𝜇</m:t>
                        </m:r>
                      </m:sup>
                    </m:sSup>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r>
                          <m:rPr>
                            <m:sty m:val="p"/>
                          </m:rPr>
                          <a:rPr lang="en-US">
                            <a:solidFill>
                              <a:schemeClr val="bg1"/>
                            </a:solidFill>
                            <a:latin typeface="Cambria Math" charset="0"/>
                          </a:rPr>
                          <m:t>a</m:t>
                        </m:r>
                      </m:e>
                      <m:sup>
                        <m:r>
                          <a:rPr lang="en-US" i="1">
                            <a:solidFill>
                              <a:schemeClr val="bg1"/>
                            </a:solidFill>
                            <a:latin typeface="Cambria Math" charset="0"/>
                          </a:rPr>
                          <m:t>𝜇</m:t>
                        </m:r>
                      </m:sup>
                    </m:sSup>
                    <m:sSub>
                      <m:sSubPr>
                        <m:ctrlPr>
                          <a:rPr lang="en-US" i="1">
                            <a:solidFill>
                              <a:schemeClr val="bg1"/>
                            </a:solidFill>
                            <a:latin typeface="Cambria Math" panose="02040503050406030204" pitchFamily="18" charset="0"/>
                          </a:rPr>
                        </m:ctrlPr>
                      </m:sSubPr>
                      <m:e>
                        <m:r>
                          <m:rPr>
                            <m:sty m:val="p"/>
                          </m:rPr>
                          <a:rPr lang="en-US" b="0" i="0" smtClean="0">
                            <a:solidFill>
                              <a:schemeClr val="bg1"/>
                            </a:solidFill>
                            <a:latin typeface="Cambria Math" charset="0"/>
                          </a:rPr>
                          <m:t>b</m:t>
                        </m:r>
                      </m:e>
                      <m:sub>
                        <m:r>
                          <a:rPr lang="en-US" i="1">
                            <a:solidFill>
                              <a:schemeClr val="bg1"/>
                            </a:solidFill>
                            <a:latin typeface="Cambria Math" charset="0"/>
                          </a:rPr>
                          <m:t>𝜇</m:t>
                        </m:r>
                      </m:sub>
                    </m:sSub>
                    <m:r>
                      <a:rPr lang="en-US" b="0" i="1" smtClean="0">
                        <a:solidFill>
                          <a:schemeClr val="bg1"/>
                        </a:solidFill>
                        <a:latin typeface="Cambria Math" charset="0"/>
                      </a:rPr>
                      <m:t>=</m:t>
                    </m:r>
                    <m:sSup>
                      <m:sSupPr>
                        <m:ctrlPr>
                          <a:rPr lang="en-US" i="1">
                            <a:solidFill>
                              <a:schemeClr val="bg1"/>
                            </a:solidFill>
                            <a:latin typeface="Cambria Math" panose="02040503050406030204" pitchFamily="18" charset="0"/>
                          </a:rPr>
                        </m:ctrlPr>
                      </m:sSupPr>
                      <m:e>
                        <m:r>
                          <m:rPr>
                            <m:sty m:val="p"/>
                          </m:rPr>
                          <a:rPr lang="en-US">
                            <a:solidFill>
                              <a:schemeClr val="bg1"/>
                            </a:solidFill>
                            <a:latin typeface="Cambria Math" charset="0"/>
                          </a:rPr>
                          <m:t>a</m:t>
                        </m:r>
                      </m:e>
                      <m:sup>
                        <m:r>
                          <a:rPr lang="en-US" i="1">
                            <a:solidFill>
                              <a:schemeClr val="bg1"/>
                            </a:solidFill>
                            <a:latin typeface="Cambria Math" charset="0"/>
                          </a:rPr>
                          <m:t>𝜈</m:t>
                        </m:r>
                      </m:sup>
                    </m:sSup>
                    <m:sSub>
                      <m:sSubPr>
                        <m:ctrlPr>
                          <a:rPr lang="en-US" i="1" smtClean="0">
                            <a:solidFill>
                              <a:schemeClr val="bg1"/>
                            </a:solidFill>
                            <a:latin typeface="Cambria Math" panose="02040503050406030204" pitchFamily="18" charset="0"/>
                          </a:rPr>
                        </m:ctrlPr>
                      </m:sSubPr>
                      <m:e>
                        <m:r>
                          <m:rPr>
                            <m:sty m:val="p"/>
                          </m:rPr>
                          <a:rPr lang="en-US" b="0" i="0" smtClean="0">
                            <a:solidFill>
                              <a:schemeClr val="bg1"/>
                            </a:solidFill>
                            <a:latin typeface="Cambria Math" charset="0"/>
                          </a:rPr>
                          <m:t>b</m:t>
                        </m:r>
                      </m:e>
                      <m:sub>
                        <m:r>
                          <a:rPr lang="en-US" i="1">
                            <a:solidFill>
                              <a:schemeClr val="bg1"/>
                            </a:solidFill>
                            <a:latin typeface="Cambria Math" charset="0"/>
                          </a:rPr>
                          <m:t>𝜈</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m:t>
                        </m:r>
                        <m:nary>
                          <m:naryPr>
                            <m:chr m:val="∑"/>
                            <m:limLoc m:val="undOvr"/>
                            <m:ctrlPr>
                              <a:rPr lang="en-US" i="1">
                                <a:solidFill>
                                  <a:schemeClr val="bg1"/>
                                </a:solidFill>
                                <a:latin typeface="Cambria Math" panose="02040503050406030204" pitchFamily="18" charset="0"/>
                              </a:rPr>
                            </m:ctrlPr>
                          </m:naryPr>
                          <m:sub>
                            <m:r>
                              <a:rPr lang="en-US" i="1">
                                <a:solidFill>
                                  <a:schemeClr val="bg1"/>
                                </a:solidFill>
                                <a:latin typeface="Cambria Math" charset="0"/>
                              </a:rPr>
                              <m:t>𝜈</m:t>
                            </m:r>
                            <m:r>
                              <a:rPr lang="en-US" i="1">
                                <a:solidFill>
                                  <a:schemeClr val="bg1"/>
                                </a:solidFill>
                                <a:latin typeface="Cambria Math" charset="0"/>
                              </a:rPr>
                              <m:t>=0</m:t>
                            </m:r>
                          </m:sub>
                          <m:sup>
                            <m:r>
                              <a:rPr lang="en-US" b="0" i="1" smtClean="0">
                                <a:solidFill>
                                  <a:schemeClr val="bg1"/>
                                </a:solidFill>
                                <a:latin typeface="Cambria Math" charset="0"/>
                              </a:rPr>
                              <m:t>3</m:t>
                            </m:r>
                          </m:sup>
                          <m:e>
                            <m:sSup>
                              <m:sSupPr>
                                <m:ctrlPr>
                                  <a:rPr lang="en-US" i="1">
                                    <a:solidFill>
                                      <a:schemeClr val="bg1"/>
                                    </a:solidFill>
                                    <a:latin typeface="Cambria Math" panose="02040503050406030204" pitchFamily="18" charset="0"/>
                                  </a:rPr>
                                </m:ctrlPr>
                              </m:sSupPr>
                              <m:e>
                                <m:r>
                                  <m:rPr>
                                    <m:sty m:val="p"/>
                                  </m:rPr>
                                  <a:rPr lang="en-US">
                                    <a:solidFill>
                                      <a:schemeClr val="bg1"/>
                                    </a:solidFill>
                                    <a:latin typeface="Cambria Math" charset="0"/>
                                  </a:rPr>
                                  <m:t>a</m:t>
                                </m:r>
                              </m:e>
                              <m:sup>
                                <m:r>
                                  <a:rPr lang="en-US" i="1">
                                    <a:solidFill>
                                      <a:schemeClr val="bg1"/>
                                    </a:solidFill>
                                    <a:latin typeface="Cambria Math" charset="0"/>
                                  </a:rPr>
                                  <m:t>𝜈</m:t>
                                </m:r>
                              </m:sup>
                            </m:sSup>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𝑏</m:t>
                                </m:r>
                              </m:e>
                              <m:sub>
                                <m:r>
                                  <a:rPr lang="en-US" i="1">
                                    <a:solidFill>
                                      <a:schemeClr val="bg1"/>
                                    </a:solidFill>
                                    <a:latin typeface="Cambria Math" charset="0"/>
                                  </a:rPr>
                                  <m:t>𝜈</m:t>
                                </m:r>
                              </m:sub>
                            </m:sSub>
                          </m:e>
                        </m:nary>
                        <m:r>
                          <a:rPr lang="en-US" b="0" i="0" smtClean="0">
                            <a:solidFill>
                              <a:schemeClr val="bg1"/>
                            </a:solidFill>
                            <a:latin typeface="Cambria Math" charset="0"/>
                          </a:rPr>
                          <m:t>=</m:t>
                        </m:r>
                        <m:r>
                          <m:rPr>
                            <m:sty m:val="p"/>
                          </m:rPr>
                          <a:rPr lang="en-US">
                            <a:solidFill>
                              <a:schemeClr val="bg1"/>
                            </a:solidFill>
                            <a:latin typeface="Cambria Math" charset="0"/>
                          </a:rPr>
                          <m:t>a</m:t>
                        </m:r>
                      </m:e>
                      <m:sup>
                        <m:r>
                          <a:rPr lang="en-US" b="0" i="1" smtClean="0">
                            <a:solidFill>
                              <a:schemeClr val="bg1"/>
                            </a:solidFill>
                            <a:latin typeface="Cambria Math" charset="0"/>
                          </a:rPr>
                          <m:t>0</m:t>
                        </m:r>
                      </m:sup>
                    </m:sSup>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b</m:t>
                        </m:r>
                      </m:e>
                      <m:sub>
                        <m:r>
                          <a:rPr lang="en-US" b="0" i="1" smtClean="0">
                            <a:solidFill>
                              <a:schemeClr val="bg1"/>
                            </a:solidFill>
                            <a:latin typeface="Cambria Math" charset="0"/>
                          </a:rPr>
                          <m:t>0</m:t>
                        </m:r>
                      </m:sub>
                    </m:sSub>
                  </m:oMath>
                </a14:m>
                <a:r>
                  <a:rPr lang="en-US" dirty="0">
                    <a:solidFill>
                      <a:schemeClr val="bg1"/>
                    </a:solidFill>
                  </a:rPr>
                  <a:t>+</a:t>
                </a:r>
                <a14:m>
                  <m:oMath xmlns:m="http://schemas.openxmlformats.org/officeDocument/2006/math">
                    <m:sSup>
                      <m:sSupPr>
                        <m:ctrlPr>
                          <a:rPr lang="en-US" i="1">
                            <a:solidFill>
                              <a:schemeClr val="bg1"/>
                            </a:solidFill>
                            <a:latin typeface="Cambria Math" panose="02040503050406030204" pitchFamily="18" charset="0"/>
                          </a:rPr>
                        </m:ctrlPr>
                      </m:sSupPr>
                      <m:e>
                        <m:r>
                          <m:rPr>
                            <m:sty m:val="p"/>
                          </m:rPr>
                          <a:rPr lang="en-US">
                            <a:solidFill>
                              <a:schemeClr val="bg1"/>
                            </a:solidFill>
                            <a:latin typeface="Cambria Math" charset="0"/>
                          </a:rPr>
                          <m:t>a</m:t>
                        </m:r>
                      </m:e>
                      <m:sup>
                        <m:r>
                          <a:rPr lang="en-US" b="0" i="1" smtClean="0">
                            <a:solidFill>
                              <a:schemeClr val="bg1"/>
                            </a:solidFill>
                            <a:latin typeface="Cambria Math" charset="0"/>
                          </a:rPr>
                          <m:t>1</m:t>
                        </m:r>
                      </m:sup>
                    </m:sSup>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b</m:t>
                        </m:r>
                      </m:e>
                      <m:sub>
                        <m:r>
                          <a:rPr lang="en-US" b="0" i="1" smtClean="0">
                            <a:solidFill>
                              <a:schemeClr val="bg1"/>
                            </a:solidFill>
                            <a:latin typeface="Cambria Math" charset="0"/>
                          </a:rPr>
                          <m:t>1</m:t>
                        </m:r>
                      </m:sub>
                    </m:sSub>
                  </m:oMath>
                </a14:m>
                <a:r>
                  <a:rPr lang="en-US" dirty="0">
                    <a:solidFill>
                      <a:schemeClr val="bg1"/>
                    </a:solidFill>
                  </a:rPr>
                  <a:t>+</a:t>
                </a:r>
                <a14:m>
                  <m:oMath xmlns:m="http://schemas.openxmlformats.org/officeDocument/2006/math">
                    <m:sSup>
                      <m:sSupPr>
                        <m:ctrlPr>
                          <a:rPr lang="en-US" i="1">
                            <a:solidFill>
                              <a:schemeClr val="bg1"/>
                            </a:solidFill>
                            <a:latin typeface="Cambria Math" panose="02040503050406030204" pitchFamily="18" charset="0"/>
                          </a:rPr>
                        </m:ctrlPr>
                      </m:sSupPr>
                      <m:e>
                        <m:r>
                          <m:rPr>
                            <m:sty m:val="p"/>
                          </m:rPr>
                          <a:rPr lang="en-US">
                            <a:solidFill>
                              <a:schemeClr val="bg1"/>
                            </a:solidFill>
                            <a:latin typeface="Cambria Math" charset="0"/>
                          </a:rPr>
                          <m:t>a</m:t>
                        </m:r>
                      </m:e>
                      <m:sup>
                        <m:r>
                          <a:rPr lang="en-US" b="0" i="1" smtClean="0">
                            <a:solidFill>
                              <a:schemeClr val="bg1"/>
                            </a:solidFill>
                            <a:latin typeface="Cambria Math" charset="0"/>
                          </a:rPr>
                          <m:t>2</m:t>
                        </m:r>
                      </m:sup>
                    </m:sSup>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b</m:t>
                        </m:r>
                      </m:e>
                      <m:sub>
                        <m:r>
                          <a:rPr lang="en-US" b="0" i="1" smtClean="0">
                            <a:solidFill>
                              <a:schemeClr val="bg1"/>
                            </a:solidFill>
                            <a:latin typeface="Cambria Math" charset="0"/>
                          </a:rPr>
                          <m:t>2</m:t>
                        </m:r>
                      </m:sub>
                    </m:sSub>
                  </m:oMath>
                </a14:m>
                <a:r>
                  <a:rPr lang="en-US" dirty="0">
                    <a:solidFill>
                      <a:schemeClr val="bg1"/>
                    </a:solidFill>
                  </a:rPr>
                  <a:t>+</a:t>
                </a:r>
                <a14:m>
                  <m:oMath xmlns:m="http://schemas.openxmlformats.org/officeDocument/2006/math">
                    <m:sSup>
                      <m:sSupPr>
                        <m:ctrlPr>
                          <a:rPr lang="en-US" i="1">
                            <a:solidFill>
                              <a:schemeClr val="bg1"/>
                            </a:solidFill>
                            <a:latin typeface="Cambria Math" panose="02040503050406030204" pitchFamily="18" charset="0"/>
                          </a:rPr>
                        </m:ctrlPr>
                      </m:sSupPr>
                      <m:e>
                        <m:r>
                          <m:rPr>
                            <m:sty m:val="p"/>
                          </m:rPr>
                          <a:rPr lang="en-US">
                            <a:solidFill>
                              <a:schemeClr val="bg1"/>
                            </a:solidFill>
                            <a:latin typeface="Cambria Math" charset="0"/>
                          </a:rPr>
                          <m:t>a</m:t>
                        </m:r>
                      </m:e>
                      <m:sup>
                        <m:r>
                          <a:rPr lang="en-US" b="0" i="1" smtClean="0">
                            <a:solidFill>
                              <a:schemeClr val="bg1"/>
                            </a:solidFill>
                            <a:latin typeface="Cambria Math" charset="0"/>
                          </a:rPr>
                          <m:t>3</m:t>
                        </m:r>
                      </m:sup>
                    </m:sSup>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b</m:t>
                        </m:r>
                      </m:e>
                      <m:sub>
                        <m:r>
                          <a:rPr lang="en-US" b="0" i="1" smtClean="0">
                            <a:solidFill>
                              <a:schemeClr val="bg1"/>
                            </a:solidFill>
                            <a:latin typeface="Cambria Math" charset="0"/>
                          </a:rPr>
                          <m:t>3</m:t>
                        </m:r>
                      </m:sub>
                    </m:sSub>
                  </m:oMath>
                </a14:m>
                <a:r>
                  <a:rPr lang="en-US" dirty="0">
                    <a:solidFill>
                      <a:schemeClr val="bg1"/>
                    </a:solidFill>
                    <a:sym typeface="Symbol" charset="2"/>
                  </a:rPr>
                  <a:t> </a:t>
                </a:r>
              </a:p>
            </p:txBody>
          </p:sp>
        </mc:Choice>
        <mc:Fallback xmlns="">
          <p:sp>
            <p:nvSpPr>
              <p:cNvPr id="6" name="Rectangle 5"/>
              <p:cNvSpPr>
                <a:spLocks noRot="1" noChangeAspect="1" noMove="1" noResize="1" noEditPoints="1" noAdjustHandles="1" noChangeArrowheads="1" noChangeShapeType="1" noTextEdit="1"/>
              </p:cNvSpPr>
              <p:nvPr/>
            </p:nvSpPr>
            <p:spPr>
              <a:xfrm>
                <a:off x="3035300" y="3200400"/>
                <a:ext cx="6771640" cy="657206"/>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15441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transformations - a word on tensors </a:t>
            </a:r>
          </a:p>
        </p:txBody>
      </p:sp>
      <p:sp>
        <p:nvSpPr>
          <p:cNvPr id="3" name="Content Placeholder 2"/>
          <p:cNvSpPr>
            <a:spLocks noGrp="1"/>
          </p:cNvSpPr>
          <p:nvPr>
            <p:ph idx="1"/>
          </p:nvPr>
        </p:nvSpPr>
        <p:spPr>
          <a:xfrm>
            <a:off x="685800" y="1894974"/>
            <a:ext cx="11264900" cy="4726081"/>
          </a:xfrm>
        </p:spPr>
        <p:txBody>
          <a:bodyPr>
            <a:noAutofit/>
          </a:bodyPr>
          <a:lstStyle/>
          <a:p>
            <a:r>
              <a:rPr lang="en-US" dirty="0">
                <a:solidFill>
                  <a:srgbClr val="00B0F0"/>
                </a:solidFill>
              </a:rPr>
              <a:t>Terminology: Lorentz</a:t>
            </a:r>
            <a:r>
              <a:rPr lang="en-US" dirty="0"/>
              <a:t> </a:t>
            </a:r>
            <a:r>
              <a:rPr lang="en-US" dirty="0">
                <a:solidFill>
                  <a:srgbClr val="00B0F0"/>
                </a:solidFill>
              </a:rPr>
              <a:t>tensors</a:t>
            </a:r>
            <a:r>
              <a:rPr lang="en-US" dirty="0"/>
              <a:t> are multidimensional arrays whose components mix in a prescribed manner under </a:t>
            </a:r>
            <a:r>
              <a:rPr lang="en-US" dirty="0">
                <a:solidFill>
                  <a:srgbClr val="00B0F0"/>
                </a:solidFill>
              </a:rPr>
              <a:t>Lorentz transformations</a:t>
            </a:r>
            <a:r>
              <a:rPr lang="en-US" dirty="0"/>
              <a:t>.</a:t>
            </a:r>
            <a:r>
              <a:rPr lang="en-US" dirty="0">
                <a:solidFill>
                  <a:srgbClr val="00B0F0"/>
                </a:solidFill>
              </a:rPr>
              <a:t> </a:t>
            </a:r>
            <a:r>
              <a:rPr lang="en-US" i="1" dirty="0">
                <a:solidFill>
                  <a:srgbClr val="00B0F0"/>
                </a:solidFill>
              </a:rPr>
              <a:t>Contravariant</a:t>
            </a:r>
            <a:r>
              <a:rPr lang="en-US" dirty="0">
                <a:solidFill>
                  <a:srgbClr val="00B0F0"/>
                </a:solidFill>
              </a:rPr>
              <a:t> </a:t>
            </a:r>
            <a:r>
              <a:rPr lang="en-US" dirty="0"/>
              <a:t>tensor indices occur in superscript, e.g., a</a:t>
            </a:r>
            <a:r>
              <a:rPr lang="en-US" baseline="30000" dirty="0">
                <a:sym typeface="Symbol" charset="2"/>
              </a:rPr>
              <a:t></a:t>
            </a:r>
            <a:r>
              <a:rPr lang="en-US" dirty="0"/>
              <a:t>; </a:t>
            </a:r>
            <a:r>
              <a:rPr lang="en-US" i="1" dirty="0">
                <a:solidFill>
                  <a:srgbClr val="00B0F0"/>
                </a:solidFill>
              </a:rPr>
              <a:t>covariant</a:t>
            </a:r>
            <a:r>
              <a:rPr lang="en-US" dirty="0">
                <a:solidFill>
                  <a:srgbClr val="00B0F0"/>
                </a:solidFill>
              </a:rPr>
              <a:t> </a:t>
            </a:r>
            <a:r>
              <a:rPr lang="en-US" dirty="0"/>
              <a:t>tensor indices in subscript, e.g., a</a:t>
            </a:r>
            <a:r>
              <a:rPr lang="en-US" baseline="-25000" dirty="0">
                <a:sym typeface="Symbol" charset="2"/>
              </a:rPr>
              <a:t></a:t>
            </a:r>
            <a:endParaRPr lang="en-US" baseline="-25000" dirty="0"/>
          </a:p>
          <a:p>
            <a:r>
              <a:rPr lang="en-US" dirty="0"/>
              <a:t>Einstein summation notation: sum over repeated indices in subscript-superscript pairs</a:t>
            </a:r>
          </a:p>
          <a:p>
            <a:endParaRPr lang="en-US" dirty="0"/>
          </a:p>
          <a:p>
            <a:endParaRPr lang="en-US" dirty="0"/>
          </a:p>
          <a:p>
            <a:r>
              <a:rPr lang="en-US" dirty="0"/>
              <a:t>Lowering and raising of indices: </a:t>
            </a:r>
          </a:p>
          <a:p>
            <a:pPr marL="0" indent="0">
              <a:buNone/>
            </a:pPr>
            <a:endParaRPr lang="en-US" dirty="0"/>
          </a:p>
          <a:p>
            <a:pPr marL="0" indent="0">
              <a:buNone/>
            </a:pPr>
            <a:r>
              <a:rPr lang="en-US" dirty="0"/>
              <a:t>where metric tensor g</a:t>
            </a:r>
            <a:r>
              <a:rPr lang="en-US" baseline="-25000" dirty="0">
                <a:sym typeface="Symbol" charset="2"/>
              </a:rPr>
              <a:t></a:t>
            </a:r>
            <a:r>
              <a:rPr lang="en-US" dirty="0">
                <a:sym typeface="Symbol" charset="2"/>
              </a:rPr>
              <a:t> </a:t>
            </a:r>
            <a:r>
              <a:rPr lang="en-US" dirty="0"/>
              <a:t>is determined by </a:t>
            </a:r>
            <a:r>
              <a:rPr lang="en-US" dirty="0" err="1"/>
              <a:t>spacetime</a:t>
            </a:r>
            <a:r>
              <a:rPr lang="en-US" dirty="0"/>
              <a:t> geometry by reading of coefficients from the infinitesimal line element ds</a:t>
            </a:r>
            <a:r>
              <a:rPr lang="en-US" baseline="30000" dirty="0"/>
              <a:t>2 </a:t>
            </a:r>
            <a:r>
              <a:rPr lang="en-US" dirty="0"/>
              <a:t> (think of this as a distance formula in a geometry that may be curved):</a:t>
            </a:r>
            <a:endParaRPr lang="en-US" baseline="30000" dirty="0"/>
          </a:p>
          <a:p>
            <a:pPr marL="0" indent="0">
              <a:buNone/>
            </a:pPr>
            <a:endParaRPr lang="en-US" baseline="30000" dirty="0"/>
          </a:p>
          <a:p>
            <a:pPr marL="0" indent="0">
              <a:buNone/>
            </a:pPr>
            <a:endParaRPr lang="en-US" baseline="30000" dirty="0"/>
          </a:p>
          <a:p>
            <a:pPr marL="0" indent="0">
              <a:buNone/>
            </a:pPr>
            <a:endParaRPr lang="en-US" baseline="30000" dirty="0"/>
          </a:p>
          <a:p>
            <a:pPr marL="0" indent="0">
              <a:buNone/>
            </a:pPr>
            <a:endParaRPr lang="en-US" baseline="30000" dirty="0"/>
          </a:p>
        </p:txBody>
      </p:sp>
      <mc:AlternateContent xmlns:mc="http://schemas.openxmlformats.org/markup-compatibility/2006" xmlns:a14="http://schemas.microsoft.com/office/drawing/2010/main">
        <mc:Choice Requires="a14">
          <p:sp>
            <p:nvSpPr>
              <p:cNvPr id="5" name="Rectangle 4"/>
              <p:cNvSpPr/>
              <p:nvPr/>
            </p:nvSpPr>
            <p:spPr>
              <a:xfrm>
                <a:off x="4554023" y="4385016"/>
                <a:ext cx="3032483" cy="48322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m:rPr>
                              <m:sty m:val="p"/>
                            </m:rPr>
                            <a:rPr lang="en-US">
                              <a:solidFill>
                                <a:schemeClr val="bg1"/>
                              </a:solidFill>
                              <a:latin typeface="Cambria Math" charset="0"/>
                            </a:rPr>
                            <m:t>a</m:t>
                          </m:r>
                        </m:e>
                        <m:sub>
                          <m:r>
                            <a:rPr lang="en-US" baseline="-25000">
                              <a:solidFill>
                                <a:schemeClr val="bg1"/>
                              </a:solidFill>
                              <a:latin typeface="Cambria Math" charset="0"/>
                              <a:sym typeface="Symbol" charset="2"/>
                            </a:rPr>
                            <m:t></m:t>
                          </m:r>
                        </m:sub>
                      </m:sSub>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i="1">
                                      <a:solidFill>
                                        <a:schemeClr val="bg1"/>
                                      </a:solidFill>
                                      <a:latin typeface="Cambria Math" charset="0"/>
                                    </a:rPr>
                                    <m:t>𝜇𝜈</m:t>
                                  </m:r>
                                </m:sub>
                              </m:sSub>
                              <m:r>
                                <m:rPr>
                                  <m:sty m:val="p"/>
                                </m:rPr>
                                <a:rPr lang="en-US">
                                  <a:solidFill>
                                    <a:schemeClr val="bg1"/>
                                  </a:solidFill>
                                  <a:latin typeface="Cambria Math" charset="0"/>
                                </a:rPr>
                                <m:t>a</m:t>
                              </m:r>
                            </m:e>
                            <m:sup>
                              <m:r>
                                <a:rPr lang="en-US" i="1">
                                  <a:solidFill>
                                    <a:schemeClr val="bg1"/>
                                  </a:solidFill>
                                  <a:latin typeface="Cambria Math" charset="0"/>
                                </a:rPr>
                                <m:t>𝜈</m:t>
                              </m:r>
                            </m:sup>
                          </m:sSup>
                          <m:r>
                            <a:rPr lang="en-US">
                              <a:solidFill>
                                <a:schemeClr val="bg1"/>
                              </a:solidFill>
                              <a:latin typeface="Cambria Math" charset="0"/>
                            </a:rPr>
                            <m:t>;</m:t>
                          </m:r>
                          <m:r>
                            <a:rPr lang="en-US" b="0" i="0" smtClean="0">
                              <a:solidFill>
                                <a:schemeClr val="bg1"/>
                              </a:solidFill>
                              <a:latin typeface="Cambria Math" charset="0"/>
                            </a:rPr>
                            <m:t>    </m:t>
                          </m:r>
                          <m:r>
                            <m:rPr>
                              <m:sty m:val="p"/>
                            </m:rPr>
                            <a:rPr lang="en-US">
                              <a:solidFill>
                                <a:schemeClr val="bg1"/>
                              </a:solidFill>
                              <a:latin typeface="Cambria Math" charset="0"/>
                            </a:rPr>
                            <m:t>a</m:t>
                          </m:r>
                        </m:e>
                        <m:sup>
                          <m:r>
                            <a:rPr lang="en-US" baseline="-25000">
                              <a:solidFill>
                                <a:schemeClr val="bg1"/>
                              </a:solidFill>
                              <a:latin typeface="Cambria Math" charset="0"/>
                              <a:sym typeface="Symbol" charset="2"/>
                            </a:rPr>
                            <m:t></m:t>
                          </m:r>
                        </m:sup>
                      </m:sSup>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r>
                            <m:rPr>
                              <m:sty m:val="p"/>
                            </m:rPr>
                            <a:rPr lang="en-US" b="0" i="0" smtClean="0">
                              <a:solidFill>
                                <a:schemeClr val="bg1"/>
                              </a:solidFill>
                              <a:latin typeface="Cambria Math" charset="0"/>
                            </a:rPr>
                            <m:t>g</m:t>
                          </m:r>
                        </m:e>
                        <m:sup>
                          <m:r>
                            <a:rPr lang="en-US" i="1">
                              <a:solidFill>
                                <a:schemeClr val="bg1"/>
                              </a:solidFill>
                              <a:latin typeface="Cambria Math" charset="0"/>
                            </a:rPr>
                            <m:t>𝜇𝜈</m:t>
                          </m:r>
                        </m:sup>
                      </m:sSup>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a</m:t>
                          </m:r>
                        </m:e>
                        <m:sub>
                          <m:r>
                            <a:rPr lang="en-US" i="1">
                              <a:solidFill>
                                <a:schemeClr val="bg1"/>
                              </a:solidFill>
                              <a:latin typeface="Cambria Math" charset="0"/>
                            </a:rPr>
                            <m:t>𝜈</m:t>
                          </m:r>
                        </m:sub>
                      </m:sSub>
                    </m:oMath>
                  </m:oMathPara>
                </a14:m>
                <a:endParaRPr lang="en-US" dirty="0">
                  <a:solidFill>
                    <a:schemeClr val="bg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4554023" y="4385016"/>
                <a:ext cx="3032483" cy="48322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035300" y="3200400"/>
                <a:ext cx="6771640" cy="65720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14:m>
                  <m:oMath xmlns:m="http://schemas.openxmlformats.org/officeDocument/2006/math">
                    <m:sSup>
                      <m:sSupPr>
                        <m:ctrlPr>
                          <a:rPr lang="en-US" i="1" smtClean="0">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a</m:t>
                            </m:r>
                          </m:e>
                          <m:sub>
                            <m:r>
                              <a:rPr lang="en-US" i="1">
                                <a:solidFill>
                                  <a:schemeClr val="bg1"/>
                                </a:solidFill>
                                <a:latin typeface="Cambria Math" charset="0"/>
                              </a:rPr>
                              <m:t>𝜈</m:t>
                            </m:r>
                          </m:sub>
                        </m:sSub>
                        <m:r>
                          <m:rPr>
                            <m:sty m:val="p"/>
                          </m:rPr>
                          <a:rPr lang="en-US" b="0" i="0" smtClean="0">
                            <a:solidFill>
                              <a:schemeClr val="bg1"/>
                            </a:solidFill>
                            <a:latin typeface="Cambria Math" charset="0"/>
                          </a:rPr>
                          <m:t>b</m:t>
                        </m:r>
                      </m:e>
                      <m:sup>
                        <m:r>
                          <a:rPr lang="en-US" i="1">
                            <a:solidFill>
                              <a:schemeClr val="bg1"/>
                            </a:solidFill>
                            <a:latin typeface="Cambria Math" charset="0"/>
                          </a:rPr>
                          <m:t>𝜈</m:t>
                        </m:r>
                      </m:sup>
                    </m:sSup>
                    <m:r>
                      <a:rPr lang="en-US" i="1" smtClean="0">
                        <a:solidFill>
                          <a:schemeClr val="bg1"/>
                        </a:solidFill>
                        <a:latin typeface="Cambria Math" charset="0"/>
                      </a:rPr>
                      <m:t>=</m:t>
                    </m:r>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a</m:t>
                            </m:r>
                          </m:e>
                          <m:sub>
                            <m:r>
                              <a:rPr lang="en-US" i="1">
                                <a:solidFill>
                                  <a:schemeClr val="bg1"/>
                                </a:solidFill>
                                <a:latin typeface="Cambria Math" charset="0"/>
                              </a:rPr>
                              <m:t>𝜇</m:t>
                            </m:r>
                          </m:sub>
                        </m:sSub>
                        <m:r>
                          <m:rPr>
                            <m:sty m:val="p"/>
                          </m:rPr>
                          <a:rPr lang="en-US" b="0" i="0" smtClean="0">
                            <a:solidFill>
                              <a:schemeClr val="bg1"/>
                            </a:solidFill>
                            <a:latin typeface="Cambria Math" charset="0"/>
                          </a:rPr>
                          <m:t>b</m:t>
                        </m:r>
                      </m:e>
                      <m:sup>
                        <m:r>
                          <a:rPr lang="en-US" i="1">
                            <a:solidFill>
                              <a:schemeClr val="bg1"/>
                            </a:solidFill>
                            <a:latin typeface="Cambria Math" charset="0"/>
                          </a:rPr>
                          <m:t>𝜇</m:t>
                        </m:r>
                      </m:sup>
                    </m:sSup>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r>
                          <m:rPr>
                            <m:sty m:val="p"/>
                          </m:rPr>
                          <a:rPr lang="en-US">
                            <a:solidFill>
                              <a:schemeClr val="bg1"/>
                            </a:solidFill>
                            <a:latin typeface="Cambria Math" charset="0"/>
                          </a:rPr>
                          <m:t>a</m:t>
                        </m:r>
                      </m:e>
                      <m:sup>
                        <m:r>
                          <a:rPr lang="en-US" i="1">
                            <a:solidFill>
                              <a:schemeClr val="bg1"/>
                            </a:solidFill>
                            <a:latin typeface="Cambria Math" charset="0"/>
                          </a:rPr>
                          <m:t>𝜇</m:t>
                        </m:r>
                      </m:sup>
                    </m:sSup>
                    <m:sSub>
                      <m:sSubPr>
                        <m:ctrlPr>
                          <a:rPr lang="en-US" i="1">
                            <a:solidFill>
                              <a:schemeClr val="bg1"/>
                            </a:solidFill>
                            <a:latin typeface="Cambria Math" panose="02040503050406030204" pitchFamily="18" charset="0"/>
                          </a:rPr>
                        </m:ctrlPr>
                      </m:sSubPr>
                      <m:e>
                        <m:r>
                          <m:rPr>
                            <m:sty m:val="p"/>
                          </m:rPr>
                          <a:rPr lang="en-US" b="0" i="0" smtClean="0">
                            <a:solidFill>
                              <a:schemeClr val="bg1"/>
                            </a:solidFill>
                            <a:latin typeface="Cambria Math" charset="0"/>
                          </a:rPr>
                          <m:t>b</m:t>
                        </m:r>
                      </m:e>
                      <m:sub>
                        <m:r>
                          <a:rPr lang="en-US" i="1">
                            <a:solidFill>
                              <a:schemeClr val="bg1"/>
                            </a:solidFill>
                            <a:latin typeface="Cambria Math" charset="0"/>
                          </a:rPr>
                          <m:t>𝜇</m:t>
                        </m:r>
                      </m:sub>
                    </m:sSub>
                    <m:r>
                      <a:rPr lang="en-US" b="0" i="1" smtClean="0">
                        <a:solidFill>
                          <a:schemeClr val="bg1"/>
                        </a:solidFill>
                        <a:latin typeface="Cambria Math" charset="0"/>
                      </a:rPr>
                      <m:t>=</m:t>
                    </m:r>
                    <m:sSup>
                      <m:sSupPr>
                        <m:ctrlPr>
                          <a:rPr lang="en-US" i="1">
                            <a:solidFill>
                              <a:schemeClr val="bg1"/>
                            </a:solidFill>
                            <a:latin typeface="Cambria Math" panose="02040503050406030204" pitchFamily="18" charset="0"/>
                          </a:rPr>
                        </m:ctrlPr>
                      </m:sSupPr>
                      <m:e>
                        <m:r>
                          <m:rPr>
                            <m:sty m:val="p"/>
                          </m:rPr>
                          <a:rPr lang="en-US">
                            <a:solidFill>
                              <a:schemeClr val="bg1"/>
                            </a:solidFill>
                            <a:latin typeface="Cambria Math" charset="0"/>
                          </a:rPr>
                          <m:t>a</m:t>
                        </m:r>
                      </m:e>
                      <m:sup>
                        <m:r>
                          <a:rPr lang="en-US" i="1">
                            <a:solidFill>
                              <a:schemeClr val="bg1"/>
                            </a:solidFill>
                            <a:latin typeface="Cambria Math" charset="0"/>
                          </a:rPr>
                          <m:t>𝜈</m:t>
                        </m:r>
                      </m:sup>
                    </m:sSup>
                    <m:sSub>
                      <m:sSubPr>
                        <m:ctrlPr>
                          <a:rPr lang="en-US" i="1" smtClean="0">
                            <a:solidFill>
                              <a:schemeClr val="bg1"/>
                            </a:solidFill>
                            <a:latin typeface="Cambria Math" panose="02040503050406030204" pitchFamily="18" charset="0"/>
                          </a:rPr>
                        </m:ctrlPr>
                      </m:sSubPr>
                      <m:e>
                        <m:r>
                          <m:rPr>
                            <m:sty m:val="p"/>
                          </m:rPr>
                          <a:rPr lang="en-US" b="0" i="0" smtClean="0">
                            <a:solidFill>
                              <a:schemeClr val="bg1"/>
                            </a:solidFill>
                            <a:latin typeface="Cambria Math" charset="0"/>
                          </a:rPr>
                          <m:t>b</m:t>
                        </m:r>
                      </m:e>
                      <m:sub>
                        <m:r>
                          <a:rPr lang="en-US" i="1">
                            <a:solidFill>
                              <a:schemeClr val="bg1"/>
                            </a:solidFill>
                            <a:latin typeface="Cambria Math" charset="0"/>
                          </a:rPr>
                          <m:t>𝜈</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m:t>
                        </m:r>
                        <m:nary>
                          <m:naryPr>
                            <m:chr m:val="∑"/>
                            <m:limLoc m:val="undOvr"/>
                            <m:ctrlPr>
                              <a:rPr lang="en-US" i="1">
                                <a:solidFill>
                                  <a:schemeClr val="bg1"/>
                                </a:solidFill>
                                <a:latin typeface="Cambria Math" panose="02040503050406030204" pitchFamily="18" charset="0"/>
                              </a:rPr>
                            </m:ctrlPr>
                          </m:naryPr>
                          <m:sub>
                            <m:r>
                              <a:rPr lang="en-US" i="1">
                                <a:solidFill>
                                  <a:schemeClr val="bg1"/>
                                </a:solidFill>
                                <a:latin typeface="Cambria Math" charset="0"/>
                              </a:rPr>
                              <m:t>𝜈</m:t>
                            </m:r>
                            <m:r>
                              <a:rPr lang="en-US" i="1">
                                <a:solidFill>
                                  <a:schemeClr val="bg1"/>
                                </a:solidFill>
                                <a:latin typeface="Cambria Math" charset="0"/>
                              </a:rPr>
                              <m:t>=0</m:t>
                            </m:r>
                          </m:sub>
                          <m:sup>
                            <m:r>
                              <a:rPr lang="en-US" b="0" i="1" smtClean="0">
                                <a:solidFill>
                                  <a:schemeClr val="bg1"/>
                                </a:solidFill>
                                <a:latin typeface="Cambria Math" charset="0"/>
                              </a:rPr>
                              <m:t>3</m:t>
                            </m:r>
                          </m:sup>
                          <m:e>
                            <m:sSup>
                              <m:sSupPr>
                                <m:ctrlPr>
                                  <a:rPr lang="en-US" i="1">
                                    <a:solidFill>
                                      <a:schemeClr val="bg1"/>
                                    </a:solidFill>
                                    <a:latin typeface="Cambria Math" panose="02040503050406030204" pitchFamily="18" charset="0"/>
                                  </a:rPr>
                                </m:ctrlPr>
                              </m:sSupPr>
                              <m:e>
                                <m:r>
                                  <m:rPr>
                                    <m:sty m:val="p"/>
                                  </m:rPr>
                                  <a:rPr lang="en-US">
                                    <a:solidFill>
                                      <a:schemeClr val="bg1"/>
                                    </a:solidFill>
                                    <a:latin typeface="Cambria Math" charset="0"/>
                                  </a:rPr>
                                  <m:t>a</m:t>
                                </m:r>
                              </m:e>
                              <m:sup>
                                <m:r>
                                  <a:rPr lang="en-US" i="1">
                                    <a:solidFill>
                                      <a:schemeClr val="bg1"/>
                                    </a:solidFill>
                                    <a:latin typeface="Cambria Math" charset="0"/>
                                  </a:rPr>
                                  <m:t>𝜈</m:t>
                                </m:r>
                              </m:sup>
                            </m:sSup>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𝑏</m:t>
                                </m:r>
                              </m:e>
                              <m:sub>
                                <m:r>
                                  <a:rPr lang="en-US" i="1">
                                    <a:solidFill>
                                      <a:schemeClr val="bg1"/>
                                    </a:solidFill>
                                    <a:latin typeface="Cambria Math" charset="0"/>
                                  </a:rPr>
                                  <m:t>𝜈</m:t>
                                </m:r>
                              </m:sub>
                            </m:sSub>
                          </m:e>
                        </m:nary>
                        <m:r>
                          <a:rPr lang="en-US" b="0" i="0" smtClean="0">
                            <a:solidFill>
                              <a:schemeClr val="bg1"/>
                            </a:solidFill>
                            <a:latin typeface="Cambria Math" charset="0"/>
                          </a:rPr>
                          <m:t>=</m:t>
                        </m:r>
                        <m:r>
                          <m:rPr>
                            <m:sty m:val="p"/>
                          </m:rPr>
                          <a:rPr lang="en-US">
                            <a:solidFill>
                              <a:schemeClr val="bg1"/>
                            </a:solidFill>
                            <a:latin typeface="Cambria Math" charset="0"/>
                          </a:rPr>
                          <m:t>a</m:t>
                        </m:r>
                      </m:e>
                      <m:sup>
                        <m:r>
                          <a:rPr lang="en-US" b="0" i="1" smtClean="0">
                            <a:solidFill>
                              <a:schemeClr val="bg1"/>
                            </a:solidFill>
                            <a:latin typeface="Cambria Math" charset="0"/>
                          </a:rPr>
                          <m:t>0</m:t>
                        </m:r>
                      </m:sup>
                    </m:sSup>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b</m:t>
                        </m:r>
                      </m:e>
                      <m:sub>
                        <m:r>
                          <a:rPr lang="en-US" b="0" i="1" smtClean="0">
                            <a:solidFill>
                              <a:schemeClr val="bg1"/>
                            </a:solidFill>
                            <a:latin typeface="Cambria Math" charset="0"/>
                          </a:rPr>
                          <m:t>0</m:t>
                        </m:r>
                      </m:sub>
                    </m:sSub>
                  </m:oMath>
                </a14:m>
                <a:r>
                  <a:rPr lang="en-US" dirty="0">
                    <a:solidFill>
                      <a:schemeClr val="bg1"/>
                    </a:solidFill>
                  </a:rPr>
                  <a:t>+</a:t>
                </a:r>
                <a14:m>
                  <m:oMath xmlns:m="http://schemas.openxmlformats.org/officeDocument/2006/math">
                    <m:sSup>
                      <m:sSupPr>
                        <m:ctrlPr>
                          <a:rPr lang="en-US" i="1">
                            <a:solidFill>
                              <a:schemeClr val="bg1"/>
                            </a:solidFill>
                            <a:latin typeface="Cambria Math" panose="02040503050406030204" pitchFamily="18" charset="0"/>
                          </a:rPr>
                        </m:ctrlPr>
                      </m:sSupPr>
                      <m:e>
                        <m:r>
                          <m:rPr>
                            <m:sty m:val="p"/>
                          </m:rPr>
                          <a:rPr lang="en-US">
                            <a:solidFill>
                              <a:schemeClr val="bg1"/>
                            </a:solidFill>
                            <a:latin typeface="Cambria Math" charset="0"/>
                          </a:rPr>
                          <m:t>a</m:t>
                        </m:r>
                      </m:e>
                      <m:sup>
                        <m:r>
                          <a:rPr lang="en-US" b="0" i="1" smtClean="0">
                            <a:solidFill>
                              <a:schemeClr val="bg1"/>
                            </a:solidFill>
                            <a:latin typeface="Cambria Math" charset="0"/>
                          </a:rPr>
                          <m:t>1</m:t>
                        </m:r>
                      </m:sup>
                    </m:sSup>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b</m:t>
                        </m:r>
                      </m:e>
                      <m:sub>
                        <m:r>
                          <a:rPr lang="en-US" b="0" i="1" smtClean="0">
                            <a:solidFill>
                              <a:schemeClr val="bg1"/>
                            </a:solidFill>
                            <a:latin typeface="Cambria Math" charset="0"/>
                          </a:rPr>
                          <m:t>1</m:t>
                        </m:r>
                      </m:sub>
                    </m:sSub>
                  </m:oMath>
                </a14:m>
                <a:r>
                  <a:rPr lang="en-US" dirty="0">
                    <a:solidFill>
                      <a:schemeClr val="bg1"/>
                    </a:solidFill>
                  </a:rPr>
                  <a:t>+</a:t>
                </a:r>
                <a14:m>
                  <m:oMath xmlns:m="http://schemas.openxmlformats.org/officeDocument/2006/math">
                    <m:sSup>
                      <m:sSupPr>
                        <m:ctrlPr>
                          <a:rPr lang="en-US" i="1">
                            <a:solidFill>
                              <a:schemeClr val="bg1"/>
                            </a:solidFill>
                            <a:latin typeface="Cambria Math" panose="02040503050406030204" pitchFamily="18" charset="0"/>
                          </a:rPr>
                        </m:ctrlPr>
                      </m:sSupPr>
                      <m:e>
                        <m:r>
                          <m:rPr>
                            <m:sty m:val="p"/>
                          </m:rPr>
                          <a:rPr lang="en-US">
                            <a:solidFill>
                              <a:schemeClr val="bg1"/>
                            </a:solidFill>
                            <a:latin typeface="Cambria Math" charset="0"/>
                          </a:rPr>
                          <m:t>a</m:t>
                        </m:r>
                      </m:e>
                      <m:sup>
                        <m:r>
                          <a:rPr lang="en-US" b="0" i="1" smtClean="0">
                            <a:solidFill>
                              <a:schemeClr val="bg1"/>
                            </a:solidFill>
                            <a:latin typeface="Cambria Math" charset="0"/>
                          </a:rPr>
                          <m:t>2</m:t>
                        </m:r>
                      </m:sup>
                    </m:sSup>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b</m:t>
                        </m:r>
                      </m:e>
                      <m:sub>
                        <m:r>
                          <a:rPr lang="en-US" b="0" i="1" smtClean="0">
                            <a:solidFill>
                              <a:schemeClr val="bg1"/>
                            </a:solidFill>
                            <a:latin typeface="Cambria Math" charset="0"/>
                          </a:rPr>
                          <m:t>2</m:t>
                        </m:r>
                      </m:sub>
                    </m:sSub>
                  </m:oMath>
                </a14:m>
                <a:r>
                  <a:rPr lang="en-US" dirty="0">
                    <a:solidFill>
                      <a:schemeClr val="bg1"/>
                    </a:solidFill>
                  </a:rPr>
                  <a:t>+</a:t>
                </a:r>
                <a14:m>
                  <m:oMath xmlns:m="http://schemas.openxmlformats.org/officeDocument/2006/math">
                    <m:sSup>
                      <m:sSupPr>
                        <m:ctrlPr>
                          <a:rPr lang="en-US" i="1">
                            <a:solidFill>
                              <a:schemeClr val="bg1"/>
                            </a:solidFill>
                            <a:latin typeface="Cambria Math" panose="02040503050406030204" pitchFamily="18" charset="0"/>
                          </a:rPr>
                        </m:ctrlPr>
                      </m:sSupPr>
                      <m:e>
                        <m:r>
                          <m:rPr>
                            <m:sty m:val="p"/>
                          </m:rPr>
                          <a:rPr lang="en-US">
                            <a:solidFill>
                              <a:schemeClr val="bg1"/>
                            </a:solidFill>
                            <a:latin typeface="Cambria Math" charset="0"/>
                          </a:rPr>
                          <m:t>a</m:t>
                        </m:r>
                      </m:e>
                      <m:sup>
                        <m:r>
                          <a:rPr lang="en-US" b="0" i="1" smtClean="0">
                            <a:solidFill>
                              <a:schemeClr val="bg1"/>
                            </a:solidFill>
                            <a:latin typeface="Cambria Math" charset="0"/>
                          </a:rPr>
                          <m:t>3</m:t>
                        </m:r>
                      </m:sup>
                    </m:sSup>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b</m:t>
                        </m:r>
                      </m:e>
                      <m:sub>
                        <m:r>
                          <a:rPr lang="en-US" b="0" i="1" smtClean="0">
                            <a:solidFill>
                              <a:schemeClr val="bg1"/>
                            </a:solidFill>
                            <a:latin typeface="Cambria Math" charset="0"/>
                          </a:rPr>
                          <m:t>3</m:t>
                        </m:r>
                      </m:sub>
                    </m:sSub>
                  </m:oMath>
                </a14:m>
                <a:r>
                  <a:rPr lang="en-US" dirty="0">
                    <a:solidFill>
                      <a:schemeClr val="bg1"/>
                    </a:solidFill>
                    <a:sym typeface="Symbol" charset="2"/>
                  </a:rPr>
                  <a:t> </a:t>
                </a:r>
              </a:p>
            </p:txBody>
          </p:sp>
        </mc:Choice>
        <mc:Fallback xmlns="">
          <p:sp>
            <p:nvSpPr>
              <p:cNvPr id="6" name="Rectangle 5"/>
              <p:cNvSpPr>
                <a:spLocks noRot="1" noChangeAspect="1" noMove="1" noResize="1" noEditPoints="1" noAdjustHandles="1" noChangeArrowheads="1" noChangeShapeType="1" noTextEdit="1"/>
              </p:cNvSpPr>
              <p:nvPr/>
            </p:nvSpPr>
            <p:spPr>
              <a:xfrm>
                <a:off x="3035300" y="3200400"/>
                <a:ext cx="6771640" cy="65720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998720" y="5577839"/>
                <a:ext cx="2202180" cy="45146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14:m>
                  <m:oMath xmlns:m="http://schemas.openxmlformats.org/officeDocument/2006/math">
                    <m:r>
                      <a:rPr lang="en-US" i="1" smtClean="0">
                        <a:solidFill>
                          <a:schemeClr val="bg1"/>
                        </a:solidFill>
                        <a:latin typeface="Cambria Math" charset="0"/>
                      </a:rPr>
                      <m:t>𝑑</m:t>
                    </m:r>
                    <m:r>
                      <a:rPr lang="en-US" b="0" i="1" smtClean="0">
                        <a:solidFill>
                          <a:schemeClr val="bg1"/>
                        </a:solidFill>
                        <a:latin typeface="Cambria Math" charset="0"/>
                      </a:rPr>
                      <m:t>𝑠</m:t>
                    </m:r>
                  </m:oMath>
                </a14:m>
                <a:r>
                  <a:rPr lang="en-US" baseline="30000" dirty="0">
                    <a:solidFill>
                      <a:schemeClr val="bg1"/>
                    </a:solidFill>
                    <a:sym typeface="Symbol" charset="2"/>
                  </a:rPr>
                  <a:t>2</a:t>
                </a:r>
                <a14:m>
                  <m:oMath xmlns:m="http://schemas.openxmlformats.org/officeDocument/2006/math">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i="1">
                                <a:solidFill>
                                  <a:schemeClr val="bg1"/>
                                </a:solidFill>
                                <a:latin typeface="Cambria Math" charset="0"/>
                              </a:rPr>
                              <m:t>𝜇𝜈</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i="1">
                                <a:solidFill>
                                  <a:schemeClr val="bg1"/>
                                </a:solidFill>
                                <a:latin typeface="Cambria Math" charset="0"/>
                              </a:rPr>
                              <m:t>𝜇</m:t>
                            </m:r>
                          </m:sup>
                        </m:sSup>
                        <m:r>
                          <a:rPr lang="en-US" i="1">
                            <a:solidFill>
                              <a:schemeClr val="bg1"/>
                            </a:solidFill>
                            <a:latin typeface="Cambria Math" charset="0"/>
                          </a:rPr>
                          <m:t>𝑑𝑥</m:t>
                        </m:r>
                      </m:e>
                      <m:sup>
                        <m:r>
                          <a:rPr lang="en-US" i="1">
                            <a:solidFill>
                              <a:schemeClr val="bg1"/>
                            </a:solidFill>
                            <a:latin typeface="Cambria Math" charset="0"/>
                          </a:rPr>
                          <m:t>𝜈</m:t>
                        </m:r>
                      </m:sup>
                    </m:sSup>
                  </m:oMath>
                </a14:m>
                <a:endParaRPr lang="en-US"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4998720" y="5577839"/>
                <a:ext cx="2202180" cy="451467"/>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19047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a:t>
            </a:r>
          </a:p>
        </p:txBody>
      </p:sp>
      <p:sp>
        <p:nvSpPr>
          <p:cNvPr id="3" name="Content Placeholder 2"/>
          <p:cNvSpPr>
            <a:spLocks noGrp="1"/>
          </p:cNvSpPr>
          <p:nvPr>
            <p:ph idx="1"/>
          </p:nvPr>
        </p:nvSpPr>
        <p:spPr>
          <a:xfrm>
            <a:off x="457200" y="1689100"/>
            <a:ext cx="11264900" cy="5105400"/>
          </a:xfrm>
        </p:spPr>
        <p:txBody>
          <a:bodyPr>
            <a:normAutofit/>
          </a:bodyPr>
          <a:lstStyle/>
          <a:p>
            <a:r>
              <a:rPr lang="en-US" sz="1900" dirty="0"/>
              <a:t>We are familiar with the 3-dimensional distance formula given by the Pythagorean theorem</a:t>
            </a:r>
          </a:p>
          <a:p>
            <a:endParaRPr lang="en-US" sz="1900" dirty="0"/>
          </a:p>
          <a:p>
            <a:endParaRPr lang="en-US" sz="1900" dirty="0"/>
          </a:p>
          <a:p>
            <a:endParaRPr lang="en-US" sz="1900" dirty="0"/>
          </a:p>
          <a:p>
            <a:endParaRPr lang="en-US" sz="1900" dirty="0"/>
          </a:p>
          <a:p>
            <a:endParaRPr lang="en-US" sz="1900" dirty="0"/>
          </a:p>
          <a:p>
            <a:endParaRPr lang="en-US" sz="1900" dirty="0"/>
          </a:p>
          <a:p>
            <a:endParaRPr lang="en-US" sz="1900" dirty="0"/>
          </a:p>
          <a:p>
            <a:endParaRPr lang="en-US" sz="1900" dirty="0"/>
          </a:p>
          <a:p>
            <a:endParaRPr lang="en-US" sz="1900" dirty="0"/>
          </a:p>
          <a:p>
            <a:endParaRPr lang="en-US" sz="1900" dirty="0"/>
          </a:p>
          <a:p>
            <a:endParaRPr lang="en-US" sz="1900" dirty="0"/>
          </a:p>
        </p:txBody>
      </p:sp>
      <mc:AlternateContent xmlns:mc="http://schemas.openxmlformats.org/markup-compatibility/2006" xmlns:a14="http://schemas.microsoft.com/office/drawing/2010/main">
        <mc:Choice Requires="a14">
          <p:sp>
            <p:nvSpPr>
              <p:cNvPr id="10" name="Rectangle 9"/>
              <p:cNvSpPr/>
              <p:nvPr/>
            </p:nvSpPr>
            <p:spPr>
              <a:xfrm>
                <a:off x="9855200" y="1841499"/>
                <a:ext cx="2311400" cy="32637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14:m>
                  <m:oMath xmlns:m="http://schemas.openxmlformats.org/officeDocument/2006/math">
                    <m:r>
                      <a:rPr lang="en-US" i="1" smtClean="0">
                        <a:solidFill>
                          <a:schemeClr val="bg1"/>
                        </a:solidFill>
                        <a:latin typeface="Cambria Math" charset="0"/>
                      </a:rPr>
                      <m:t>𝑑𝑠</m:t>
                    </m:r>
                  </m:oMath>
                </a14:m>
                <a:r>
                  <a:rPr lang="en-US" baseline="30000" dirty="0">
                    <a:solidFill>
                      <a:schemeClr val="bg1"/>
                    </a:solidFill>
                    <a:sym typeface="Symbol" charset="2"/>
                  </a:rPr>
                  <a:t>2 </a:t>
                </a:r>
                <a:r>
                  <a:rPr lang="en-US" dirty="0">
                    <a:solidFill>
                      <a:schemeClr val="bg1"/>
                    </a:solidFill>
                  </a:rPr>
                  <a:t>= </a:t>
                </a:r>
                <a14:m>
                  <m:oMath xmlns:m="http://schemas.openxmlformats.org/officeDocument/2006/math">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b="0" i="1" smtClean="0">
                            <a:solidFill>
                              <a:schemeClr val="bg1"/>
                            </a:solidFill>
                            <a:latin typeface="Cambria Math" charset="0"/>
                          </a:rPr>
                          <m:t>2</m:t>
                        </m:r>
                      </m:sup>
                    </m:sSup>
                  </m:oMath>
                </a14:m>
                <a:r>
                  <a:rPr lang="en-US" dirty="0">
                    <a:solidFill>
                      <a:schemeClr val="bg1"/>
                    </a:solidFill>
                  </a:rPr>
                  <a:t> </a:t>
                </a:r>
                <a14:m>
                  <m:oMath xmlns:m="http://schemas.openxmlformats.org/officeDocument/2006/math">
                    <m:sSup>
                      <m:sSupPr>
                        <m:ctrlPr>
                          <a:rPr lang="en-US" i="1">
                            <a:solidFill>
                              <a:schemeClr val="bg1"/>
                            </a:solidFill>
                            <a:latin typeface="Cambria Math" panose="02040503050406030204" pitchFamily="18" charset="0"/>
                          </a:rPr>
                        </m:ctrlPr>
                      </m:sSupPr>
                      <m:e>
                        <m:r>
                          <a:rPr lang="en-US" b="0" i="1" smtClean="0">
                            <a:solidFill>
                              <a:schemeClr val="bg1"/>
                            </a:solidFill>
                            <a:latin typeface="Cambria Math" charset="0"/>
                          </a:rPr>
                          <m:t>+</m:t>
                        </m:r>
                        <m:r>
                          <a:rPr lang="en-US" i="1">
                            <a:solidFill>
                              <a:schemeClr val="bg1"/>
                            </a:solidFill>
                            <a:latin typeface="Cambria Math" charset="0"/>
                          </a:rPr>
                          <m:t>𝑑</m:t>
                        </m:r>
                        <m:r>
                          <a:rPr lang="en-US" b="0" i="1" smtClean="0">
                            <a:solidFill>
                              <a:schemeClr val="bg1"/>
                            </a:solidFill>
                            <a:latin typeface="Cambria Math" charset="0"/>
                          </a:rPr>
                          <m:t>𝑦</m:t>
                        </m:r>
                      </m:e>
                      <m:sup>
                        <m:r>
                          <a:rPr lang="en-US" b="0" i="1" smtClean="0">
                            <a:solidFill>
                              <a:schemeClr val="bg1"/>
                            </a:solidFill>
                            <a:latin typeface="Cambria Math" charset="0"/>
                          </a:rPr>
                          <m:t>2</m:t>
                        </m:r>
                      </m:sup>
                    </m:sSup>
                  </m:oMath>
                </a14:m>
                <a:r>
                  <a:rPr lang="en-US" dirty="0">
                    <a:solidFill>
                      <a:schemeClr val="bg1"/>
                    </a:solidFill>
                  </a:rPr>
                  <a:t> </a:t>
                </a:r>
                <a14:m>
                  <m:oMath xmlns:m="http://schemas.openxmlformats.org/officeDocument/2006/math">
                    <m:sSup>
                      <m:sSupPr>
                        <m:ctrlPr>
                          <a:rPr lang="en-US" i="1">
                            <a:solidFill>
                              <a:schemeClr val="bg1"/>
                            </a:solidFill>
                            <a:latin typeface="Cambria Math" panose="02040503050406030204" pitchFamily="18" charset="0"/>
                          </a:rPr>
                        </m:ctrlPr>
                      </m:sSupPr>
                      <m:e>
                        <m:r>
                          <a:rPr lang="en-US" b="0" i="1" smtClean="0">
                            <a:solidFill>
                              <a:schemeClr val="bg1"/>
                            </a:solidFill>
                            <a:latin typeface="Cambria Math" charset="0"/>
                          </a:rPr>
                          <m:t>+</m:t>
                        </m:r>
                        <m:r>
                          <a:rPr lang="en-US" i="1">
                            <a:solidFill>
                              <a:schemeClr val="bg1"/>
                            </a:solidFill>
                            <a:latin typeface="Cambria Math" charset="0"/>
                          </a:rPr>
                          <m:t>𝑑</m:t>
                        </m:r>
                        <m:r>
                          <a:rPr lang="en-US" b="0" i="1" smtClean="0">
                            <a:solidFill>
                              <a:schemeClr val="bg1"/>
                            </a:solidFill>
                            <a:latin typeface="Cambria Math" charset="0"/>
                          </a:rPr>
                          <m:t>𝑧</m:t>
                        </m:r>
                      </m:e>
                      <m:sup>
                        <m:r>
                          <a:rPr lang="en-US" b="0" i="1" smtClean="0">
                            <a:solidFill>
                              <a:schemeClr val="bg1"/>
                            </a:solidFill>
                            <a:latin typeface="Cambria Math" charset="0"/>
                          </a:rPr>
                          <m:t>2</m:t>
                        </m:r>
                      </m:sup>
                    </m:sSup>
                  </m:oMath>
                </a14:m>
                <a:endParaRPr lang="en-US"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9855200" y="1841499"/>
                <a:ext cx="2311400" cy="326371"/>
              </a:xfrm>
              <a:prstGeom prst="rect">
                <a:avLst/>
              </a:prstGeom>
              <a:blipFill rotWithShape="0">
                <a:blip r:embed="rId6"/>
                <a:stretch>
                  <a:fillRect/>
                </a:stretch>
              </a:blipFill>
            </p:spPr>
            <p:txBody>
              <a:bodyPr/>
              <a:lstStyle/>
              <a:p>
                <a:r>
                  <a:rPr lang="en-US">
                    <a:noFill/>
                  </a:rPr>
                  <a:t> </a:t>
                </a:r>
              </a:p>
            </p:txBody>
          </p:sp>
        </mc:Fallback>
      </mc:AlternateContent>
      <p:cxnSp>
        <p:nvCxnSpPr>
          <p:cNvPr id="8" name="Straight Connector 7"/>
          <p:cNvCxnSpPr/>
          <p:nvPr/>
        </p:nvCxnSpPr>
        <p:spPr>
          <a:xfrm>
            <a:off x="2024063" y="3088257"/>
            <a:ext cx="0" cy="36284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62000" y="5481638"/>
            <a:ext cx="71564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762000" y="3467819"/>
            <a:ext cx="3292415" cy="3260006"/>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2044046" y="3588149"/>
            <a:ext cx="3551792" cy="188024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TextBox 51"/>
          <p:cNvSpPr txBox="1">
            <a:spLocks noChangeArrowheads="1"/>
          </p:cNvSpPr>
          <p:nvPr/>
        </p:nvSpPr>
        <p:spPr bwMode="auto">
          <a:xfrm>
            <a:off x="3891626" y="3622167"/>
            <a:ext cx="2888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y</a:t>
            </a:r>
          </a:p>
        </p:txBody>
      </p:sp>
      <p:sp>
        <p:nvSpPr>
          <p:cNvPr id="16" name="TextBox 51"/>
          <p:cNvSpPr txBox="1">
            <a:spLocks noChangeArrowheads="1"/>
          </p:cNvSpPr>
          <p:nvPr/>
        </p:nvSpPr>
        <p:spPr bwMode="auto">
          <a:xfrm>
            <a:off x="2045574" y="3087329"/>
            <a:ext cx="2760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z</a:t>
            </a:r>
            <a:endParaRPr lang="en-US" sz="1800" dirty="0"/>
          </a:p>
        </p:txBody>
      </p:sp>
      <p:sp>
        <p:nvSpPr>
          <p:cNvPr id="17" name="TextBox 51"/>
          <p:cNvSpPr txBox="1">
            <a:spLocks noChangeArrowheads="1"/>
          </p:cNvSpPr>
          <p:nvPr/>
        </p:nvSpPr>
        <p:spPr bwMode="auto">
          <a:xfrm>
            <a:off x="8256588" y="5278438"/>
            <a:ext cx="28405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x</a:t>
            </a:r>
          </a:p>
        </p:txBody>
      </p:sp>
      <mc:AlternateContent xmlns:mc="http://schemas.openxmlformats.org/markup-compatibility/2006" xmlns:a14="http://schemas.microsoft.com/office/drawing/2010/main">
        <mc:Choice Requires="a14">
          <p:sp>
            <p:nvSpPr>
              <p:cNvPr id="5" name="Rectangle 4"/>
              <p:cNvSpPr/>
              <p:nvPr/>
            </p:nvSpPr>
            <p:spPr>
              <a:xfrm>
                <a:off x="5517618" y="3213159"/>
                <a:ext cx="405880" cy="369332"/>
              </a:xfrm>
              <a:prstGeom prst="rect">
                <a:avLst/>
              </a:prstGeom>
            </p:spPr>
            <p:txBody>
              <a:bodyPr wrap="none">
                <a:spAutoFit/>
              </a:bodyPr>
              <a:lstStyle/>
              <a:p>
                <a:r>
                  <a:rPr lang="en-US" dirty="0"/>
                  <a:t>d</a:t>
                </a:r>
                <a14:m>
                  <m:oMath xmlns:m="http://schemas.openxmlformats.org/officeDocument/2006/math">
                    <m:acc>
                      <m:accPr>
                        <m:chr m:val="⃗"/>
                        <m:ctrlPr>
                          <a:rPr lang="en-US" i="1" smtClean="0">
                            <a:latin typeface="Cambria Math" panose="02040503050406030204" pitchFamily="18" charset="0"/>
                          </a:rPr>
                        </m:ctrlPr>
                      </m:accPr>
                      <m:e>
                        <m:r>
                          <m:rPr>
                            <m:sty m:val="p"/>
                          </m:rPr>
                          <a:rPr lang="en-US" b="0" i="0" smtClean="0">
                            <a:latin typeface="Cambria Math" charset="0"/>
                          </a:rPr>
                          <m:t>s</m:t>
                        </m:r>
                      </m:e>
                    </m:acc>
                  </m:oMath>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517618" y="3213159"/>
                <a:ext cx="405880" cy="369332"/>
              </a:xfrm>
              <a:prstGeom prst="rect">
                <a:avLst/>
              </a:prstGeom>
              <a:blipFill rotWithShape="0">
                <a:blip r:embed="rId7"/>
                <a:stretch>
                  <a:fillRect l="-11940" t="-16393" r="-37313" b="-24590"/>
                </a:stretch>
              </a:blipFill>
            </p:spPr>
            <p:txBody>
              <a:bodyPr/>
              <a:lstStyle/>
              <a:p>
                <a:r>
                  <a:rPr lang="en-US">
                    <a:noFill/>
                  </a:rPr>
                  <a:t> </a:t>
                </a:r>
              </a:p>
            </p:txBody>
          </p:sp>
        </mc:Fallback>
      </mc:AlternateContent>
      <p:cxnSp>
        <p:nvCxnSpPr>
          <p:cNvPr id="21" name="Straight Connector 20"/>
          <p:cNvCxnSpPr/>
          <p:nvPr/>
        </p:nvCxnSpPr>
        <p:spPr>
          <a:xfrm flipV="1">
            <a:off x="2036426" y="4799692"/>
            <a:ext cx="3513692" cy="65623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550118" y="3740039"/>
            <a:ext cx="22860" cy="104641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635349" y="4796185"/>
            <a:ext cx="2913922" cy="897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882316" y="4824710"/>
            <a:ext cx="689815" cy="6208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275798" y="5072698"/>
            <a:ext cx="410690" cy="369332"/>
          </a:xfrm>
          <a:prstGeom prst="rect">
            <a:avLst/>
          </a:prstGeom>
          <a:noFill/>
        </p:spPr>
        <p:txBody>
          <a:bodyPr wrap="none" rtlCol="0">
            <a:spAutoFit/>
          </a:bodyPr>
          <a:lstStyle/>
          <a:p>
            <a:r>
              <a:rPr lang="en-US" dirty="0"/>
              <a:t>dy</a:t>
            </a:r>
          </a:p>
        </p:txBody>
      </p:sp>
      <p:sp>
        <p:nvSpPr>
          <p:cNvPr id="41" name="TextBox 40"/>
          <p:cNvSpPr txBox="1"/>
          <p:nvPr/>
        </p:nvSpPr>
        <p:spPr>
          <a:xfrm>
            <a:off x="5656798" y="4127818"/>
            <a:ext cx="397866" cy="369332"/>
          </a:xfrm>
          <a:prstGeom prst="rect">
            <a:avLst/>
          </a:prstGeom>
          <a:noFill/>
        </p:spPr>
        <p:txBody>
          <a:bodyPr wrap="none" rtlCol="0">
            <a:spAutoFit/>
          </a:bodyPr>
          <a:lstStyle/>
          <a:p>
            <a:r>
              <a:rPr lang="en-US" dirty="0"/>
              <a:t>dz</a:t>
            </a:r>
          </a:p>
        </p:txBody>
      </p:sp>
      <p:sp>
        <p:nvSpPr>
          <p:cNvPr id="42" name="TextBox 41"/>
          <p:cNvSpPr txBox="1"/>
          <p:nvPr/>
        </p:nvSpPr>
        <p:spPr>
          <a:xfrm>
            <a:off x="4285198" y="4447858"/>
            <a:ext cx="405880" cy="369332"/>
          </a:xfrm>
          <a:prstGeom prst="rect">
            <a:avLst/>
          </a:prstGeom>
          <a:noFill/>
        </p:spPr>
        <p:txBody>
          <a:bodyPr wrap="none" rtlCol="0">
            <a:spAutoFit/>
          </a:bodyPr>
          <a:lstStyle/>
          <a:p>
            <a:r>
              <a:rPr lang="en-US" dirty="0"/>
              <a:t>dx</a:t>
            </a:r>
          </a:p>
        </p:txBody>
      </p:sp>
      <mc:AlternateContent xmlns:mc="http://schemas.openxmlformats.org/markup-compatibility/2006" xmlns:a14="http://schemas.microsoft.com/office/drawing/2010/main">
        <mc:Choice Requires="a14">
          <p:sp>
            <p:nvSpPr>
              <p:cNvPr id="44" name="Rectangle 43"/>
              <p:cNvSpPr/>
              <p:nvPr/>
            </p:nvSpPr>
            <p:spPr>
              <a:xfrm>
                <a:off x="3702757" y="5021067"/>
                <a:ext cx="1403205" cy="427746"/>
              </a:xfrm>
              <a:prstGeom prst="rect">
                <a:avLst/>
              </a:prstGeom>
              <a:scene3d>
                <a:camera prst="orthographicFront">
                  <a:rot lat="0" lon="0" rev="600000"/>
                </a:camera>
                <a:lightRig rig="threePt" dir="t"/>
              </a:scene3d>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US" i="1">
                              <a:latin typeface="Cambria Math" panose="02040503050406030204" pitchFamily="18" charset="0"/>
                            </a:rPr>
                          </m:ctrlPr>
                        </m:radPr>
                        <m:deg/>
                        <m:e>
                          <m:r>
                            <m:rPr>
                              <m:sty m:val="p"/>
                            </m:rPr>
                            <a:rPr lang="en-US">
                              <a:latin typeface="Cambria Math" charset="0"/>
                            </a:rPr>
                            <m:t>d</m:t>
                          </m:r>
                          <m:sSup>
                            <m:sSupPr>
                              <m:ctrlPr>
                                <a:rPr lang="en-US" i="1">
                                  <a:latin typeface="Cambria Math" panose="02040503050406030204" pitchFamily="18" charset="0"/>
                                </a:rPr>
                              </m:ctrlPr>
                            </m:sSupPr>
                            <m:e>
                              <m:r>
                                <m:rPr>
                                  <m:sty m:val="p"/>
                                </m:rPr>
                                <a:rPr lang="en-US" i="0">
                                  <a:latin typeface="Cambria Math" charset="0"/>
                                </a:rPr>
                                <m:t>x</m:t>
                              </m:r>
                            </m:e>
                            <m:sup>
                              <m:r>
                                <a:rPr lang="en-US" i="0">
                                  <a:latin typeface="Cambria Math" charset="0"/>
                                </a:rPr>
                                <m:t>2</m:t>
                              </m:r>
                            </m:sup>
                          </m:sSup>
                          <m:r>
                            <a:rPr lang="en-US" i="0">
                              <a:latin typeface="Cambria Math" charset="0"/>
                            </a:rPr>
                            <m:t>+</m:t>
                          </m:r>
                          <m:r>
                            <m:rPr>
                              <m:sty m:val="p"/>
                            </m:rPr>
                            <a:rPr lang="en-US" i="0">
                              <a:latin typeface="Cambria Math" charset="0"/>
                            </a:rPr>
                            <m:t>d</m:t>
                          </m:r>
                          <m:sSup>
                            <m:sSupPr>
                              <m:ctrlPr>
                                <a:rPr lang="en-US" i="1">
                                  <a:latin typeface="Cambria Math" panose="02040503050406030204" pitchFamily="18" charset="0"/>
                                </a:rPr>
                              </m:ctrlPr>
                            </m:sSupPr>
                            <m:e>
                              <m:r>
                                <m:rPr>
                                  <m:sty m:val="p"/>
                                </m:rPr>
                                <a:rPr lang="en-US" i="0">
                                  <a:latin typeface="Cambria Math" charset="0"/>
                                </a:rPr>
                                <m:t>y</m:t>
                              </m:r>
                            </m:e>
                            <m:sup>
                              <m:r>
                                <a:rPr lang="en-US" i="0">
                                  <a:latin typeface="Cambria Math" charset="0"/>
                                </a:rPr>
                                <m:t>2</m:t>
                              </m:r>
                            </m:sup>
                          </m:sSup>
                        </m:e>
                      </m:rad>
                    </m:oMath>
                  </m:oMathPara>
                </a14:m>
                <a:endParaRPr lang="en-US" dirty="0"/>
              </a:p>
            </p:txBody>
          </p:sp>
        </mc:Choice>
        <mc:Fallback xmlns="">
          <p:sp>
            <p:nvSpPr>
              <p:cNvPr id="44" name="Rectangle 43"/>
              <p:cNvSpPr>
                <a:spLocks noRot="1" noChangeAspect="1" noMove="1" noResize="1" noEditPoints="1" noAdjustHandles="1" noChangeArrowheads="1" noChangeShapeType="1" noTextEdit="1"/>
              </p:cNvSpPr>
              <p:nvPr/>
            </p:nvSpPr>
            <p:spPr>
              <a:xfrm>
                <a:off x="3702757" y="5021067"/>
                <a:ext cx="1403205" cy="427746"/>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3146497" y="3870447"/>
                <a:ext cx="2027735" cy="427746"/>
              </a:xfrm>
              <a:prstGeom prst="rect">
                <a:avLst/>
              </a:prstGeom>
              <a:scene3d>
                <a:camera prst="orthographicFront">
                  <a:rot lat="0" lon="0" rev="1800000"/>
                </a:camera>
                <a:lightRig rig="threePt" dir="t"/>
              </a:scene3d>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r>
                            <m:rPr>
                              <m:sty m:val="p"/>
                            </m:rPr>
                            <a:rPr lang="en-US">
                              <a:latin typeface="Cambria Math" charset="0"/>
                            </a:rPr>
                            <m:t>d</m:t>
                          </m:r>
                          <m:sSup>
                            <m:sSupPr>
                              <m:ctrlPr>
                                <a:rPr lang="en-US" i="1">
                                  <a:latin typeface="Cambria Math" panose="02040503050406030204" pitchFamily="18" charset="0"/>
                                </a:rPr>
                              </m:ctrlPr>
                            </m:sSupPr>
                            <m:e>
                              <m:r>
                                <m:rPr>
                                  <m:sty m:val="p"/>
                                </m:rPr>
                                <a:rPr lang="en-US" i="0">
                                  <a:latin typeface="Cambria Math" charset="0"/>
                                </a:rPr>
                                <m:t>x</m:t>
                              </m:r>
                            </m:e>
                            <m:sup>
                              <m:r>
                                <a:rPr lang="en-US" i="0">
                                  <a:latin typeface="Cambria Math" charset="0"/>
                                </a:rPr>
                                <m:t>2</m:t>
                              </m:r>
                            </m:sup>
                          </m:sSup>
                          <m:r>
                            <a:rPr lang="en-US" i="0">
                              <a:latin typeface="Cambria Math" charset="0"/>
                            </a:rPr>
                            <m:t>+</m:t>
                          </m:r>
                          <m:r>
                            <m:rPr>
                              <m:sty m:val="p"/>
                            </m:rPr>
                            <a:rPr lang="en-US" i="0">
                              <a:latin typeface="Cambria Math" charset="0"/>
                            </a:rPr>
                            <m:t>d</m:t>
                          </m:r>
                          <m:sSup>
                            <m:sSupPr>
                              <m:ctrlPr>
                                <a:rPr lang="en-US" i="1">
                                  <a:latin typeface="Cambria Math" panose="02040503050406030204" pitchFamily="18" charset="0"/>
                                </a:rPr>
                              </m:ctrlPr>
                            </m:sSupPr>
                            <m:e>
                              <m:r>
                                <m:rPr>
                                  <m:sty m:val="p"/>
                                </m:rPr>
                                <a:rPr lang="en-US" i="0">
                                  <a:latin typeface="Cambria Math" charset="0"/>
                                </a:rPr>
                                <m:t>y</m:t>
                              </m:r>
                            </m:e>
                            <m:sup>
                              <m:r>
                                <a:rPr lang="en-US" i="0">
                                  <a:latin typeface="Cambria Math" charset="0"/>
                                </a:rPr>
                                <m:t>2</m:t>
                              </m:r>
                            </m:sup>
                          </m:sSup>
                          <m:r>
                            <a:rPr lang="en-US">
                              <a:latin typeface="Cambria Math" charset="0"/>
                            </a:rPr>
                            <m:t>+</m:t>
                          </m:r>
                          <m:r>
                            <m:rPr>
                              <m:sty m:val="p"/>
                            </m:rPr>
                            <a:rPr lang="en-US">
                              <a:latin typeface="Cambria Math" charset="0"/>
                            </a:rPr>
                            <m:t>d</m:t>
                          </m:r>
                          <m:sSup>
                            <m:sSupPr>
                              <m:ctrlPr>
                                <a:rPr lang="en-US" i="1">
                                  <a:latin typeface="Cambria Math" panose="02040503050406030204" pitchFamily="18" charset="0"/>
                                </a:rPr>
                              </m:ctrlPr>
                            </m:sSupPr>
                            <m:e>
                              <m:r>
                                <m:rPr>
                                  <m:sty m:val="p"/>
                                </m:rPr>
                                <a:rPr lang="en-US" b="0" i="0" smtClean="0">
                                  <a:latin typeface="Cambria Math" charset="0"/>
                                </a:rPr>
                                <m:t>z</m:t>
                              </m:r>
                            </m:e>
                            <m:sup>
                              <m:r>
                                <a:rPr lang="en-US">
                                  <a:latin typeface="Cambria Math" charset="0"/>
                                </a:rPr>
                                <m:t>2</m:t>
                              </m:r>
                            </m:sup>
                          </m:sSup>
                        </m:e>
                      </m:rad>
                    </m:oMath>
                  </m:oMathPara>
                </a14:m>
                <a:endParaRPr lang="en-US" dirty="0"/>
              </a:p>
            </p:txBody>
          </p:sp>
        </mc:Choice>
        <mc:Fallback xmlns="">
          <p:sp>
            <p:nvSpPr>
              <p:cNvPr id="60" name="Rectangle 59"/>
              <p:cNvSpPr>
                <a:spLocks noRot="1" noChangeAspect="1" noMove="1" noResize="1" noEditPoints="1" noAdjustHandles="1" noChangeArrowheads="1" noChangeShapeType="1" noTextEdit="1"/>
              </p:cNvSpPr>
              <p:nvPr/>
            </p:nvSpPr>
            <p:spPr>
              <a:xfrm>
                <a:off x="3146497" y="3870447"/>
                <a:ext cx="2027735" cy="427746"/>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51844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 tensor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05846"/>
                <a:ext cx="11264900" cy="4728633"/>
              </a:xfrm>
            </p:spPr>
            <p:txBody>
              <a:bodyPr>
                <a:normAutofit/>
              </a:bodyPr>
              <a:lstStyle/>
              <a:p>
                <a:r>
                  <a:rPr lang="en-US" sz="1900" dirty="0"/>
                  <a:t>We are familiar with the 3-dimensional distance formula given by the Pythagorean theorem</a:t>
                </a:r>
              </a:p>
              <a:p>
                <a:r>
                  <a:rPr lang="en-US" sz="1900" dirty="0"/>
                  <a:t>Since time and space components are mixed by Lorentz transformations in relativity, we are concerned with the separation of events in 3+1-dimensional </a:t>
                </a:r>
                <a:r>
                  <a:rPr lang="en-US" sz="1900" dirty="0" err="1"/>
                  <a:t>spacetime</a:t>
                </a:r>
                <a:r>
                  <a:rPr lang="en-US" sz="1900" dirty="0"/>
                  <a:t>. The metric tensor </a:t>
                </a:r>
                <a14:m>
                  <m:oMath xmlns:m="http://schemas.openxmlformats.org/officeDocument/2006/math">
                    <m:sSup>
                      <m:sSupPr>
                        <m:ctrlPr>
                          <a:rPr lang="en-US" sz="2000" i="1" smtClean="0">
                            <a:solidFill>
                              <a:schemeClr val="tx1"/>
                            </a:solidFill>
                            <a:latin typeface="Cambria Math" panose="02040503050406030204" pitchFamily="18" charset="0"/>
                          </a:rPr>
                        </m:ctrlPr>
                      </m:sSupPr>
                      <m:e>
                        <m:r>
                          <m:rPr>
                            <m:sty m:val="p"/>
                          </m:rPr>
                          <a:rPr lang="en-US" sz="2000">
                            <a:solidFill>
                              <a:schemeClr val="tx1"/>
                            </a:solidFill>
                            <a:latin typeface="Cambria Math" charset="0"/>
                          </a:rPr>
                          <m:t>g</m:t>
                        </m:r>
                      </m:e>
                      <m:sup>
                        <m:r>
                          <a:rPr lang="en-US" sz="2000" i="1">
                            <a:solidFill>
                              <a:schemeClr val="tx1"/>
                            </a:solidFill>
                            <a:latin typeface="Cambria Math" charset="0"/>
                          </a:rPr>
                          <m:t>𝜇𝜈</m:t>
                        </m:r>
                      </m:sup>
                    </m:sSup>
                  </m:oMath>
                </a14:m>
                <a:r>
                  <a:rPr lang="en-US" sz="1900" dirty="0"/>
                  <a:t> can be read off from the geometry-specific </a:t>
                </a:r>
                <a:r>
                  <a:rPr lang="en-US" sz="1900" dirty="0" err="1"/>
                  <a:t>spacetime</a:t>
                </a:r>
                <a:r>
                  <a:rPr lang="en-US" sz="1900" dirty="0"/>
                  <a:t> distance formula:</a:t>
                </a:r>
              </a:p>
              <a:p>
                <a:endParaRPr lang="en-US" sz="1900" dirty="0"/>
              </a:p>
              <a:p>
                <a:endParaRPr lang="en-US" sz="800" dirty="0"/>
              </a:p>
              <a:p>
                <a:endParaRPr lang="en-US" sz="1900" dirty="0"/>
              </a:p>
              <a:p>
                <a:endParaRPr lang="en-US" sz="1900" dirty="0"/>
              </a:p>
              <a:p>
                <a:endParaRPr lang="en-US" sz="1900" dirty="0"/>
              </a:p>
              <a:p>
                <a:endParaRPr lang="en-US" sz="1900" dirty="0"/>
              </a:p>
              <a:p>
                <a:endParaRPr lang="en-US" sz="1900" dirty="0"/>
              </a:p>
              <a:p>
                <a:endParaRPr lang="en-US" sz="1900" dirty="0"/>
              </a:p>
              <a:p>
                <a:endParaRPr lang="en-US" sz="19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05846"/>
                <a:ext cx="11264900" cy="4728633"/>
              </a:xfrm>
              <a:blipFill rotWithShape="0">
                <a:blip r:embed="rId3"/>
                <a:stretch>
                  <a:fillRect l="-379" t="-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781300" y="3149600"/>
                <a:ext cx="6021238" cy="151154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14:m>
                  <m:oMath xmlns:m="http://schemas.openxmlformats.org/officeDocument/2006/math">
                    <m:r>
                      <a:rPr lang="en-US" i="1" smtClean="0">
                        <a:solidFill>
                          <a:schemeClr val="bg1"/>
                        </a:solidFill>
                        <a:latin typeface="Cambria Math" charset="0"/>
                      </a:rPr>
                      <m:t>𝑑</m:t>
                    </m:r>
                    <m:r>
                      <a:rPr lang="en-US" b="0" i="1" smtClean="0">
                        <a:solidFill>
                          <a:schemeClr val="bg1"/>
                        </a:solidFill>
                        <a:latin typeface="Cambria Math" charset="0"/>
                      </a:rPr>
                      <m:t>𝑠</m:t>
                    </m:r>
                  </m:oMath>
                </a14:m>
                <a:r>
                  <a:rPr lang="en-US" baseline="30000" dirty="0">
                    <a:solidFill>
                      <a:schemeClr val="bg1"/>
                    </a:solidFill>
                    <a:sym typeface="Symbol" charset="2"/>
                  </a:rPr>
                  <a:t>2</a:t>
                </a:r>
                <a:r>
                  <a:rPr lang="en-US" dirty="0">
                    <a:solidFill>
                      <a:schemeClr val="bg1"/>
                    </a:solidFill>
                    <a:sym typeface="Symbol" charset="2"/>
                  </a:rPr>
                  <a:t>=</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sSup>
                              <m:sSupPr>
                                <m:ctrlPr>
                                  <a:rPr lang="en-US" i="1">
                                    <a:solidFill>
                                      <a:schemeClr val="bg1"/>
                                    </a:solidFill>
                                    <a:latin typeface="Cambria Math" panose="02040503050406030204" pitchFamily="18" charset="0"/>
                                  </a:rPr>
                                </m:ctrlPr>
                              </m:sSupPr>
                              <m:e>
                                <m:r>
                                  <m:rPr>
                                    <m:sty m:val="p"/>
                                  </m:rPr>
                                  <a:rPr lang="en-US">
                                    <a:solidFill>
                                      <a:schemeClr val="bg1"/>
                                    </a:solidFill>
                                    <a:latin typeface="Cambria Math" charset="0"/>
                                  </a:rPr>
                                  <m:t>g</m:t>
                                </m:r>
                              </m:e>
                              <m:sup>
                                <m:r>
                                  <a:rPr lang="en-US" i="1">
                                    <a:solidFill>
                                      <a:schemeClr val="bg1"/>
                                    </a:solidFill>
                                    <a:latin typeface="Cambria Math" charset="0"/>
                                  </a:rPr>
                                  <m:t>𝜇</m:t>
                                </m:r>
                              </m:sup>
                            </m:sSup>
                            <m:sSup>
                              <m:sSupPr>
                                <m:ctrlPr>
                                  <a:rPr lang="en-US" i="1">
                                    <a:solidFill>
                                      <a:schemeClr val="bg1"/>
                                    </a:solidFill>
                                    <a:latin typeface="Cambria Math" panose="02040503050406030204" pitchFamily="18" charset="0"/>
                                  </a:rPr>
                                </m:ctrlPr>
                              </m:sSupPr>
                              <m:e>
                                <m:r>
                                  <a:rPr lang="en-US" i="1" baseline="-25000">
                                    <a:solidFill>
                                      <a:schemeClr val="bg1"/>
                                    </a:solidFill>
                                    <a:latin typeface="Cambria Math" charset="0"/>
                                  </a:rPr>
                                  <m:t>𝜈</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𝑑𝑥</m:t>
                                    </m:r>
                                  </m:e>
                                  <m:sub>
                                    <m:r>
                                      <a:rPr lang="en-US" i="1">
                                        <a:solidFill>
                                          <a:schemeClr val="bg1"/>
                                        </a:solidFill>
                                        <a:latin typeface="Cambria Math" charset="0"/>
                                      </a:rPr>
                                      <m:t>𝜇</m:t>
                                    </m:r>
                                  </m:sub>
                                </m:sSub>
                                <m:r>
                                  <a:rPr lang="en-US" i="1">
                                    <a:solidFill>
                                      <a:schemeClr val="bg1"/>
                                    </a:solidFill>
                                    <a:latin typeface="Cambria Math" charset="0"/>
                                  </a:rPr>
                                  <m:t>𝑑𝑥</m:t>
                                </m:r>
                              </m:e>
                              <m:sup>
                                <m:r>
                                  <a:rPr lang="en-US" i="1">
                                    <a:solidFill>
                                      <a:schemeClr val="bg1"/>
                                    </a:solidFill>
                                    <a:latin typeface="Cambria Math" charset="0"/>
                                  </a:rPr>
                                  <m:t>𝜈</m:t>
                                </m:r>
                              </m:sup>
                            </m:sSup>
                            <m:r>
                              <a:rPr lang="en-US" b="0" i="0" smtClean="0">
                                <a:solidFill>
                                  <a:schemeClr val="bg1"/>
                                </a:solidFill>
                                <a:latin typeface="Cambria Math" charset="0"/>
                              </a:rPr>
                              <m:t>=</m:t>
                            </m:r>
                            <m:r>
                              <m:rPr>
                                <m:sty m:val="p"/>
                              </m:rPr>
                              <a:rPr lang="en-US" b="0" i="0" smtClean="0">
                                <a:solidFill>
                                  <a:schemeClr val="bg1"/>
                                </a:solidFill>
                                <a:latin typeface="Cambria Math" charset="0"/>
                              </a:rPr>
                              <m:t>g</m:t>
                            </m:r>
                          </m:e>
                          <m:sub>
                            <m:r>
                              <a:rPr lang="en-US" i="1">
                                <a:solidFill>
                                  <a:schemeClr val="bg1"/>
                                </a:solidFill>
                                <a:latin typeface="Cambria Math" charset="0"/>
                              </a:rPr>
                              <m:t>𝜇</m:t>
                            </m:r>
                          </m:sub>
                        </m:sSub>
                      </m:e>
                      <m:sup>
                        <m:r>
                          <a:rPr lang="en-US" i="1">
                            <a:solidFill>
                              <a:schemeClr val="bg1"/>
                            </a:solidFill>
                            <a:latin typeface="Cambria Math" charset="0"/>
                          </a:rPr>
                          <m:t>𝜈</m:t>
                        </m:r>
                      </m:sup>
                    </m:sSup>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i="1">
                            <a:solidFill>
                              <a:schemeClr val="bg1"/>
                            </a:solidFill>
                            <a:latin typeface="Cambria Math" charset="0"/>
                          </a:rPr>
                          <m:t>𝜇</m:t>
                        </m:r>
                      </m:sup>
                    </m:sSup>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𝑑𝑥</m:t>
                        </m:r>
                      </m:e>
                      <m:sub>
                        <m:r>
                          <a:rPr lang="en-US" i="1">
                            <a:solidFill>
                              <a:schemeClr val="bg1"/>
                            </a:solidFill>
                            <a:latin typeface="Cambria Math" charset="0"/>
                          </a:rPr>
                          <m:t>𝜈</m:t>
                        </m:r>
                      </m:sub>
                    </m:sSub>
                  </m:oMath>
                </a14:m>
                <a:r>
                  <a:rPr lang="en-US" dirty="0">
                    <a:solidFill>
                      <a:schemeClr val="bg1"/>
                    </a:solidFill>
                    <a:sym typeface="Symbol" charset="2"/>
                  </a:rPr>
                  <a:t>=</a:t>
                </a:r>
                <a14:m>
                  <m:oMath xmlns:m="http://schemas.openxmlformats.org/officeDocument/2006/math">
                    <m:sSup>
                      <m:sSupPr>
                        <m:ctrlPr>
                          <a:rPr lang="en-US" i="1">
                            <a:solidFill>
                              <a:schemeClr val="bg1"/>
                            </a:solidFill>
                            <a:latin typeface="Cambria Math" panose="02040503050406030204" pitchFamily="18" charset="0"/>
                          </a:rPr>
                        </m:ctrlPr>
                      </m:sSupPr>
                      <m:e>
                        <m:r>
                          <m:rPr>
                            <m:sty m:val="p"/>
                          </m:rPr>
                          <a:rPr lang="en-US">
                            <a:solidFill>
                              <a:schemeClr val="bg1"/>
                            </a:solidFill>
                            <a:latin typeface="Cambria Math" charset="0"/>
                          </a:rPr>
                          <m:t>g</m:t>
                        </m:r>
                      </m:e>
                      <m:sup>
                        <m:r>
                          <a:rPr lang="en-US" i="1">
                            <a:solidFill>
                              <a:schemeClr val="bg1"/>
                            </a:solidFill>
                            <a:latin typeface="Cambria Math" charset="0"/>
                          </a:rPr>
                          <m:t>𝜇𝜈</m:t>
                        </m:r>
                      </m:sup>
                    </m:sSup>
                    <m:sSub>
                      <m:sSubPr>
                        <m:ctrlPr>
                          <a:rPr lang="en-US" i="1">
                            <a:solidFill>
                              <a:schemeClr val="bg1"/>
                            </a:solidFill>
                            <a:latin typeface="Cambria Math" panose="02040503050406030204" pitchFamily="18" charset="0"/>
                          </a:rPr>
                        </m:ctrlPr>
                      </m:sSubPr>
                      <m:e>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𝑑𝑥</m:t>
                            </m:r>
                          </m:e>
                          <m:sub>
                            <m:r>
                              <a:rPr lang="en-US" i="1">
                                <a:solidFill>
                                  <a:schemeClr val="bg1"/>
                                </a:solidFill>
                                <a:latin typeface="Cambria Math" charset="0"/>
                              </a:rPr>
                              <m:t>𝜇</m:t>
                            </m:r>
                          </m:sub>
                        </m:sSub>
                        <m:r>
                          <a:rPr lang="en-US" i="1">
                            <a:solidFill>
                              <a:schemeClr val="bg1"/>
                            </a:solidFill>
                            <a:latin typeface="Cambria Math" charset="0"/>
                          </a:rPr>
                          <m:t>𝑑𝑥</m:t>
                        </m:r>
                      </m:e>
                      <m:sub>
                        <m:r>
                          <a:rPr lang="en-US" i="1">
                            <a:solidFill>
                              <a:schemeClr val="bg1"/>
                            </a:solidFill>
                            <a:latin typeface="Cambria Math" charset="0"/>
                          </a:rPr>
                          <m:t>𝜈</m:t>
                        </m:r>
                      </m:sub>
                    </m:sSub>
                  </m:oMath>
                </a14:m>
                <a:r>
                  <a:rPr lang="en-US" dirty="0">
                    <a:solidFill>
                      <a:schemeClr val="bg1"/>
                    </a:solidFill>
                    <a:sym typeface="Symbol" charset="2"/>
                  </a:rPr>
                  <a:t>=</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i="1">
                                <a:solidFill>
                                  <a:schemeClr val="bg1"/>
                                </a:solidFill>
                                <a:latin typeface="Cambria Math" charset="0"/>
                              </a:rPr>
                              <m:t>𝜇𝜈</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i="1">
                                <a:solidFill>
                                  <a:schemeClr val="bg1"/>
                                </a:solidFill>
                                <a:latin typeface="Cambria Math" charset="0"/>
                              </a:rPr>
                              <m:t>𝜇</m:t>
                            </m:r>
                          </m:sup>
                        </m:sSup>
                        <m:r>
                          <a:rPr lang="en-US" i="1">
                            <a:solidFill>
                              <a:schemeClr val="bg1"/>
                            </a:solidFill>
                            <a:latin typeface="Cambria Math" charset="0"/>
                          </a:rPr>
                          <m:t>𝑑𝑥</m:t>
                        </m:r>
                      </m:e>
                      <m:sup>
                        <m:r>
                          <a:rPr lang="en-US" i="1">
                            <a:solidFill>
                              <a:schemeClr val="bg1"/>
                            </a:solidFill>
                            <a:latin typeface="Cambria Math" charset="0"/>
                          </a:rPr>
                          <m:t>𝜈</m:t>
                        </m:r>
                      </m:sup>
                    </m:sSup>
                  </m:oMath>
                </a14:m>
                <a:endParaRPr lang="en-US" dirty="0">
                  <a:solidFill>
                    <a:schemeClr val="bg1"/>
                  </a:solidFill>
                </a:endParaRPr>
              </a:p>
              <a:p>
                <a:pPr algn="ctr"/>
                <a:r>
                  <a:rPr lang="en-US" dirty="0">
                    <a:solidFill>
                      <a:schemeClr val="bg1"/>
                    </a:solidFill>
                  </a:rPr>
                  <a:t>= </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b="0" i="1" smtClean="0">
                                <a:solidFill>
                                  <a:schemeClr val="bg1"/>
                                </a:solidFill>
                                <a:latin typeface="Cambria Math" charset="0"/>
                              </a:rPr>
                              <m:t>00</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b="0" i="1" smtClean="0">
                                <a:solidFill>
                                  <a:schemeClr val="bg1"/>
                                </a:solidFill>
                                <a:latin typeface="Cambria Math" charset="0"/>
                              </a:rPr>
                              <m:t>0</m:t>
                            </m:r>
                          </m:sup>
                        </m:sSup>
                        <m:r>
                          <a:rPr lang="en-US" i="1">
                            <a:solidFill>
                              <a:schemeClr val="bg1"/>
                            </a:solidFill>
                            <a:latin typeface="Cambria Math" charset="0"/>
                          </a:rPr>
                          <m:t>𝑑𝑥</m:t>
                        </m:r>
                      </m:e>
                      <m:sup>
                        <m:r>
                          <a:rPr lang="en-US" b="0" i="1" smtClean="0">
                            <a:solidFill>
                              <a:schemeClr val="bg1"/>
                            </a:solidFill>
                            <a:latin typeface="Cambria Math" charset="0"/>
                          </a:rPr>
                          <m:t>0</m:t>
                        </m:r>
                      </m:sup>
                    </m:sSup>
                  </m:oMath>
                </a14:m>
                <a:r>
                  <a:rPr lang="en-US" dirty="0">
                    <a:solidFill>
                      <a:schemeClr val="bg1"/>
                    </a:solidFill>
                  </a:rPr>
                  <a:t>+</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i="1">
                                <a:solidFill>
                                  <a:schemeClr val="bg1"/>
                                </a:solidFill>
                                <a:latin typeface="Cambria Math" charset="0"/>
                              </a:rPr>
                              <m:t>0</m:t>
                            </m:r>
                            <m:r>
                              <a:rPr lang="en-US" b="0" i="1" smtClean="0">
                                <a:solidFill>
                                  <a:schemeClr val="bg1"/>
                                </a:solidFill>
                                <a:latin typeface="Cambria Math" charset="0"/>
                              </a:rPr>
                              <m:t>1</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i="1">
                                <a:solidFill>
                                  <a:schemeClr val="bg1"/>
                                </a:solidFill>
                                <a:latin typeface="Cambria Math" charset="0"/>
                              </a:rPr>
                              <m:t>0</m:t>
                            </m:r>
                          </m:sup>
                        </m:sSup>
                        <m:r>
                          <a:rPr lang="en-US" i="1">
                            <a:solidFill>
                              <a:schemeClr val="bg1"/>
                            </a:solidFill>
                            <a:latin typeface="Cambria Math" charset="0"/>
                          </a:rPr>
                          <m:t>𝑑𝑥</m:t>
                        </m:r>
                      </m:e>
                      <m:sup>
                        <m:r>
                          <a:rPr lang="en-US" b="0" i="1" smtClean="0">
                            <a:solidFill>
                              <a:schemeClr val="bg1"/>
                            </a:solidFill>
                            <a:latin typeface="Cambria Math" charset="0"/>
                          </a:rPr>
                          <m:t>1</m:t>
                        </m:r>
                      </m:sup>
                    </m:sSup>
                  </m:oMath>
                </a14:m>
                <a:r>
                  <a:rPr lang="en-US" dirty="0">
                    <a:solidFill>
                      <a:schemeClr val="bg1"/>
                    </a:solidFill>
                  </a:rPr>
                  <a:t>+</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i="1">
                                <a:solidFill>
                                  <a:schemeClr val="bg1"/>
                                </a:solidFill>
                                <a:latin typeface="Cambria Math" charset="0"/>
                              </a:rPr>
                              <m:t>0</m:t>
                            </m:r>
                            <m:r>
                              <a:rPr lang="en-US" b="0" i="1" smtClean="0">
                                <a:solidFill>
                                  <a:schemeClr val="bg1"/>
                                </a:solidFill>
                                <a:latin typeface="Cambria Math" charset="0"/>
                              </a:rPr>
                              <m:t>2</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i="1">
                                <a:solidFill>
                                  <a:schemeClr val="bg1"/>
                                </a:solidFill>
                                <a:latin typeface="Cambria Math" charset="0"/>
                              </a:rPr>
                              <m:t>0</m:t>
                            </m:r>
                          </m:sup>
                        </m:sSup>
                        <m:r>
                          <a:rPr lang="en-US" b="0" i="1" smtClean="0">
                            <a:solidFill>
                              <a:schemeClr val="bg1"/>
                            </a:solidFill>
                            <a:latin typeface="Cambria Math" charset="0"/>
                          </a:rPr>
                          <m:t>𝑑𝑥</m:t>
                        </m:r>
                      </m:e>
                      <m:sup>
                        <m:r>
                          <a:rPr lang="en-US" b="0" i="1" smtClean="0">
                            <a:solidFill>
                              <a:schemeClr val="bg1"/>
                            </a:solidFill>
                            <a:latin typeface="Cambria Math" charset="0"/>
                          </a:rPr>
                          <m:t>2</m:t>
                        </m:r>
                      </m:sup>
                    </m:sSup>
                  </m:oMath>
                </a14:m>
                <a:r>
                  <a:rPr lang="en-US" dirty="0">
                    <a:solidFill>
                      <a:schemeClr val="bg1"/>
                    </a:solidFill>
                  </a:rPr>
                  <a:t>+</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i="1">
                                <a:solidFill>
                                  <a:schemeClr val="bg1"/>
                                </a:solidFill>
                                <a:latin typeface="Cambria Math" charset="0"/>
                              </a:rPr>
                              <m:t>0</m:t>
                            </m:r>
                            <m:r>
                              <a:rPr lang="en-US" b="0" i="1" smtClean="0">
                                <a:solidFill>
                                  <a:schemeClr val="bg1"/>
                                </a:solidFill>
                                <a:latin typeface="Cambria Math" charset="0"/>
                              </a:rPr>
                              <m:t>3</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i="1">
                                <a:solidFill>
                                  <a:schemeClr val="bg1"/>
                                </a:solidFill>
                                <a:latin typeface="Cambria Math" charset="0"/>
                              </a:rPr>
                              <m:t>0</m:t>
                            </m:r>
                          </m:sup>
                        </m:sSup>
                        <m:r>
                          <a:rPr lang="en-US" i="1">
                            <a:solidFill>
                              <a:schemeClr val="bg1"/>
                            </a:solidFill>
                            <a:latin typeface="Cambria Math" charset="0"/>
                          </a:rPr>
                          <m:t>𝑑𝑥</m:t>
                        </m:r>
                      </m:e>
                      <m:sup>
                        <m:r>
                          <a:rPr lang="en-US" b="0" i="1" smtClean="0">
                            <a:solidFill>
                              <a:schemeClr val="bg1"/>
                            </a:solidFill>
                            <a:latin typeface="Cambria Math" charset="0"/>
                          </a:rPr>
                          <m:t>3</m:t>
                        </m:r>
                      </m:sup>
                    </m:sSup>
                  </m:oMath>
                </a14:m>
                <a:endParaRPr lang="en-US" dirty="0">
                  <a:solidFill>
                    <a:schemeClr val="bg1"/>
                  </a:solidFill>
                </a:endParaRPr>
              </a:p>
              <a:p>
                <a:pPr algn="ctr"/>
                <a:r>
                  <a:rPr lang="en-US" dirty="0">
                    <a:solidFill>
                      <a:schemeClr val="bg1"/>
                    </a:solidFill>
                  </a:rPr>
                  <a:t>+ </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b="0" i="1" smtClean="0">
                                <a:solidFill>
                                  <a:schemeClr val="bg1"/>
                                </a:solidFill>
                                <a:latin typeface="Cambria Math" charset="0"/>
                              </a:rPr>
                              <m:t>1</m:t>
                            </m:r>
                            <m:r>
                              <a:rPr lang="en-US" i="1">
                                <a:solidFill>
                                  <a:schemeClr val="bg1"/>
                                </a:solidFill>
                                <a:latin typeface="Cambria Math" charset="0"/>
                              </a:rPr>
                              <m:t>0</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b="0" i="1" smtClean="0">
                                <a:solidFill>
                                  <a:schemeClr val="bg1"/>
                                </a:solidFill>
                                <a:latin typeface="Cambria Math" charset="0"/>
                              </a:rPr>
                              <m:t>1</m:t>
                            </m:r>
                          </m:sup>
                        </m:sSup>
                        <m:r>
                          <a:rPr lang="en-US" i="1">
                            <a:solidFill>
                              <a:schemeClr val="bg1"/>
                            </a:solidFill>
                            <a:latin typeface="Cambria Math" charset="0"/>
                          </a:rPr>
                          <m:t>𝑑𝑥</m:t>
                        </m:r>
                      </m:e>
                      <m:sup>
                        <m:r>
                          <a:rPr lang="en-US" i="1">
                            <a:solidFill>
                              <a:schemeClr val="bg1"/>
                            </a:solidFill>
                            <a:latin typeface="Cambria Math" charset="0"/>
                          </a:rPr>
                          <m:t>0</m:t>
                        </m:r>
                      </m:sup>
                    </m:sSup>
                  </m:oMath>
                </a14:m>
                <a:r>
                  <a:rPr lang="en-US" dirty="0">
                    <a:solidFill>
                      <a:schemeClr val="bg1"/>
                    </a:solidFill>
                  </a:rPr>
                  <a:t>+</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b="0" i="1" smtClean="0">
                                <a:solidFill>
                                  <a:schemeClr val="bg1"/>
                                </a:solidFill>
                                <a:latin typeface="Cambria Math" charset="0"/>
                              </a:rPr>
                              <m:t>1</m:t>
                            </m:r>
                            <m:r>
                              <a:rPr lang="en-US" i="1">
                                <a:solidFill>
                                  <a:schemeClr val="bg1"/>
                                </a:solidFill>
                                <a:latin typeface="Cambria Math" charset="0"/>
                              </a:rPr>
                              <m:t>1</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b="0" i="1" smtClean="0">
                                <a:solidFill>
                                  <a:schemeClr val="bg1"/>
                                </a:solidFill>
                                <a:latin typeface="Cambria Math" charset="0"/>
                              </a:rPr>
                              <m:t>1</m:t>
                            </m:r>
                          </m:sup>
                        </m:sSup>
                        <m:r>
                          <a:rPr lang="en-US" i="1">
                            <a:solidFill>
                              <a:schemeClr val="bg1"/>
                            </a:solidFill>
                            <a:latin typeface="Cambria Math" charset="0"/>
                          </a:rPr>
                          <m:t>𝑑𝑥</m:t>
                        </m:r>
                      </m:e>
                      <m:sup>
                        <m:r>
                          <a:rPr lang="en-US" i="1">
                            <a:solidFill>
                              <a:schemeClr val="bg1"/>
                            </a:solidFill>
                            <a:latin typeface="Cambria Math" charset="0"/>
                          </a:rPr>
                          <m:t>1</m:t>
                        </m:r>
                      </m:sup>
                    </m:sSup>
                  </m:oMath>
                </a14:m>
                <a:r>
                  <a:rPr lang="en-US" dirty="0">
                    <a:solidFill>
                      <a:schemeClr val="bg1"/>
                    </a:solidFill>
                  </a:rPr>
                  <a:t>+</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b="0" i="1" smtClean="0">
                                <a:solidFill>
                                  <a:schemeClr val="bg1"/>
                                </a:solidFill>
                                <a:latin typeface="Cambria Math" charset="0"/>
                              </a:rPr>
                              <m:t>1</m:t>
                            </m:r>
                            <m:r>
                              <a:rPr lang="en-US" i="1">
                                <a:solidFill>
                                  <a:schemeClr val="bg1"/>
                                </a:solidFill>
                                <a:latin typeface="Cambria Math" charset="0"/>
                              </a:rPr>
                              <m:t>2</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b="0" i="1" smtClean="0">
                                <a:solidFill>
                                  <a:schemeClr val="bg1"/>
                                </a:solidFill>
                                <a:latin typeface="Cambria Math" charset="0"/>
                              </a:rPr>
                              <m:t>1</m:t>
                            </m:r>
                          </m:sup>
                        </m:sSup>
                        <m:r>
                          <a:rPr lang="en-US" i="1">
                            <a:solidFill>
                              <a:schemeClr val="bg1"/>
                            </a:solidFill>
                            <a:latin typeface="Cambria Math" charset="0"/>
                          </a:rPr>
                          <m:t>𝑑𝑥</m:t>
                        </m:r>
                      </m:e>
                      <m:sup>
                        <m:r>
                          <a:rPr lang="en-US" i="1">
                            <a:solidFill>
                              <a:schemeClr val="bg1"/>
                            </a:solidFill>
                            <a:latin typeface="Cambria Math" charset="0"/>
                          </a:rPr>
                          <m:t>2</m:t>
                        </m:r>
                      </m:sup>
                    </m:sSup>
                  </m:oMath>
                </a14:m>
                <a:r>
                  <a:rPr lang="en-US" dirty="0">
                    <a:solidFill>
                      <a:schemeClr val="bg1"/>
                    </a:solidFill>
                  </a:rPr>
                  <a:t>+</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b="0" i="1" smtClean="0">
                                <a:solidFill>
                                  <a:schemeClr val="bg1"/>
                                </a:solidFill>
                                <a:latin typeface="Cambria Math" charset="0"/>
                              </a:rPr>
                              <m:t>1</m:t>
                            </m:r>
                            <m:r>
                              <a:rPr lang="en-US" i="1">
                                <a:solidFill>
                                  <a:schemeClr val="bg1"/>
                                </a:solidFill>
                                <a:latin typeface="Cambria Math" charset="0"/>
                              </a:rPr>
                              <m:t>3</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b="0" i="1" smtClean="0">
                                <a:solidFill>
                                  <a:schemeClr val="bg1"/>
                                </a:solidFill>
                                <a:latin typeface="Cambria Math" charset="0"/>
                              </a:rPr>
                              <m:t>1</m:t>
                            </m:r>
                          </m:sup>
                        </m:sSup>
                        <m:r>
                          <a:rPr lang="en-US" i="1">
                            <a:solidFill>
                              <a:schemeClr val="bg1"/>
                            </a:solidFill>
                            <a:latin typeface="Cambria Math" charset="0"/>
                          </a:rPr>
                          <m:t>𝑑𝑥</m:t>
                        </m:r>
                      </m:e>
                      <m:sup>
                        <m:r>
                          <a:rPr lang="en-US" i="1">
                            <a:solidFill>
                              <a:schemeClr val="bg1"/>
                            </a:solidFill>
                            <a:latin typeface="Cambria Math" charset="0"/>
                          </a:rPr>
                          <m:t>3</m:t>
                        </m:r>
                      </m:sup>
                    </m:sSup>
                  </m:oMath>
                </a14:m>
                <a:endParaRPr lang="en-US" dirty="0">
                  <a:solidFill>
                    <a:schemeClr val="bg1"/>
                  </a:solidFill>
                </a:endParaRPr>
              </a:p>
              <a:p>
                <a:pPr algn="ctr"/>
                <a:r>
                  <a:rPr lang="en-US" dirty="0">
                    <a:solidFill>
                      <a:schemeClr val="bg1"/>
                    </a:solidFill>
                  </a:rPr>
                  <a:t>+ </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b="0" i="1" smtClean="0">
                                <a:solidFill>
                                  <a:schemeClr val="bg1"/>
                                </a:solidFill>
                                <a:latin typeface="Cambria Math" charset="0"/>
                              </a:rPr>
                              <m:t>2</m:t>
                            </m:r>
                            <m:r>
                              <a:rPr lang="en-US" i="1">
                                <a:solidFill>
                                  <a:schemeClr val="bg1"/>
                                </a:solidFill>
                                <a:latin typeface="Cambria Math" charset="0"/>
                              </a:rPr>
                              <m:t>0</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b="0" i="1" smtClean="0">
                                <a:solidFill>
                                  <a:schemeClr val="bg1"/>
                                </a:solidFill>
                                <a:latin typeface="Cambria Math" charset="0"/>
                              </a:rPr>
                              <m:t>2</m:t>
                            </m:r>
                          </m:sup>
                        </m:sSup>
                        <m:r>
                          <a:rPr lang="en-US" i="1">
                            <a:solidFill>
                              <a:schemeClr val="bg1"/>
                            </a:solidFill>
                            <a:latin typeface="Cambria Math" charset="0"/>
                          </a:rPr>
                          <m:t>𝑑𝑥</m:t>
                        </m:r>
                      </m:e>
                      <m:sup>
                        <m:r>
                          <a:rPr lang="en-US" i="1">
                            <a:solidFill>
                              <a:schemeClr val="bg1"/>
                            </a:solidFill>
                            <a:latin typeface="Cambria Math" charset="0"/>
                          </a:rPr>
                          <m:t>0</m:t>
                        </m:r>
                      </m:sup>
                    </m:sSup>
                  </m:oMath>
                </a14:m>
                <a:r>
                  <a:rPr lang="en-US" dirty="0">
                    <a:solidFill>
                      <a:schemeClr val="bg1"/>
                    </a:solidFill>
                  </a:rPr>
                  <a:t>+</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b="0" i="1" smtClean="0">
                                <a:solidFill>
                                  <a:schemeClr val="bg1"/>
                                </a:solidFill>
                                <a:latin typeface="Cambria Math" charset="0"/>
                              </a:rPr>
                              <m:t>2</m:t>
                            </m:r>
                            <m:r>
                              <a:rPr lang="en-US" i="1">
                                <a:solidFill>
                                  <a:schemeClr val="bg1"/>
                                </a:solidFill>
                                <a:latin typeface="Cambria Math" charset="0"/>
                              </a:rPr>
                              <m:t>1</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b="0" i="1" smtClean="0">
                                <a:solidFill>
                                  <a:schemeClr val="bg1"/>
                                </a:solidFill>
                                <a:latin typeface="Cambria Math" charset="0"/>
                              </a:rPr>
                              <m:t>2</m:t>
                            </m:r>
                          </m:sup>
                        </m:sSup>
                        <m:r>
                          <a:rPr lang="en-US" i="1">
                            <a:solidFill>
                              <a:schemeClr val="bg1"/>
                            </a:solidFill>
                            <a:latin typeface="Cambria Math" charset="0"/>
                          </a:rPr>
                          <m:t>𝑑𝑥</m:t>
                        </m:r>
                      </m:e>
                      <m:sup>
                        <m:r>
                          <a:rPr lang="en-US" i="1">
                            <a:solidFill>
                              <a:schemeClr val="bg1"/>
                            </a:solidFill>
                            <a:latin typeface="Cambria Math" charset="0"/>
                          </a:rPr>
                          <m:t>1</m:t>
                        </m:r>
                      </m:sup>
                    </m:sSup>
                  </m:oMath>
                </a14:m>
                <a:r>
                  <a:rPr lang="en-US" dirty="0">
                    <a:solidFill>
                      <a:schemeClr val="bg1"/>
                    </a:solidFill>
                  </a:rPr>
                  <a:t>+</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b="0" i="1" smtClean="0">
                                <a:solidFill>
                                  <a:schemeClr val="bg1"/>
                                </a:solidFill>
                                <a:latin typeface="Cambria Math" charset="0"/>
                              </a:rPr>
                              <m:t>2</m:t>
                            </m:r>
                            <m:r>
                              <a:rPr lang="en-US" i="1">
                                <a:solidFill>
                                  <a:schemeClr val="bg1"/>
                                </a:solidFill>
                                <a:latin typeface="Cambria Math" charset="0"/>
                              </a:rPr>
                              <m:t>2</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b="0" i="1" smtClean="0">
                                <a:solidFill>
                                  <a:schemeClr val="bg1"/>
                                </a:solidFill>
                                <a:latin typeface="Cambria Math" charset="0"/>
                              </a:rPr>
                              <m:t>2</m:t>
                            </m:r>
                          </m:sup>
                        </m:sSup>
                        <m:r>
                          <a:rPr lang="en-US" i="1">
                            <a:solidFill>
                              <a:schemeClr val="bg1"/>
                            </a:solidFill>
                            <a:latin typeface="Cambria Math" charset="0"/>
                          </a:rPr>
                          <m:t>𝑑𝑥</m:t>
                        </m:r>
                      </m:e>
                      <m:sup>
                        <m:r>
                          <a:rPr lang="en-US" i="1">
                            <a:solidFill>
                              <a:schemeClr val="bg1"/>
                            </a:solidFill>
                            <a:latin typeface="Cambria Math" charset="0"/>
                          </a:rPr>
                          <m:t>2</m:t>
                        </m:r>
                      </m:sup>
                    </m:sSup>
                  </m:oMath>
                </a14:m>
                <a:r>
                  <a:rPr lang="en-US" dirty="0">
                    <a:solidFill>
                      <a:schemeClr val="bg1"/>
                    </a:solidFill>
                  </a:rPr>
                  <a:t>+</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b="0" i="1" smtClean="0">
                                <a:solidFill>
                                  <a:schemeClr val="bg1"/>
                                </a:solidFill>
                                <a:latin typeface="Cambria Math" charset="0"/>
                              </a:rPr>
                              <m:t>2</m:t>
                            </m:r>
                            <m:r>
                              <a:rPr lang="en-US" i="1">
                                <a:solidFill>
                                  <a:schemeClr val="bg1"/>
                                </a:solidFill>
                                <a:latin typeface="Cambria Math" charset="0"/>
                              </a:rPr>
                              <m:t>3</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b="0" i="1" smtClean="0">
                                <a:solidFill>
                                  <a:schemeClr val="bg1"/>
                                </a:solidFill>
                                <a:latin typeface="Cambria Math" charset="0"/>
                              </a:rPr>
                              <m:t>2</m:t>
                            </m:r>
                          </m:sup>
                        </m:sSup>
                        <m:r>
                          <a:rPr lang="en-US" i="1">
                            <a:solidFill>
                              <a:schemeClr val="bg1"/>
                            </a:solidFill>
                            <a:latin typeface="Cambria Math" charset="0"/>
                          </a:rPr>
                          <m:t>𝑑𝑥</m:t>
                        </m:r>
                      </m:e>
                      <m:sup>
                        <m:r>
                          <a:rPr lang="en-US" i="1">
                            <a:solidFill>
                              <a:schemeClr val="bg1"/>
                            </a:solidFill>
                            <a:latin typeface="Cambria Math" charset="0"/>
                          </a:rPr>
                          <m:t>3</m:t>
                        </m:r>
                      </m:sup>
                    </m:sSup>
                  </m:oMath>
                </a14:m>
                <a:endParaRPr lang="en-US" dirty="0">
                  <a:solidFill>
                    <a:schemeClr val="bg1"/>
                  </a:solidFill>
                </a:endParaRPr>
              </a:p>
              <a:p>
                <a:pPr algn="ctr"/>
                <a:r>
                  <a:rPr lang="en-US" dirty="0">
                    <a:solidFill>
                      <a:schemeClr val="bg1"/>
                    </a:solidFill>
                  </a:rPr>
                  <a:t>+ </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b="0" i="1" smtClean="0">
                                <a:solidFill>
                                  <a:schemeClr val="bg1"/>
                                </a:solidFill>
                                <a:latin typeface="Cambria Math" charset="0"/>
                              </a:rPr>
                              <m:t>3</m:t>
                            </m:r>
                            <m:r>
                              <a:rPr lang="en-US" i="1">
                                <a:solidFill>
                                  <a:schemeClr val="bg1"/>
                                </a:solidFill>
                                <a:latin typeface="Cambria Math" charset="0"/>
                              </a:rPr>
                              <m:t>0</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b="0" i="1" smtClean="0">
                                <a:solidFill>
                                  <a:schemeClr val="bg1"/>
                                </a:solidFill>
                                <a:latin typeface="Cambria Math" charset="0"/>
                              </a:rPr>
                              <m:t>3</m:t>
                            </m:r>
                          </m:sup>
                        </m:sSup>
                        <m:r>
                          <a:rPr lang="en-US" i="1">
                            <a:solidFill>
                              <a:schemeClr val="bg1"/>
                            </a:solidFill>
                            <a:latin typeface="Cambria Math" charset="0"/>
                          </a:rPr>
                          <m:t>𝑑𝑥</m:t>
                        </m:r>
                      </m:e>
                      <m:sup>
                        <m:r>
                          <a:rPr lang="en-US" i="1">
                            <a:solidFill>
                              <a:schemeClr val="bg1"/>
                            </a:solidFill>
                            <a:latin typeface="Cambria Math" charset="0"/>
                          </a:rPr>
                          <m:t>0</m:t>
                        </m:r>
                      </m:sup>
                    </m:sSup>
                  </m:oMath>
                </a14:m>
                <a:r>
                  <a:rPr lang="en-US" dirty="0">
                    <a:solidFill>
                      <a:schemeClr val="bg1"/>
                    </a:solidFill>
                  </a:rPr>
                  <a:t>+</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b="0" i="1" smtClean="0">
                                <a:solidFill>
                                  <a:schemeClr val="bg1"/>
                                </a:solidFill>
                                <a:latin typeface="Cambria Math" charset="0"/>
                              </a:rPr>
                              <m:t>3</m:t>
                            </m:r>
                            <m:r>
                              <a:rPr lang="en-US" i="1">
                                <a:solidFill>
                                  <a:schemeClr val="bg1"/>
                                </a:solidFill>
                                <a:latin typeface="Cambria Math" charset="0"/>
                              </a:rPr>
                              <m:t>1</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b="0" i="1" smtClean="0">
                                <a:solidFill>
                                  <a:schemeClr val="bg1"/>
                                </a:solidFill>
                                <a:latin typeface="Cambria Math" charset="0"/>
                              </a:rPr>
                              <m:t>3</m:t>
                            </m:r>
                          </m:sup>
                        </m:sSup>
                        <m:r>
                          <a:rPr lang="en-US" i="1">
                            <a:solidFill>
                              <a:schemeClr val="bg1"/>
                            </a:solidFill>
                            <a:latin typeface="Cambria Math" charset="0"/>
                          </a:rPr>
                          <m:t>𝑑𝑥</m:t>
                        </m:r>
                      </m:e>
                      <m:sup>
                        <m:r>
                          <a:rPr lang="en-US" i="1">
                            <a:solidFill>
                              <a:schemeClr val="bg1"/>
                            </a:solidFill>
                            <a:latin typeface="Cambria Math" charset="0"/>
                          </a:rPr>
                          <m:t>1</m:t>
                        </m:r>
                      </m:sup>
                    </m:sSup>
                  </m:oMath>
                </a14:m>
                <a:r>
                  <a:rPr lang="en-US" dirty="0">
                    <a:solidFill>
                      <a:schemeClr val="bg1"/>
                    </a:solidFill>
                  </a:rPr>
                  <a:t>+</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b="0" i="1" smtClean="0">
                                <a:solidFill>
                                  <a:schemeClr val="bg1"/>
                                </a:solidFill>
                                <a:latin typeface="Cambria Math" charset="0"/>
                              </a:rPr>
                              <m:t>3</m:t>
                            </m:r>
                            <m:r>
                              <a:rPr lang="en-US" i="1">
                                <a:solidFill>
                                  <a:schemeClr val="bg1"/>
                                </a:solidFill>
                                <a:latin typeface="Cambria Math" charset="0"/>
                              </a:rPr>
                              <m:t>2</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b="0" i="1" smtClean="0">
                                <a:solidFill>
                                  <a:schemeClr val="bg1"/>
                                </a:solidFill>
                                <a:latin typeface="Cambria Math" charset="0"/>
                              </a:rPr>
                              <m:t>3</m:t>
                            </m:r>
                          </m:sup>
                        </m:sSup>
                        <m:r>
                          <a:rPr lang="en-US" i="1">
                            <a:solidFill>
                              <a:schemeClr val="bg1"/>
                            </a:solidFill>
                            <a:latin typeface="Cambria Math" charset="0"/>
                          </a:rPr>
                          <m:t>𝑑𝑥</m:t>
                        </m:r>
                      </m:e>
                      <m:sup>
                        <m:r>
                          <a:rPr lang="en-US" i="1">
                            <a:solidFill>
                              <a:schemeClr val="bg1"/>
                            </a:solidFill>
                            <a:latin typeface="Cambria Math" charset="0"/>
                          </a:rPr>
                          <m:t>2</m:t>
                        </m:r>
                      </m:sup>
                    </m:sSup>
                  </m:oMath>
                </a14:m>
                <a:r>
                  <a:rPr lang="en-US" dirty="0">
                    <a:solidFill>
                      <a:schemeClr val="bg1"/>
                    </a:solidFill>
                  </a:rPr>
                  <a:t>+</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b="0" i="1" smtClean="0">
                                <a:solidFill>
                                  <a:schemeClr val="bg1"/>
                                </a:solidFill>
                                <a:latin typeface="Cambria Math" charset="0"/>
                              </a:rPr>
                              <m:t>3</m:t>
                            </m:r>
                            <m:r>
                              <a:rPr lang="en-US" i="1">
                                <a:solidFill>
                                  <a:schemeClr val="bg1"/>
                                </a:solidFill>
                                <a:latin typeface="Cambria Math" charset="0"/>
                              </a:rPr>
                              <m:t>3</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b="0" i="1" smtClean="0">
                                <a:solidFill>
                                  <a:schemeClr val="bg1"/>
                                </a:solidFill>
                                <a:latin typeface="Cambria Math" charset="0"/>
                              </a:rPr>
                              <m:t>3</m:t>
                            </m:r>
                          </m:sup>
                        </m:sSup>
                        <m:r>
                          <a:rPr lang="en-US" i="1">
                            <a:solidFill>
                              <a:schemeClr val="bg1"/>
                            </a:solidFill>
                            <a:latin typeface="Cambria Math" charset="0"/>
                          </a:rPr>
                          <m:t>𝑑𝑥</m:t>
                        </m:r>
                      </m:e>
                      <m:sup>
                        <m:r>
                          <a:rPr lang="en-US" i="1">
                            <a:solidFill>
                              <a:schemeClr val="bg1"/>
                            </a:solidFill>
                            <a:latin typeface="Cambria Math" charset="0"/>
                          </a:rPr>
                          <m:t>3</m:t>
                        </m:r>
                      </m:sup>
                    </m:sSup>
                  </m:oMath>
                </a14:m>
                <a:endParaRPr lang="en-US" dirty="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2781300" y="3149600"/>
                <a:ext cx="6021238" cy="1511541"/>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9855200" y="1841499"/>
                <a:ext cx="2311400" cy="32637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14:m>
                  <m:oMath xmlns:m="http://schemas.openxmlformats.org/officeDocument/2006/math">
                    <m:r>
                      <a:rPr lang="en-US" i="1" smtClean="0">
                        <a:solidFill>
                          <a:schemeClr val="bg1"/>
                        </a:solidFill>
                        <a:latin typeface="Cambria Math" charset="0"/>
                      </a:rPr>
                      <m:t>𝑑𝑠</m:t>
                    </m:r>
                  </m:oMath>
                </a14:m>
                <a:r>
                  <a:rPr lang="en-US" baseline="30000" dirty="0">
                    <a:solidFill>
                      <a:schemeClr val="bg1"/>
                    </a:solidFill>
                    <a:sym typeface="Symbol" charset="2"/>
                  </a:rPr>
                  <a:t>2 </a:t>
                </a:r>
                <a:r>
                  <a:rPr lang="en-US" dirty="0">
                    <a:solidFill>
                      <a:schemeClr val="bg1"/>
                    </a:solidFill>
                  </a:rPr>
                  <a:t>= </a:t>
                </a:r>
                <a14:m>
                  <m:oMath xmlns:m="http://schemas.openxmlformats.org/officeDocument/2006/math">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b="0" i="1" smtClean="0">
                            <a:solidFill>
                              <a:schemeClr val="bg1"/>
                            </a:solidFill>
                            <a:latin typeface="Cambria Math" charset="0"/>
                          </a:rPr>
                          <m:t>2</m:t>
                        </m:r>
                      </m:sup>
                    </m:sSup>
                  </m:oMath>
                </a14:m>
                <a:r>
                  <a:rPr lang="en-US" dirty="0">
                    <a:solidFill>
                      <a:schemeClr val="bg1"/>
                    </a:solidFill>
                  </a:rPr>
                  <a:t> </a:t>
                </a:r>
                <a14:m>
                  <m:oMath xmlns:m="http://schemas.openxmlformats.org/officeDocument/2006/math">
                    <m:sSup>
                      <m:sSupPr>
                        <m:ctrlPr>
                          <a:rPr lang="en-US" i="1">
                            <a:solidFill>
                              <a:schemeClr val="bg1"/>
                            </a:solidFill>
                            <a:latin typeface="Cambria Math" panose="02040503050406030204" pitchFamily="18" charset="0"/>
                          </a:rPr>
                        </m:ctrlPr>
                      </m:sSupPr>
                      <m:e>
                        <m:r>
                          <a:rPr lang="en-US" b="0" i="1" smtClean="0">
                            <a:solidFill>
                              <a:schemeClr val="bg1"/>
                            </a:solidFill>
                            <a:latin typeface="Cambria Math" charset="0"/>
                          </a:rPr>
                          <m:t>+</m:t>
                        </m:r>
                        <m:r>
                          <a:rPr lang="en-US" i="1">
                            <a:solidFill>
                              <a:schemeClr val="bg1"/>
                            </a:solidFill>
                            <a:latin typeface="Cambria Math" charset="0"/>
                          </a:rPr>
                          <m:t>𝑑</m:t>
                        </m:r>
                        <m:r>
                          <a:rPr lang="en-US" b="0" i="1" smtClean="0">
                            <a:solidFill>
                              <a:schemeClr val="bg1"/>
                            </a:solidFill>
                            <a:latin typeface="Cambria Math" charset="0"/>
                          </a:rPr>
                          <m:t>𝑦</m:t>
                        </m:r>
                      </m:e>
                      <m:sup>
                        <m:r>
                          <a:rPr lang="en-US" b="0" i="1" smtClean="0">
                            <a:solidFill>
                              <a:schemeClr val="bg1"/>
                            </a:solidFill>
                            <a:latin typeface="Cambria Math" charset="0"/>
                          </a:rPr>
                          <m:t>2</m:t>
                        </m:r>
                      </m:sup>
                    </m:sSup>
                  </m:oMath>
                </a14:m>
                <a:r>
                  <a:rPr lang="en-US" dirty="0">
                    <a:solidFill>
                      <a:schemeClr val="bg1"/>
                    </a:solidFill>
                  </a:rPr>
                  <a:t> </a:t>
                </a:r>
                <a14:m>
                  <m:oMath xmlns:m="http://schemas.openxmlformats.org/officeDocument/2006/math">
                    <m:sSup>
                      <m:sSupPr>
                        <m:ctrlPr>
                          <a:rPr lang="en-US" i="1">
                            <a:solidFill>
                              <a:schemeClr val="bg1"/>
                            </a:solidFill>
                            <a:latin typeface="Cambria Math" panose="02040503050406030204" pitchFamily="18" charset="0"/>
                          </a:rPr>
                        </m:ctrlPr>
                      </m:sSupPr>
                      <m:e>
                        <m:r>
                          <a:rPr lang="en-US" b="0" i="1" smtClean="0">
                            <a:solidFill>
                              <a:schemeClr val="bg1"/>
                            </a:solidFill>
                            <a:latin typeface="Cambria Math" charset="0"/>
                          </a:rPr>
                          <m:t>+</m:t>
                        </m:r>
                        <m:r>
                          <a:rPr lang="en-US" i="1">
                            <a:solidFill>
                              <a:schemeClr val="bg1"/>
                            </a:solidFill>
                            <a:latin typeface="Cambria Math" charset="0"/>
                          </a:rPr>
                          <m:t>𝑑</m:t>
                        </m:r>
                        <m:r>
                          <a:rPr lang="en-US" b="0" i="1" smtClean="0">
                            <a:solidFill>
                              <a:schemeClr val="bg1"/>
                            </a:solidFill>
                            <a:latin typeface="Cambria Math" charset="0"/>
                          </a:rPr>
                          <m:t>𝑧</m:t>
                        </m:r>
                      </m:e>
                      <m:sup>
                        <m:r>
                          <a:rPr lang="en-US" b="0" i="1" smtClean="0">
                            <a:solidFill>
                              <a:schemeClr val="bg1"/>
                            </a:solidFill>
                            <a:latin typeface="Cambria Math" charset="0"/>
                          </a:rPr>
                          <m:t>2</m:t>
                        </m:r>
                      </m:sup>
                    </m:sSup>
                  </m:oMath>
                </a14:m>
                <a:endParaRPr lang="en-US"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9855200" y="1841499"/>
                <a:ext cx="2311400" cy="32637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258300" y="4983480"/>
                <a:ext cx="3082639" cy="1200329"/>
              </a:xfrm>
              <a:prstGeom prst="rect">
                <a:avLst/>
              </a:prstGeom>
              <a:noFill/>
            </p:spPr>
            <p:txBody>
              <a:bodyPr wrap="none" rtlCol="0">
                <a:spAutoFit/>
              </a:bodyPr>
              <a:lstStyle/>
              <a:p>
                <a:r>
                  <a:rPr lang="en-US" dirty="0">
                    <a:solidFill>
                      <a:srgbClr val="FF0000"/>
                    </a:solidFill>
                  </a:rPr>
                  <a:t>DON’T PANIC— MOST</a:t>
                </a:r>
              </a:p>
              <a:p>
                <a:r>
                  <a:rPr lang="en-US" dirty="0">
                    <a:solidFill>
                      <a:srgbClr val="FF0000"/>
                    </a:solidFill>
                  </a:rPr>
                  <a:t>COMPONENTS OF </a:t>
                </a:r>
                <a14:m>
                  <m:oMath xmlns:m="http://schemas.openxmlformats.org/officeDocument/2006/math">
                    <m:sSup>
                      <m:sSupPr>
                        <m:ctrlPr>
                          <a:rPr lang="en-US" i="1" smtClean="0">
                            <a:solidFill>
                              <a:srgbClr val="FF0000"/>
                            </a:solidFill>
                            <a:latin typeface="Cambria Math" panose="02040503050406030204" pitchFamily="18" charset="0"/>
                          </a:rPr>
                        </m:ctrlPr>
                      </m:sSupPr>
                      <m:e>
                        <m:r>
                          <m:rPr>
                            <m:sty m:val="p"/>
                          </m:rPr>
                          <a:rPr lang="en-US">
                            <a:solidFill>
                              <a:srgbClr val="FF0000"/>
                            </a:solidFill>
                            <a:latin typeface="Cambria Math" charset="0"/>
                          </a:rPr>
                          <m:t>g</m:t>
                        </m:r>
                      </m:e>
                      <m:sup>
                        <m:r>
                          <a:rPr lang="en-US" i="1">
                            <a:solidFill>
                              <a:srgbClr val="FF0000"/>
                            </a:solidFill>
                            <a:latin typeface="Cambria Math" charset="0"/>
                          </a:rPr>
                          <m:t>𝜇𝜈</m:t>
                        </m:r>
                      </m:sup>
                    </m:sSup>
                  </m:oMath>
                </a14:m>
                <a:endParaRPr lang="en-US" dirty="0">
                  <a:solidFill>
                    <a:srgbClr val="FF0000"/>
                  </a:solidFill>
                </a:endParaRPr>
              </a:p>
              <a:p>
                <a:r>
                  <a:rPr lang="en-US" dirty="0">
                    <a:solidFill>
                      <a:srgbClr val="FF0000"/>
                    </a:solidFill>
                  </a:rPr>
                  <a:t>WILL BE 0 IN MOST EXAMPLES </a:t>
                </a:r>
              </a:p>
              <a:p>
                <a:r>
                  <a:rPr lang="en-US" dirty="0">
                    <a:solidFill>
                      <a:srgbClr val="FF0000"/>
                    </a:solidFill>
                  </a:rPr>
                  <a:t>YOU WILL ENCOUNTER!</a:t>
                </a:r>
              </a:p>
            </p:txBody>
          </p:sp>
        </mc:Choice>
        <mc:Fallback xmlns="">
          <p:sp>
            <p:nvSpPr>
              <p:cNvPr id="5" name="TextBox 4"/>
              <p:cNvSpPr txBox="1">
                <a:spLocks noRot="1" noChangeAspect="1" noMove="1" noResize="1" noEditPoints="1" noAdjustHandles="1" noChangeArrowheads="1" noChangeShapeType="1" noTextEdit="1"/>
              </p:cNvSpPr>
              <p:nvPr/>
            </p:nvSpPr>
            <p:spPr>
              <a:xfrm>
                <a:off x="9258300" y="4983480"/>
                <a:ext cx="3082639" cy="1200329"/>
              </a:xfrm>
              <a:prstGeom prst="rect">
                <a:avLst/>
              </a:prstGeom>
              <a:blipFill rotWithShape="0">
                <a:blip r:embed="rId7"/>
                <a:stretch>
                  <a:fillRect l="-1782" t="-3061" r="-792" b="-7143"/>
                </a:stretch>
              </a:blipFill>
            </p:spPr>
            <p:txBody>
              <a:bodyPr/>
              <a:lstStyle/>
              <a:p>
                <a:r>
                  <a:rPr lang="en-US">
                    <a:noFill/>
                  </a:rPr>
                  <a:t> </a:t>
                </a:r>
              </a:p>
            </p:txBody>
          </p:sp>
        </mc:Fallback>
      </mc:AlternateContent>
      <p:pic>
        <p:nvPicPr>
          <p:cNvPr id="6" name="Picture 5"/>
          <p:cNvPicPr>
            <a:picLocks noChangeAspect="1"/>
          </p:cNvPicPr>
          <p:nvPr/>
        </p:nvPicPr>
        <p:blipFill rotWithShape="1">
          <a:blip r:embed="rId8"/>
          <a:srcRect l="4545" r="4545"/>
          <a:stretch/>
        </p:blipFill>
        <p:spPr>
          <a:xfrm>
            <a:off x="7796213" y="4710974"/>
            <a:ext cx="1501625" cy="1856175"/>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10216342" y="3580226"/>
                <a:ext cx="1122218" cy="433172"/>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sSup>
                        <m:sSupPr>
                          <m:ctrlPr>
                            <a:rPr lang="en-US" i="1" smtClean="0">
                              <a:solidFill>
                                <a:schemeClr val="bg1"/>
                              </a:solidFill>
                              <a:latin typeface="Cambria Math" panose="02040503050406030204" pitchFamily="18" charset="0"/>
                            </a:rPr>
                          </m:ctrlPr>
                        </m:sSupPr>
                        <m:e>
                          <m:r>
                            <a:rPr lang="en-US" i="1">
                              <a:solidFill>
                                <a:schemeClr val="bg1"/>
                              </a:solidFill>
                              <a:latin typeface="Cambria Math" charset="0"/>
                            </a:rPr>
                            <m:t>𝑥</m:t>
                          </m:r>
                        </m:e>
                        <m:sup>
                          <m:r>
                            <a:rPr lang="en-US" i="1">
                              <a:solidFill>
                                <a:schemeClr val="bg1"/>
                              </a:solidFill>
                              <a:latin typeface="Cambria Math" charset="0"/>
                            </a:rPr>
                            <m:t>0</m:t>
                          </m:r>
                        </m:sup>
                      </m:sSup>
                      <m:r>
                        <a:rPr lang="en-US" b="0" i="1" smtClean="0">
                          <a:solidFill>
                            <a:schemeClr val="bg1"/>
                          </a:solidFill>
                          <a:latin typeface="Cambria Math" charset="0"/>
                        </a:rPr>
                        <m:t>=</m:t>
                      </m:r>
                      <m:r>
                        <a:rPr lang="en-US" b="0" i="1" smtClean="0">
                          <a:solidFill>
                            <a:schemeClr val="bg1"/>
                          </a:solidFill>
                          <a:latin typeface="Cambria Math" charset="0"/>
                        </a:rPr>
                        <m:t>𝑐𝑡</m:t>
                      </m:r>
                      <m:r>
                        <a:rPr lang="en-US" b="0" i="1" smtClean="0">
                          <a:solidFill>
                            <a:schemeClr val="bg1"/>
                          </a:solidFill>
                          <a:latin typeface="Cambria Math" charset="0"/>
                        </a:rPr>
                        <m:t> </m:t>
                      </m:r>
                    </m:oMath>
                  </m:oMathPara>
                </a14:m>
                <a:endParaRPr lang="en-US" dirty="0">
                  <a:solidFill>
                    <a:schemeClr val="bg1"/>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10216342" y="3580226"/>
                <a:ext cx="1122218" cy="433172"/>
              </a:xfrm>
              <a:prstGeom prst="rect">
                <a:avLst/>
              </a:prstGeom>
              <a:blipFill rotWithShape="0">
                <a:blip r:embed="rId9"/>
                <a:stretch>
                  <a:fillRect/>
                </a:stretch>
              </a:blipFill>
            </p:spPr>
            <p:txBody>
              <a:bodyPr/>
              <a:lstStyle/>
              <a:p>
                <a:r>
                  <a:rPr lang="en-US">
                    <a:noFill/>
                  </a:rPr>
                  <a:t> </a:t>
                </a:r>
              </a:p>
            </p:txBody>
          </p:sp>
        </mc:Fallback>
      </mc:AlternateContent>
      <p:sp>
        <p:nvSpPr>
          <p:cNvPr id="13" name="TextBox 12"/>
          <p:cNvSpPr txBox="1"/>
          <p:nvPr/>
        </p:nvSpPr>
        <p:spPr>
          <a:xfrm>
            <a:off x="9189720" y="3657600"/>
            <a:ext cx="779572" cy="369332"/>
          </a:xfrm>
          <a:prstGeom prst="rect">
            <a:avLst/>
          </a:prstGeom>
          <a:noFill/>
        </p:spPr>
        <p:txBody>
          <a:bodyPr wrap="none" rtlCol="0">
            <a:spAutoFit/>
          </a:bodyPr>
          <a:lstStyle/>
          <a:p>
            <a:r>
              <a:rPr lang="en-US" dirty="0"/>
              <a:t>where</a:t>
            </a:r>
          </a:p>
        </p:txBody>
      </p:sp>
    </p:spTree>
    <p:extLst>
      <p:ext uri="{BB962C8B-B14F-4D97-AF65-F5344CB8AC3E}">
        <p14:creationId xmlns:p14="http://schemas.microsoft.com/office/powerpoint/2010/main" val="2094355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Minkowski</a:t>
            </a:r>
            <a:r>
              <a:rPr lang="en-US" dirty="0"/>
              <a:t> flat metric tensor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89100"/>
                <a:ext cx="11264900" cy="5105400"/>
              </a:xfrm>
            </p:spPr>
            <p:txBody>
              <a:bodyPr>
                <a:normAutofit lnSpcReduction="10000"/>
              </a:bodyPr>
              <a:lstStyle/>
              <a:p>
                <a:r>
                  <a:rPr lang="en-US" sz="1900" dirty="0"/>
                  <a:t>We are familiar with the 3-dimensional distance formula given by the Pythagorean theorem</a:t>
                </a:r>
              </a:p>
              <a:p>
                <a:r>
                  <a:rPr lang="en-US" sz="1900" dirty="0"/>
                  <a:t>Since time and space components are mixed by Lorentz transformations in relativity, we are concerned with the separation of events in 3+1-dimensional </a:t>
                </a:r>
                <a:r>
                  <a:rPr lang="en-US" sz="1900" dirty="0" err="1"/>
                  <a:t>spacetime</a:t>
                </a:r>
                <a:r>
                  <a:rPr lang="en-US" sz="1900" dirty="0"/>
                  <a:t>. The metric tensor </a:t>
                </a:r>
                <a14:m>
                  <m:oMath xmlns:m="http://schemas.openxmlformats.org/officeDocument/2006/math">
                    <m:sSup>
                      <m:sSupPr>
                        <m:ctrlPr>
                          <a:rPr lang="en-US" sz="2000" i="1" smtClean="0">
                            <a:solidFill>
                              <a:schemeClr val="tx1"/>
                            </a:solidFill>
                            <a:latin typeface="Cambria Math" panose="02040503050406030204" pitchFamily="18" charset="0"/>
                          </a:rPr>
                        </m:ctrlPr>
                      </m:sSupPr>
                      <m:e>
                        <m:r>
                          <m:rPr>
                            <m:sty m:val="p"/>
                          </m:rPr>
                          <a:rPr lang="en-US" sz="2000">
                            <a:solidFill>
                              <a:schemeClr val="tx1"/>
                            </a:solidFill>
                            <a:latin typeface="Cambria Math" charset="0"/>
                          </a:rPr>
                          <m:t>g</m:t>
                        </m:r>
                      </m:e>
                      <m:sup>
                        <m:r>
                          <a:rPr lang="en-US" sz="2000" i="1">
                            <a:solidFill>
                              <a:schemeClr val="tx1"/>
                            </a:solidFill>
                            <a:latin typeface="Cambria Math" charset="0"/>
                          </a:rPr>
                          <m:t>𝜇𝜈</m:t>
                        </m:r>
                      </m:sup>
                    </m:sSup>
                  </m:oMath>
                </a14:m>
                <a:r>
                  <a:rPr lang="en-US" sz="1900" dirty="0"/>
                  <a:t> can be read off from the geometry-specific </a:t>
                </a:r>
                <a:r>
                  <a:rPr lang="en-US" sz="1900" dirty="0" err="1"/>
                  <a:t>spacetime</a:t>
                </a:r>
                <a:r>
                  <a:rPr lang="en-US" sz="1900" dirty="0"/>
                  <a:t> distance formula:</a:t>
                </a:r>
              </a:p>
              <a:p>
                <a:endParaRPr lang="en-US" sz="1900" dirty="0"/>
              </a:p>
              <a:p>
                <a:endParaRPr lang="en-US" sz="1900" dirty="0"/>
              </a:p>
              <a:p>
                <a:endParaRPr lang="en-US" sz="1900" dirty="0"/>
              </a:p>
              <a:p>
                <a:endParaRPr lang="en-US" sz="1900" dirty="0"/>
              </a:p>
              <a:p>
                <a:r>
                  <a:rPr lang="en-US" sz="1900" dirty="0" err="1"/>
                  <a:t>Minkowski</a:t>
                </a:r>
                <a:r>
                  <a:rPr lang="en-US" sz="1900" dirty="0"/>
                  <a:t> (flat space) metric tensor </a:t>
                </a:r>
                <a:r>
                  <a:rPr lang="en-US" sz="1900" dirty="0">
                    <a:sym typeface="Symbol" charset="2"/>
                  </a:rPr>
                  <a:t></a:t>
                </a:r>
                <a:r>
                  <a:rPr lang="en-US" sz="1900" baseline="30000" dirty="0">
                    <a:sym typeface="Symbol" charset="2"/>
                  </a:rPr>
                  <a:t></a:t>
                </a:r>
                <a:r>
                  <a:rPr lang="en-US" sz="1900" dirty="0"/>
                  <a:t>  defined by line element</a:t>
                </a:r>
              </a:p>
              <a:p>
                <a:endParaRPr lang="en-US" sz="1900" dirty="0"/>
              </a:p>
              <a:p>
                <a:endParaRPr lang="en-US" sz="1900" dirty="0"/>
              </a:p>
              <a:p>
                <a:endParaRPr lang="en-US" sz="1900" dirty="0"/>
              </a:p>
              <a:p>
                <a:pPr>
                  <a:buFont typeface="Arial" charset="0"/>
                  <a:buChar char="•"/>
                </a:pPr>
                <a:r>
                  <a:rPr lang="en-US" sz="1900" dirty="0"/>
                  <a:t>Unlike positive definite Euclidean 3-space, </a:t>
                </a:r>
                <a:r>
                  <a:rPr lang="en-US" sz="1900" dirty="0" err="1"/>
                  <a:t>Minkowski</a:t>
                </a:r>
                <a:r>
                  <a:rPr lang="en-US" sz="1900" dirty="0"/>
                  <a:t> 4-space has indefinite scalar product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89100"/>
                <a:ext cx="11264900" cy="5105400"/>
              </a:xfrm>
              <a:blipFill rotWithShape="0">
                <a:blip r:embed="rId3"/>
                <a:stretch>
                  <a:fillRect l="-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781300" y="3149600"/>
                <a:ext cx="6021238" cy="151154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14:m>
                  <m:oMath xmlns:m="http://schemas.openxmlformats.org/officeDocument/2006/math">
                    <m:r>
                      <a:rPr lang="en-US" i="1" smtClean="0">
                        <a:solidFill>
                          <a:schemeClr val="bg1"/>
                        </a:solidFill>
                        <a:latin typeface="Cambria Math" charset="0"/>
                      </a:rPr>
                      <m:t>𝑑</m:t>
                    </m:r>
                    <m:r>
                      <a:rPr lang="en-US" b="0" i="1" smtClean="0">
                        <a:solidFill>
                          <a:schemeClr val="bg1"/>
                        </a:solidFill>
                        <a:latin typeface="Cambria Math" charset="0"/>
                      </a:rPr>
                      <m:t>𝑠</m:t>
                    </m:r>
                  </m:oMath>
                </a14:m>
                <a:r>
                  <a:rPr lang="en-US" baseline="30000" dirty="0">
                    <a:solidFill>
                      <a:schemeClr val="bg1"/>
                    </a:solidFill>
                    <a:sym typeface="Symbol" charset="2"/>
                  </a:rPr>
                  <a:t>2</a:t>
                </a:r>
                <a:r>
                  <a:rPr lang="en-US" dirty="0">
                    <a:solidFill>
                      <a:schemeClr val="bg1"/>
                    </a:solidFill>
                    <a:sym typeface="Symbol" charset="2"/>
                  </a:rPr>
                  <a:t>=</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sSup>
                              <m:sSupPr>
                                <m:ctrlPr>
                                  <a:rPr lang="en-US" i="1">
                                    <a:solidFill>
                                      <a:schemeClr val="bg1"/>
                                    </a:solidFill>
                                    <a:latin typeface="Cambria Math" panose="02040503050406030204" pitchFamily="18" charset="0"/>
                                  </a:rPr>
                                </m:ctrlPr>
                              </m:sSupPr>
                              <m:e>
                                <m:r>
                                  <m:rPr>
                                    <m:sty m:val="p"/>
                                  </m:rPr>
                                  <a:rPr lang="en-US">
                                    <a:solidFill>
                                      <a:schemeClr val="bg1"/>
                                    </a:solidFill>
                                    <a:latin typeface="Cambria Math" charset="0"/>
                                  </a:rPr>
                                  <m:t>g</m:t>
                                </m:r>
                              </m:e>
                              <m:sup>
                                <m:r>
                                  <a:rPr lang="en-US" i="1">
                                    <a:solidFill>
                                      <a:schemeClr val="bg1"/>
                                    </a:solidFill>
                                    <a:latin typeface="Cambria Math" charset="0"/>
                                  </a:rPr>
                                  <m:t>𝜇</m:t>
                                </m:r>
                              </m:sup>
                            </m:sSup>
                            <m:sSup>
                              <m:sSupPr>
                                <m:ctrlPr>
                                  <a:rPr lang="en-US" i="1">
                                    <a:solidFill>
                                      <a:schemeClr val="bg1"/>
                                    </a:solidFill>
                                    <a:latin typeface="Cambria Math" panose="02040503050406030204" pitchFamily="18" charset="0"/>
                                  </a:rPr>
                                </m:ctrlPr>
                              </m:sSupPr>
                              <m:e>
                                <m:r>
                                  <a:rPr lang="en-US" i="1" baseline="-25000">
                                    <a:solidFill>
                                      <a:schemeClr val="bg1"/>
                                    </a:solidFill>
                                    <a:latin typeface="Cambria Math" charset="0"/>
                                  </a:rPr>
                                  <m:t>𝜈</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𝑑𝑥</m:t>
                                    </m:r>
                                  </m:e>
                                  <m:sub>
                                    <m:r>
                                      <a:rPr lang="en-US" i="1">
                                        <a:solidFill>
                                          <a:schemeClr val="bg1"/>
                                        </a:solidFill>
                                        <a:latin typeface="Cambria Math" charset="0"/>
                                      </a:rPr>
                                      <m:t>𝜇</m:t>
                                    </m:r>
                                  </m:sub>
                                </m:sSub>
                                <m:r>
                                  <a:rPr lang="en-US" i="1">
                                    <a:solidFill>
                                      <a:schemeClr val="bg1"/>
                                    </a:solidFill>
                                    <a:latin typeface="Cambria Math" charset="0"/>
                                  </a:rPr>
                                  <m:t>𝑑𝑥</m:t>
                                </m:r>
                              </m:e>
                              <m:sup>
                                <m:r>
                                  <a:rPr lang="en-US" i="1">
                                    <a:solidFill>
                                      <a:schemeClr val="bg1"/>
                                    </a:solidFill>
                                    <a:latin typeface="Cambria Math" charset="0"/>
                                  </a:rPr>
                                  <m:t>𝜈</m:t>
                                </m:r>
                              </m:sup>
                            </m:sSup>
                            <m:r>
                              <a:rPr lang="en-US" b="0" i="0" smtClean="0">
                                <a:solidFill>
                                  <a:schemeClr val="bg1"/>
                                </a:solidFill>
                                <a:latin typeface="Cambria Math" charset="0"/>
                              </a:rPr>
                              <m:t>=</m:t>
                            </m:r>
                            <m:r>
                              <m:rPr>
                                <m:sty m:val="p"/>
                              </m:rPr>
                              <a:rPr lang="en-US" b="0" i="0" smtClean="0">
                                <a:solidFill>
                                  <a:schemeClr val="bg1"/>
                                </a:solidFill>
                                <a:latin typeface="Cambria Math" charset="0"/>
                              </a:rPr>
                              <m:t>g</m:t>
                            </m:r>
                          </m:e>
                          <m:sub>
                            <m:r>
                              <a:rPr lang="en-US" i="1">
                                <a:solidFill>
                                  <a:schemeClr val="bg1"/>
                                </a:solidFill>
                                <a:latin typeface="Cambria Math" charset="0"/>
                              </a:rPr>
                              <m:t>𝜇</m:t>
                            </m:r>
                          </m:sub>
                        </m:sSub>
                      </m:e>
                      <m:sup>
                        <m:r>
                          <a:rPr lang="en-US" i="1">
                            <a:solidFill>
                              <a:schemeClr val="bg1"/>
                            </a:solidFill>
                            <a:latin typeface="Cambria Math" charset="0"/>
                          </a:rPr>
                          <m:t>𝜈</m:t>
                        </m:r>
                      </m:sup>
                    </m:sSup>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i="1">
                            <a:solidFill>
                              <a:schemeClr val="bg1"/>
                            </a:solidFill>
                            <a:latin typeface="Cambria Math" charset="0"/>
                          </a:rPr>
                          <m:t>𝜇</m:t>
                        </m:r>
                      </m:sup>
                    </m:sSup>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𝑑𝑥</m:t>
                        </m:r>
                      </m:e>
                      <m:sub>
                        <m:r>
                          <a:rPr lang="en-US" i="1">
                            <a:solidFill>
                              <a:schemeClr val="bg1"/>
                            </a:solidFill>
                            <a:latin typeface="Cambria Math" charset="0"/>
                          </a:rPr>
                          <m:t>𝜈</m:t>
                        </m:r>
                      </m:sub>
                    </m:sSub>
                  </m:oMath>
                </a14:m>
                <a:r>
                  <a:rPr lang="en-US" dirty="0">
                    <a:solidFill>
                      <a:schemeClr val="bg1"/>
                    </a:solidFill>
                    <a:sym typeface="Symbol" charset="2"/>
                  </a:rPr>
                  <a:t>=</a:t>
                </a:r>
                <a14:m>
                  <m:oMath xmlns:m="http://schemas.openxmlformats.org/officeDocument/2006/math">
                    <m:sSup>
                      <m:sSupPr>
                        <m:ctrlPr>
                          <a:rPr lang="en-US" i="1">
                            <a:solidFill>
                              <a:schemeClr val="bg1"/>
                            </a:solidFill>
                            <a:latin typeface="Cambria Math" panose="02040503050406030204" pitchFamily="18" charset="0"/>
                          </a:rPr>
                        </m:ctrlPr>
                      </m:sSupPr>
                      <m:e>
                        <m:r>
                          <m:rPr>
                            <m:sty m:val="p"/>
                          </m:rPr>
                          <a:rPr lang="en-US">
                            <a:solidFill>
                              <a:schemeClr val="bg1"/>
                            </a:solidFill>
                            <a:latin typeface="Cambria Math" charset="0"/>
                          </a:rPr>
                          <m:t>g</m:t>
                        </m:r>
                      </m:e>
                      <m:sup>
                        <m:r>
                          <a:rPr lang="en-US" i="1">
                            <a:solidFill>
                              <a:schemeClr val="bg1"/>
                            </a:solidFill>
                            <a:latin typeface="Cambria Math" charset="0"/>
                          </a:rPr>
                          <m:t>𝜇𝜈</m:t>
                        </m:r>
                      </m:sup>
                    </m:sSup>
                    <m:sSub>
                      <m:sSubPr>
                        <m:ctrlPr>
                          <a:rPr lang="en-US" i="1">
                            <a:solidFill>
                              <a:schemeClr val="bg1"/>
                            </a:solidFill>
                            <a:latin typeface="Cambria Math" panose="02040503050406030204" pitchFamily="18" charset="0"/>
                          </a:rPr>
                        </m:ctrlPr>
                      </m:sSubPr>
                      <m:e>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𝑑𝑥</m:t>
                            </m:r>
                          </m:e>
                          <m:sub>
                            <m:r>
                              <a:rPr lang="en-US" i="1">
                                <a:solidFill>
                                  <a:schemeClr val="bg1"/>
                                </a:solidFill>
                                <a:latin typeface="Cambria Math" charset="0"/>
                              </a:rPr>
                              <m:t>𝜇</m:t>
                            </m:r>
                          </m:sub>
                        </m:sSub>
                        <m:r>
                          <a:rPr lang="en-US" i="1">
                            <a:solidFill>
                              <a:schemeClr val="bg1"/>
                            </a:solidFill>
                            <a:latin typeface="Cambria Math" charset="0"/>
                          </a:rPr>
                          <m:t>𝑑𝑥</m:t>
                        </m:r>
                      </m:e>
                      <m:sub>
                        <m:r>
                          <a:rPr lang="en-US" i="1">
                            <a:solidFill>
                              <a:schemeClr val="bg1"/>
                            </a:solidFill>
                            <a:latin typeface="Cambria Math" charset="0"/>
                          </a:rPr>
                          <m:t>𝜈</m:t>
                        </m:r>
                      </m:sub>
                    </m:sSub>
                  </m:oMath>
                </a14:m>
                <a:r>
                  <a:rPr lang="en-US" dirty="0">
                    <a:solidFill>
                      <a:schemeClr val="bg1"/>
                    </a:solidFill>
                    <a:sym typeface="Symbol" charset="2"/>
                  </a:rPr>
                  <a:t>=</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i="1">
                                <a:solidFill>
                                  <a:schemeClr val="bg1"/>
                                </a:solidFill>
                                <a:latin typeface="Cambria Math" charset="0"/>
                              </a:rPr>
                              <m:t>𝜇𝜈</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i="1">
                                <a:solidFill>
                                  <a:schemeClr val="bg1"/>
                                </a:solidFill>
                                <a:latin typeface="Cambria Math" charset="0"/>
                              </a:rPr>
                              <m:t>𝜇</m:t>
                            </m:r>
                          </m:sup>
                        </m:sSup>
                        <m:r>
                          <a:rPr lang="en-US" i="1">
                            <a:solidFill>
                              <a:schemeClr val="bg1"/>
                            </a:solidFill>
                            <a:latin typeface="Cambria Math" charset="0"/>
                          </a:rPr>
                          <m:t>𝑑𝑥</m:t>
                        </m:r>
                      </m:e>
                      <m:sup>
                        <m:r>
                          <a:rPr lang="en-US" i="1">
                            <a:solidFill>
                              <a:schemeClr val="bg1"/>
                            </a:solidFill>
                            <a:latin typeface="Cambria Math" charset="0"/>
                          </a:rPr>
                          <m:t>𝜈</m:t>
                        </m:r>
                      </m:sup>
                    </m:sSup>
                  </m:oMath>
                </a14:m>
                <a:endParaRPr lang="en-US" dirty="0">
                  <a:solidFill>
                    <a:schemeClr val="bg1"/>
                  </a:solidFill>
                </a:endParaRPr>
              </a:p>
              <a:p>
                <a:pPr algn="ctr"/>
                <a:r>
                  <a:rPr lang="en-US" dirty="0">
                    <a:solidFill>
                      <a:schemeClr val="bg1"/>
                    </a:solidFill>
                  </a:rPr>
                  <a:t>= </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b="0" i="1" smtClean="0">
                                <a:solidFill>
                                  <a:schemeClr val="bg1"/>
                                </a:solidFill>
                                <a:latin typeface="Cambria Math" charset="0"/>
                              </a:rPr>
                              <m:t>00</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b="0" i="1" smtClean="0">
                                <a:solidFill>
                                  <a:schemeClr val="bg1"/>
                                </a:solidFill>
                                <a:latin typeface="Cambria Math" charset="0"/>
                              </a:rPr>
                              <m:t>0</m:t>
                            </m:r>
                          </m:sup>
                        </m:sSup>
                        <m:r>
                          <a:rPr lang="en-US" i="1">
                            <a:solidFill>
                              <a:schemeClr val="bg1"/>
                            </a:solidFill>
                            <a:latin typeface="Cambria Math" charset="0"/>
                          </a:rPr>
                          <m:t>𝑑𝑥</m:t>
                        </m:r>
                      </m:e>
                      <m:sup>
                        <m:r>
                          <a:rPr lang="en-US" b="0" i="1" smtClean="0">
                            <a:solidFill>
                              <a:schemeClr val="bg1"/>
                            </a:solidFill>
                            <a:latin typeface="Cambria Math" charset="0"/>
                          </a:rPr>
                          <m:t>0</m:t>
                        </m:r>
                      </m:sup>
                    </m:sSup>
                  </m:oMath>
                </a14:m>
                <a:r>
                  <a:rPr lang="en-US" dirty="0">
                    <a:solidFill>
                      <a:schemeClr val="bg1"/>
                    </a:solidFill>
                  </a:rPr>
                  <a:t>+</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i="1">
                                <a:solidFill>
                                  <a:schemeClr val="bg1"/>
                                </a:solidFill>
                                <a:latin typeface="Cambria Math" charset="0"/>
                              </a:rPr>
                              <m:t>0</m:t>
                            </m:r>
                            <m:r>
                              <a:rPr lang="en-US" b="0" i="1" smtClean="0">
                                <a:solidFill>
                                  <a:schemeClr val="bg1"/>
                                </a:solidFill>
                                <a:latin typeface="Cambria Math" charset="0"/>
                              </a:rPr>
                              <m:t>1</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i="1">
                                <a:solidFill>
                                  <a:schemeClr val="bg1"/>
                                </a:solidFill>
                                <a:latin typeface="Cambria Math" charset="0"/>
                              </a:rPr>
                              <m:t>0</m:t>
                            </m:r>
                          </m:sup>
                        </m:sSup>
                        <m:r>
                          <a:rPr lang="en-US" i="1">
                            <a:solidFill>
                              <a:schemeClr val="bg1"/>
                            </a:solidFill>
                            <a:latin typeface="Cambria Math" charset="0"/>
                          </a:rPr>
                          <m:t>𝑑𝑥</m:t>
                        </m:r>
                      </m:e>
                      <m:sup>
                        <m:r>
                          <a:rPr lang="en-US" b="0" i="1" smtClean="0">
                            <a:solidFill>
                              <a:schemeClr val="bg1"/>
                            </a:solidFill>
                            <a:latin typeface="Cambria Math" charset="0"/>
                          </a:rPr>
                          <m:t>1</m:t>
                        </m:r>
                      </m:sup>
                    </m:sSup>
                  </m:oMath>
                </a14:m>
                <a:r>
                  <a:rPr lang="en-US" dirty="0">
                    <a:solidFill>
                      <a:schemeClr val="bg1"/>
                    </a:solidFill>
                  </a:rPr>
                  <a:t>+</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i="1">
                                <a:solidFill>
                                  <a:schemeClr val="bg1"/>
                                </a:solidFill>
                                <a:latin typeface="Cambria Math" charset="0"/>
                              </a:rPr>
                              <m:t>0</m:t>
                            </m:r>
                            <m:r>
                              <a:rPr lang="en-US" b="0" i="1" smtClean="0">
                                <a:solidFill>
                                  <a:schemeClr val="bg1"/>
                                </a:solidFill>
                                <a:latin typeface="Cambria Math" charset="0"/>
                              </a:rPr>
                              <m:t>2</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i="1">
                                <a:solidFill>
                                  <a:schemeClr val="bg1"/>
                                </a:solidFill>
                                <a:latin typeface="Cambria Math" charset="0"/>
                              </a:rPr>
                              <m:t>0</m:t>
                            </m:r>
                          </m:sup>
                        </m:sSup>
                        <m:r>
                          <a:rPr lang="en-US" b="0" i="1" smtClean="0">
                            <a:solidFill>
                              <a:schemeClr val="bg1"/>
                            </a:solidFill>
                            <a:latin typeface="Cambria Math" charset="0"/>
                          </a:rPr>
                          <m:t>𝑑𝑥</m:t>
                        </m:r>
                      </m:e>
                      <m:sup>
                        <m:r>
                          <a:rPr lang="en-US" b="0" i="1" smtClean="0">
                            <a:solidFill>
                              <a:schemeClr val="bg1"/>
                            </a:solidFill>
                            <a:latin typeface="Cambria Math" charset="0"/>
                          </a:rPr>
                          <m:t>2</m:t>
                        </m:r>
                      </m:sup>
                    </m:sSup>
                  </m:oMath>
                </a14:m>
                <a:r>
                  <a:rPr lang="en-US" dirty="0">
                    <a:solidFill>
                      <a:schemeClr val="bg1"/>
                    </a:solidFill>
                  </a:rPr>
                  <a:t>+</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i="1">
                                <a:solidFill>
                                  <a:schemeClr val="bg1"/>
                                </a:solidFill>
                                <a:latin typeface="Cambria Math" charset="0"/>
                              </a:rPr>
                              <m:t>0</m:t>
                            </m:r>
                            <m:r>
                              <a:rPr lang="en-US" b="0" i="1" smtClean="0">
                                <a:solidFill>
                                  <a:schemeClr val="bg1"/>
                                </a:solidFill>
                                <a:latin typeface="Cambria Math" charset="0"/>
                              </a:rPr>
                              <m:t>3</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i="1">
                                <a:solidFill>
                                  <a:schemeClr val="bg1"/>
                                </a:solidFill>
                                <a:latin typeface="Cambria Math" charset="0"/>
                              </a:rPr>
                              <m:t>0</m:t>
                            </m:r>
                          </m:sup>
                        </m:sSup>
                        <m:r>
                          <a:rPr lang="en-US" i="1">
                            <a:solidFill>
                              <a:schemeClr val="bg1"/>
                            </a:solidFill>
                            <a:latin typeface="Cambria Math" charset="0"/>
                          </a:rPr>
                          <m:t>𝑑𝑥</m:t>
                        </m:r>
                      </m:e>
                      <m:sup>
                        <m:r>
                          <a:rPr lang="en-US" b="0" i="1" smtClean="0">
                            <a:solidFill>
                              <a:schemeClr val="bg1"/>
                            </a:solidFill>
                            <a:latin typeface="Cambria Math" charset="0"/>
                          </a:rPr>
                          <m:t>3</m:t>
                        </m:r>
                      </m:sup>
                    </m:sSup>
                  </m:oMath>
                </a14:m>
                <a:endParaRPr lang="en-US" dirty="0">
                  <a:solidFill>
                    <a:schemeClr val="bg1"/>
                  </a:solidFill>
                </a:endParaRPr>
              </a:p>
              <a:p>
                <a:pPr algn="ctr"/>
                <a:r>
                  <a:rPr lang="en-US" dirty="0">
                    <a:solidFill>
                      <a:schemeClr val="bg1"/>
                    </a:solidFill>
                  </a:rPr>
                  <a:t>+ </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b="0" i="1" smtClean="0">
                                <a:solidFill>
                                  <a:schemeClr val="bg1"/>
                                </a:solidFill>
                                <a:latin typeface="Cambria Math" charset="0"/>
                              </a:rPr>
                              <m:t>1</m:t>
                            </m:r>
                            <m:r>
                              <a:rPr lang="en-US" i="1">
                                <a:solidFill>
                                  <a:schemeClr val="bg1"/>
                                </a:solidFill>
                                <a:latin typeface="Cambria Math" charset="0"/>
                              </a:rPr>
                              <m:t>0</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b="0" i="1" smtClean="0">
                                <a:solidFill>
                                  <a:schemeClr val="bg1"/>
                                </a:solidFill>
                                <a:latin typeface="Cambria Math" charset="0"/>
                              </a:rPr>
                              <m:t>1</m:t>
                            </m:r>
                          </m:sup>
                        </m:sSup>
                        <m:r>
                          <a:rPr lang="en-US" i="1">
                            <a:solidFill>
                              <a:schemeClr val="bg1"/>
                            </a:solidFill>
                            <a:latin typeface="Cambria Math" charset="0"/>
                          </a:rPr>
                          <m:t>𝑑𝑥</m:t>
                        </m:r>
                      </m:e>
                      <m:sup>
                        <m:r>
                          <a:rPr lang="en-US" i="1">
                            <a:solidFill>
                              <a:schemeClr val="bg1"/>
                            </a:solidFill>
                            <a:latin typeface="Cambria Math" charset="0"/>
                          </a:rPr>
                          <m:t>0</m:t>
                        </m:r>
                      </m:sup>
                    </m:sSup>
                  </m:oMath>
                </a14:m>
                <a:r>
                  <a:rPr lang="en-US" dirty="0">
                    <a:solidFill>
                      <a:schemeClr val="bg1"/>
                    </a:solidFill>
                  </a:rPr>
                  <a:t>+</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b="0" i="1" smtClean="0">
                                <a:solidFill>
                                  <a:schemeClr val="bg1"/>
                                </a:solidFill>
                                <a:latin typeface="Cambria Math" charset="0"/>
                              </a:rPr>
                              <m:t>1</m:t>
                            </m:r>
                            <m:r>
                              <a:rPr lang="en-US" i="1">
                                <a:solidFill>
                                  <a:schemeClr val="bg1"/>
                                </a:solidFill>
                                <a:latin typeface="Cambria Math" charset="0"/>
                              </a:rPr>
                              <m:t>1</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b="0" i="1" smtClean="0">
                                <a:solidFill>
                                  <a:schemeClr val="bg1"/>
                                </a:solidFill>
                                <a:latin typeface="Cambria Math" charset="0"/>
                              </a:rPr>
                              <m:t>1</m:t>
                            </m:r>
                          </m:sup>
                        </m:sSup>
                        <m:r>
                          <a:rPr lang="en-US" i="1">
                            <a:solidFill>
                              <a:schemeClr val="bg1"/>
                            </a:solidFill>
                            <a:latin typeface="Cambria Math" charset="0"/>
                          </a:rPr>
                          <m:t>𝑑𝑥</m:t>
                        </m:r>
                      </m:e>
                      <m:sup>
                        <m:r>
                          <a:rPr lang="en-US" i="1">
                            <a:solidFill>
                              <a:schemeClr val="bg1"/>
                            </a:solidFill>
                            <a:latin typeface="Cambria Math" charset="0"/>
                          </a:rPr>
                          <m:t>1</m:t>
                        </m:r>
                      </m:sup>
                    </m:sSup>
                  </m:oMath>
                </a14:m>
                <a:r>
                  <a:rPr lang="en-US" dirty="0">
                    <a:solidFill>
                      <a:schemeClr val="bg1"/>
                    </a:solidFill>
                  </a:rPr>
                  <a:t>+</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b="0" i="1" smtClean="0">
                                <a:solidFill>
                                  <a:schemeClr val="bg1"/>
                                </a:solidFill>
                                <a:latin typeface="Cambria Math" charset="0"/>
                              </a:rPr>
                              <m:t>1</m:t>
                            </m:r>
                            <m:r>
                              <a:rPr lang="en-US" i="1">
                                <a:solidFill>
                                  <a:schemeClr val="bg1"/>
                                </a:solidFill>
                                <a:latin typeface="Cambria Math" charset="0"/>
                              </a:rPr>
                              <m:t>2</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b="0" i="1" smtClean="0">
                                <a:solidFill>
                                  <a:schemeClr val="bg1"/>
                                </a:solidFill>
                                <a:latin typeface="Cambria Math" charset="0"/>
                              </a:rPr>
                              <m:t>1</m:t>
                            </m:r>
                          </m:sup>
                        </m:sSup>
                        <m:r>
                          <a:rPr lang="en-US" i="1">
                            <a:solidFill>
                              <a:schemeClr val="bg1"/>
                            </a:solidFill>
                            <a:latin typeface="Cambria Math" charset="0"/>
                          </a:rPr>
                          <m:t>𝑑𝑥</m:t>
                        </m:r>
                      </m:e>
                      <m:sup>
                        <m:r>
                          <a:rPr lang="en-US" i="1">
                            <a:solidFill>
                              <a:schemeClr val="bg1"/>
                            </a:solidFill>
                            <a:latin typeface="Cambria Math" charset="0"/>
                          </a:rPr>
                          <m:t>2</m:t>
                        </m:r>
                      </m:sup>
                    </m:sSup>
                  </m:oMath>
                </a14:m>
                <a:r>
                  <a:rPr lang="en-US" dirty="0">
                    <a:solidFill>
                      <a:schemeClr val="bg1"/>
                    </a:solidFill>
                  </a:rPr>
                  <a:t>+</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b="0" i="1" smtClean="0">
                                <a:solidFill>
                                  <a:schemeClr val="bg1"/>
                                </a:solidFill>
                                <a:latin typeface="Cambria Math" charset="0"/>
                              </a:rPr>
                              <m:t>1</m:t>
                            </m:r>
                            <m:r>
                              <a:rPr lang="en-US" i="1">
                                <a:solidFill>
                                  <a:schemeClr val="bg1"/>
                                </a:solidFill>
                                <a:latin typeface="Cambria Math" charset="0"/>
                              </a:rPr>
                              <m:t>3</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b="0" i="1" smtClean="0">
                                <a:solidFill>
                                  <a:schemeClr val="bg1"/>
                                </a:solidFill>
                                <a:latin typeface="Cambria Math" charset="0"/>
                              </a:rPr>
                              <m:t>1</m:t>
                            </m:r>
                          </m:sup>
                        </m:sSup>
                        <m:r>
                          <a:rPr lang="en-US" i="1">
                            <a:solidFill>
                              <a:schemeClr val="bg1"/>
                            </a:solidFill>
                            <a:latin typeface="Cambria Math" charset="0"/>
                          </a:rPr>
                          <m:t>𝑑𝑥</m:t>
                        </m:r>
                      </m:e>
                      <m:sup>
                        <m:r>
                          <a:rPr lang="en-US" i="1">
                            <a:solidFill>
                              <a:schemeClr val="bg1"/>
                            </a:solidFill>
                            <a:latin typeface="Cambria Math" charset="0"/>
                          </a:rPr>
                          <m:t>3</m:t>
                        </m:r>
                      </m:sup>
                    </m:sSup>
                  </m:oMath>
                </a14:m>
                <a:endParaRPr lang="en-US" dirty="0">
                  <a:solidFill>
                    <a:schemeClr val="bg1"/>
                  </a:solidFill>
                </a:endParaRPr>
              </a:p>
              <a:p>
                <a:pPr algn="ctr"/>
                <a:r>
                  <a:rPr lang="en-US" dirty="0">
                    <a:solidFill>
                      <a:schemeClr val="bg1"/>
                    </a:solidFill>
                  </a:rPr>
                  <a:t>+ </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b="0" i="1" smtClean="0">
                                <a:solidFill>
                                  <a:schemeClr val="bg1"/>
                                </a:solidFill>
                                <a:latin typeface="Cambria Math" charset="0"/>
                              </a:rPr>
                              <m:t>2</m:t>
                            </m:r>
                            <m:r>
                              <a:rPr lang="en-US" i="1">
                                <a:solidFill>
                                  <a:schemeClr val="bg1"/>
                                </a:solidFill>
                                <a:latin typeface="Cambria Math" charset="0"/>
                              </a:rPr>
                              <m:t>0</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b="0" i="1" smtClean="0">
                                <a:solidFill>
                                  <a:schemeClr val="bg1"/>
                                </a:solidFill>
                                <a:latin typeface="Cambria Math" charset="0"/>
                              </a:rPr>
                              <m:t>2</m:t>
                            </m:r>
                          </m:sup>
                        </m:sSup>
                        <m:r>
                          <a:rPr lang="en-US" i="1">
                            <a:solidFill>
                              <a:schemeClr val="bg1"/>
                            </a:solidFill>
                            <a:latin typeface="Cambria Math" charset="0"/>
                          </a:rPr>
                          <m:t>𝑑𝑥</m:t>
                        </m:r>
                      </m:e>
                      <m:sup>
                        <m:r>
                          <a:rPr lang="en-US" i="1">
                            <a:solidFill>
                              <a:schemeClr val="bg1"/>
                            </a:solidFill>
                            <a:latin typeface="Cambria Math" charset="0"/>
                          </a:rPr>
                          <m:t>0</m:t>
                        </m:r>
                      </m:sup>
                    </m:sSup>
                  </m:oMath>
                </a14:m>
                <a:r>
                  <a:rPr lang="en-US" dirty="0">
                    <a:solidFill>
                      <a:schemeClr val="bg1"/>
                    </a:solidFill>
                  </a:rPr>
                  <a:t>+</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b="0" i="1" smtClean="0">
                                <a:solidFill>
                                  <a:schemeClr val="bg1"/>
                                </a:solidFill>
                                <a:latin typeface="Cambria Math" charset="0"/>
                              </a:rPr>
                              <m:t>2</m:t>
                            </m:r>
                            <m:r>
                              <a:rPr lang="en-US" i="1">
                                <a:solidFill>
                                  <a:schemeClr val="bg1"/>
                                </a:solidFill>
                                <a:latin typeface="Cambria Math" charset="0"/>
                              </a:rPr>
                              <m:t>1</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b="0" i="1" smtClean="0">
                                <a:solidFill>
                                  <a:schemeClr val="bg1"/>
                                </a:solidFill>
                                <a:latin typeface="Cambria Math" charset="0"/>
                              </a:rPr>
                              <m:t>2</m:t>
                            </m:r>
                          </m:sup>
                        </m:sSup>
                        <m:r>
                          <a:rPr lang="en-US" i="1">
                            <a:solidFill>
                              <a:schemeClr val="bg1"/>
                            </a:solidFill>
                            <a:latin typeface="Cambria Math" charset="0"/>
                          </a:rPr>
                          <m:t>𝑑𝑥</m:t>
                        </m:r>
                      </m:e>
                      <m:sup>
                        <m:r>
                          <a:rPr lang="en-US" i="1">
                            <a:solidFill>
                              <a:schemeClr val="bg1"/>
                            </a:solidFill>
                            <a:latin typeface="Cambria Math" charset="0"/>
                          </a:rPr>
                          <m:t>1</m:t>
                        </m:r>
                      </m:sup>
                    </m:sSup>
                  </m:oMath>
                </a14:m>
                <a:r>
                  <a:rPr lang="en-US" dirty="0">
                    <a:solidFill>
                      <a:schemeClr val="bg1"/>
                    </a:solidFill>
                  </a:rPr>
                  <a:t>+</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b="0" i="1" smtClean="0">
                                <a:solidFill>
                                  <a:schemeClr val="bg1"/>
                                </a:solidFill>
                                <a:latin typeface="Cambria Math" charset="0"/>
                              </a:rPr>
                              <m:t>2</m:t>
                            </m:r>
                            <m:r>
                              <a:rPr lang="en-US" i="1">
                                <a:solidFill>
                                  <a:schemeClr val="bg1"/>
                                </a:solidFill>
                                <a:latin typeface="Cambria Math" charset="0"/>
                              </a:rPr>
                              <m:t>2</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b="0" i="1" smtClean="0">
                                <a:solidFill>
                                  <a:schemeClr val="bg1"/>
                                </a:solidFill>
                                <a:latin typeface="Cambria Math" charset="0"/>
                              </a:rPr>
                              <m:t>2</m:t>
                            </m:r>
                          </m:sup>
                        </m:sSup>
                        <m:r>
                          <a:rPr lang="en-US" i="1">
                            <a:solidFill>
                              <a:schemeClr val="bg1"/>
                            </a:solidFill>
                            <a:latin typeface="Cambria Math" charset="0"/>
                          </a:rPr>
                          <m:t>𝑑𝑥</m:t>
                        </m:r>
                      </m:e>
                      <m:sup>
                        <m:r>
                          <a:rPr lang="en-US" i="1">
                            <a:solidFill>
                              <a:schemeClr val="bg1"/>
                            </a:solidFill>
                            <a:latin typeface="Cambria Math" charset="0"/>
                          </a:rPr>
                          <m:t>2</m:t>
                        </m:r>
                      </m:sup>
                    </m:sSup>
                  </m:oMath>
                </a14:m>
                <a:r>
                  <a:rPr lang="en-US" dirty="0">
                    <a:solidFill>
                      <a:schemeClr val="bg1"/>
                    </a:solidFill>
                  </a:rPr>
                  <a:t>+</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b="0" i="1" smtClean="0">
                                <a:solidFill>
                                  <a:schemeClr val="bg1"/>
                                </a:solidFill>
                                <a:latin typeface="Cambria Math" charset="0"/>
                              </a:rPr>
                              <m:t>2</m:t>
                            </m:r>
                            <m:r>
                              <a:rPr lang="en-US" i="1">
                                <a:solidFill>
                                  <a:schemeClr val="bg1"/>
                                </a:solidFill>
                                <a:latin typeface="Cambria Math" charset="0"/>
                              </a:rPr>
                              <m:t>3</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b="0" i="1" smtClean="0">
                                <a:solidFill>
                                  <a:schemeClr val="bg1"/>
                                </a:solidFill>
                                <a:latin typeface="Cambria Math" charset="0"/>
                              </a:rPr>
                              <m:t>2</m:t>
                            </m:r>
                          </m:sup>
                        </m:sSup>
                        <m:r>
                          <a:rPr lang="en-US" i="1">
                            <a:solidFill>
                              <a:schemeClr val="bg1"/>
                            </a:solidFill>
                            <a:latin typeface="Cambria Math" charset="0"/>
                          </a:rPr>
                          <m:t>𝑑𝑥</m:t>
                        </m:r>
                      </m:e>
                      <m:sup>
                        <m:r>
                          <a:rPr lang="en-US" i="1">
                            <a:solidFill>
                              <a:schemeClr val="bg1"/>
                            </a:solidFill>
                            <a:latin typeface="Cambria Math" charset="0"/>
                          </a:rPr>
                          <m:t>3</m:t>
                        </m:r>
                      </m:sup>
                    </m:sSup>
                  </m:oMath>
                </a14:m>
                <a:endParaRPr lang="en-US" dirty="0">
                  <a:solidFill>
                    <a:schemeClr val="bg1"/>
                  </a:solidFill>
                </a:endParaRPr>
              </a:p>
              <a:p>
                <a:pPr algn="ctr"/>
                <a:r>
                  <a:rPr lang="en-US" dirty="0">
                    <a:solidFill>
                      <a:schemeClr val="bg1"/>
                    </a:solidFill>
                  </a:rPr>
                  <a:t>+ </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b="0" i="1" smtClean="0">
                                <a:solidFill>
                                  <a:schemeClr val="bg1"/>
                                </a:solidFill>
                                <a:latin typeface="Cambria Math" charset="0"/>
                              </a:rPr>
                              <m:t>3</m:t>
                            </m:r>
                            <m:r>
                              <a:rPr lang="en-US" i="1">
                                <a:solidFill>
                                  <a:schemeClr val="bg1"/>
                                </a:solidFill>
                                <a:latin typeface="Cambria Math" charset="0"/>
                              </a:rPr>
                              <m:t>0</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b="0" i="1" smtClean="0">
                                <a:solidFill>
                                  <a:schemeClr val="bg1"/>
                                </a:solidFill>
                                <a:latin typeface="Cambria Math" charset="0"/>
                              </a:rPr>
                              <m:t>3</m:t>
                            </m:r>
                          </m:sup>
                        </m:sSup>
                        <m:r>
                          <a:rPr lang="en-US" i="1">
                            <a:solidFill>
                              <a:schemeClr val="bg1"/>
                            </a:solidFill>
                            <a:latin typeface="Cambria Math" charset="0"/>
                          </a:rPr>
                          <m:t>𝑑𝑥</m:t>
                        </m:r>
                      </m:e>
                      <m:sup>
                        <m:r>
                          <a:rPr lang="en-US" i="1">
                            <a:solidFill>
                              <a:schemeClr val="bg1"/>
                            </a:solidFill>
                            <a:latin typeface="Cambria Math" charset="0"/>
                          </a:rPr>
                          <m:t>0</m:t>
                        </m:r>
                      </m:sup>
                    </m:sSup>
                  </m:oMath>
                </a14:m>
                <a:r>
                  <a:rPr lang="en-US" dirty="0">
                    <a:solidFill>
                      <a:schemeClr val="bg1"/>
                    </a:solidFill>
                  </a:rPr>
                  <a:t>+</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b="0" i="1" smtClean="0">
                                <a:solidFill>
                                  <a:schemeClr val="bg1"/>
                                </a:solidFill>
                                <a:latin typeface="Cambria Math" charset="0"/>
                              </a:rPr>
                              <m:t>3</m:t>
                            </m:r>
                            <m:r>
                              <a:rPr lang="en-US" i="1">
                                <a:solidFill>
                                  <a:schemeClr val="bg1"/>
                                </a:solidFill>
                                <a:latin typeface="Cambria Math" charset="0"/>
                              </a:rPr>
                              <m:t>1</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b="0" i="1" smtClean="0">
                                <a:solidFill>
                                  <a:schemeClr val="bg1"/>
                                </a:solidFill>
                                <a:latin typeface="Cambria Math" charset="0"/>
                              </a:rPr>
                              <m:t>3</m:t>
                            </m:r>
                          </m:sup>
                        </m:sSup>
                        <m:r>
                          <a:rPr lang="en-US" i="1">
                            <a:solidFill>
                              <a:schemeClr val="bg1"/>
                            </a:solidFill>
                            <a:latin typeface="Cambria Math" charset="0"/>
                          </a:rPr>
                          <m:t>𝑑𝑥</m:t>
                        </m:r>
                      </m:e>
                      <m:sup>
                        <m:r>
                          <a:rPr lang="en-US" i="1">
                            <a:solidFill>
                              <a:schemeClr val="bg1"/>
                            </a:solidFill>
                            <a:latin typeface="Cambria Math" charset="0"/>
                          </a:rPr>
                          <m:t>1</m:t>
                        </m:r>
                      </m:sup>
                    </m:sSup>
                  </m:oMath>
                </a14:m>
                <a:r>
                  <a:rPr lang="en-US" dirty="0">
                    <a:solidFill>
                      <a:schemeClr val="bg1"/>
                    </a:solidFill>
                  </a:rPr>
                  <a:t>+</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b="0" i="1" smtClean="0">
                                <a:solidFill>
                                  <a:schemeClr val="bg1"/>
                                </a:solidFill>
                                <a:latin typeface="Cambria Math" charset="0"/>
                              </a:rPr>
                              <m:t>3</m:t>
                            </m:r>
                            <m:r>
                              <a:rPr lang="en-US" i="1">
                                <a:solidFill>
                                  <a:schemeClr val="bg1"/>
                                </a:solidFill>
                                <a:latin typeface="Cambria Math" charset="0"/>
                              </a:rPr>
                              <m:t>2</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b="0" i="1" smtClean="0">
                                <a:solidFill>
                                  <a:schemeClr val="bg1"/>
                                </a:solidFill>
                                <a:latin typeface="Cambria Math" charset="0"/>
                              </a:rPr>
                              <m:t>3</m:t>
                            </m:r>
                          </m:sup>
                        </m:sSup>
                        <m:r>
                          <a:rPr lang="en-US" i="1">
                            <a:solidFill>
                              <a:schemeClr val="bg1"/>
                            </a:solidFill>
                            <a:latin typeface="Cambria Math" charset="0"/>
                          </a:rPr>
                          <m:t>𝑑𝑥</m:t>
                        </m:r>
                      </m:e>
                      <m:sup>
                        <m:r>
                          <a:rPr lang="en-US" i="1">
                            <a:solidFill>
                              <a:schemeClr val="bg1"/>
                            </a:solidFill>
                            <a:latin typeface="Cambria Math" charset="0"/>
                          </a:rPr>
                          <m:t>2</m:t>
                        </m:r>
                      </m:sup>
                    </m:sSup>
                  </m:oMath>
                </a14:m>
                <a:r>
                  <a:rPr lang="en-US" dirty="0">
                    <a:solidFill>
                      <a:schemeClr val="bg1"/>
                    </a:solidFill>
                  </a:rPr>
                  <a:t>+</a:t>
                </a:r>
                <a14:m>
                  <m:oMath xmlns:m="http://schemas.openxmlformats.org/officeDocument/2006/math">
                    <m:sSup>
                      <m:sSupPr>
                        <m:ctrlPr>
                          <a:rPr lang="en-US" i="1">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g</m:t>
                            </m:r>
                          </m:e>
                          <m:sub>
                            <m:r>
                              <a:rPr lang="en-US" b="0" i="1" smtClean="0">
                                <a:solidFill>
                                  <a:schemeClr val="bg1"/>
                                </a:solidFill>
                                <a:latin typeface="Cambria Math" charset="0"/>
                              </a:rPr>
                              <m:t>3</m:t>
                            </m:r>
                            <m:r>
                              <a:rPr lang="en-US" i="1">
                                <a:solidFill>
                                  <a:schemeClr val="bg1"/>
                                </a:solidFill>
                                <a:latin typeface="Cambria Math" charset="0"/>
                              </a:rPr>
                              <m:t>3</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b="0" i="1" smtClean="0">
                                <a:solidFill>
                                  <a:schemeClr val="bg1"/>
                                </a:solidFill>
                                <a:latin typeface="Cambria Math" charset="0"/>
                              </a:rPr>
                              <m:t>3</m:t>
                            </m:r>
                          </m:sup>
                        </m:sSup>
                        <m:r>
                          <a:rPr lang="en-US" i="1">
                            <a:solidFill>
                              <a:schemeClr val="bg1"/>
                            </a:solidFill>
                            <a:latin typeface="Cambria Math" charset="0"/>
                          </a:rPr>
                          <m:t>𝑑𝑥</m:t>
                        </m:r>
                      </m:e>
                      <m:sup>
                        <m:r>
                          <a:rPr lang="en-US" i="1">
                            <a:solidFill>
                              <a:schemeClr val="bg1"/>
                            </a:solidFill>
                            <a:latin typeface="Cambria Math" charset="0"/>
                          </a:rPr>
                          <m:t>3</m:t>
                        </m:r>
                      </m:sup>
                    </m:sSup>
                  </m:oMath>
                </a14:m>
                <a:endParaRPr lang="en-US" dirty="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2781300" y="3149600"/>
                <a:ext cx="6021238" cy="1511541"/>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311366" y="4765213"/>
                <a:ext cx="4226943" cy="315028"/>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14:m>
                  <m:oMath xmlns:m="http://schemas.openxmlformats.org/officeDocument/2006/math">
                    <m:r>
                      <a:rPr lang="en-US" i="1" smtClean="0">
                        <a:solidFill>
                          <a:schemeClr val="bg1"/>
                        </a:solidFill>
                        <a:latin typeface="Cambria Math" charset="0"/>
                      </a:rPr>
                      <m:t>𝑑𝑠</m:t>
                    </m:r>
                  </m:oMath>
                </a14:m>
                <a:r>
                  <a:rPr lang="en-US" baseline="30000" dirty="0">
                    <a:solidFill>
                      <a:schemeClr val="bg1"/>
                    </a:solidFill>
                    <a:sym typeface="Symbol" charset="2"/>
                  </a:rPr>
                  <a:t>2 </a:t>
                </a:r>
                <a:r>
                  <a:rPr lang="en-US" dirty="0">
                    <a:solidFill>
                      <a:schemeClr val="bg1"/>
                    </a:solidFill>
                  </a:rPr>
                  <a:t>= </a:t>
                </a:r>
                <a14:m>
                  <m:oMath xmlns:m="http://schemas.openxmlformats.org/officeDocument/2006/math">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m:t>
                        </m:r>
                        <m:r>
                          <a:rPr lang="en-US" i="1">
                            <a:solidFill>
                              <a:schemeClr val="bg1"/>
                            </a:solidFill>
                            <a:latin typeface="Cambria Math" charset="0"/>
                          </a:rPr>
                          <m:t>𝑑𝑥</m:t>
                        </m:r>
                      </m:e>
                      <m:sup>
                        <m:r>
                          <a:rPr lang="en-US" i="1">
                            <a:solidFill>
                              <a:schemeClr val="bg1"/>
                            </a:solidFill>
                            <a:latin typeface="Cambria Math" charset="0"/>
                          </a:rPr>
                          <m:t>0</m:t>
                        </m:r>
                      </m:sup>
                    </m:sSup>
                    <m:r>
                      <a:rPr lang="en-US" i="1">
                        <a:solidFill>
                          <a:schemeClr val="bg1"/>
                        </a:solidFill>
                        <a:latin typeface="Cambria Math" charset="0"/>
                      </a:rPr>
                      <m:t>)</m:t>
                    </m:r>
                  </m:oMath>
                </a14:m>
                <a:r>
                  <a:rPr lang="en-US" baseline="30000" dirty="0">
                    <a:solidFill>
                      <a:schemeClr val="bg1"/>
                    </a:solidFill>
                  </a:rPr>
                  <a:t>2</a:t>
                </a:r>
                <a:r>
                  <a:rPr lang="en-US" dirty="0">
                    <a:solidFill>
                      <a:schemeClr val="bg1"/>
                    </a:solidFill>
                  </a:rPr>
                  <a:t> </a:t>
                </a:r>
                <a14:m>
                  <m:oMath xmlns:m="http://schemas.openxmlformats.org/officeDocument/2006/math">
                    <m:sSup>
                      <m:sSupPr>
                        <m:ctrlPr>
                          <a:rPr lang="en-US" i="1">
                            <a:solidFill>
                              <a:schemeClr val="bg1"/>
                            </a:solidFill>
                            <a:latin typeface="Cambria Math" panose="02040503050406030204" pitchFamily="18" charset="0"/>
                          </a:rPr>
                        </m:ctrlPr>
                      </m:sSupPr>
                      <m:e>
                        <m:r>
                          <a:rPr lang="en-US" b="0" i="1" smtClean="0">
                            <a:solidFill>
                              <a:schemeClr val="bg1"/>
                            </a:solidFill>
                            <a:latin typeface="Cambria Math" charset="0"/>
                          </a:rPr>
                          <m:t>+</m:t>
                        </m:r>
                        <m:r>
                          <a:rPr lang="en-US" i="1">
                            <a:solidFill>
                              <a:schemeClr val="bg1"/>
                            </a:solidFill>
                            <a:latin typeface="Cambria Math" charset="0"/>
                          </a:rPr>
                          <m:t>(</m:t>
                        </m:r>
                        <m:r>
                          <a:rPr lang="en-US" i="1">
                            <a:solidFill>
                              <a:schemeClr val="bg1"/>
                            </a:solidFill>
                            <a:latin typeface="Cambria Math" charset="0"/>
                          </a:rPr>
                          <m:t>𝑑𝑥</m:t>
                        </m:r>
                      </m:e>
                      <m:sup>
                        <m:r>
                          <a:rPr lang="en-US" b="0" i="1" smtClean="0">
                            <a:solidFill>
                              <a:schemeClr val="bg1"/>
                            </a:solidFill>
                            <a:latin typeface="Cambria Math" charset="0"/>
                          </a:rPr>
                          <m:t>1</m:t>
                        </m:r>
                      </m:sup>
                    </m:sSup>
                    <m:r>
                      <a:rPr lang="en-US" i="1">
                        <a:solidFill>
                          <a:schemeClr val="bg1"/>
                        </a:solidFill>
                        <a:latin typeface="Cambria Math" charset="0"/>
                      </a:rPr>
                      <m:t>)</m:t>
                    </m:r>
                  </m:oMath>
                </a14:m>
                <a:r>
                  <a:rPr lang="en-US" baseline="30000" dirty="0">
                    <a:solidFill>
                      <a:schemeClr val="bg1"/>
                    </a:solidFill>
                  </a:rPr>
                  <a:t>2</a:t>
                </a:r>
                <a:r>
                  <a:rPr lang="en-US" dirty="0">
                    <a:solidFill>
                      <a:schemeClr val="bg1"/>
                    </a:solidFill>
                  </a:rPr>
                  <a:t> </a:t>
                </a:r>
                <a14:m>
                  <m:oMath xmlns:m="http://schemas.openxmlformats.org/officeDocument/2006/math">
                    <m:sSup>
                      <m:sSupPr>
                        <m:ctrlPr>
                          <a:rPr lang="en-US" i="1">
                            <a:solidFill>
                              <a:schemeClr val="bg1"/>
                            </a:solidFill>
                            <a:latin typeface="Cambria Math" panose="02040503050406030204" pitchFamily="18" charset="0"/>
                          </a:rPr>
                        </m:ctrlPr>
                      </m:sSupPr>
                      <m:e>
                        <m:r>
                          <a:rPr lang="en-US" b="0" i="1" smtClean="0">
                            <a:solidFill>
                              <a:schemeClr val="bg1"/>
                            </a:solidFill>
                            <a:latin typeface="Cambria Math" charset="0"/>
                          </a:rPr>
                          <m:t>+</m:t>
                        </m:r>
                        <m:r>
                          <a:rPr lang="en-US" i="1">
                            <a:solidFill>
                              <a:schemeClr val="bg1"/>
                            </a:solidFill>
                            <a:latin typeface="Cambria Math" charset="0"/>
                          </a:rPr>
                          <m:t>(</m:t>
                        </m:r>
                        <m:r>
                          <a:rPr lang="en-US" i="1">
                            <a:solidFill>
                              <a:schemeClr val="bg1"/>
                            </a:solidFill>
                            <a:latin typeface="Cambria Math" charset="0"/>
                          </a:rPr>
                          <m:t>𝑑𝑥</m:t>
                        </m:r>
                      </m:e>
                      <m:sup>
                        <m:r>
                          <a:rPr lang="en-US" b="0" i="1" smtClean="0">
                            <a:solidFill>
                              <a:schemeClr val="bg1"/>
                            </a:solidFill>
                            <a:latin typeface="Cambria Math" charset="0"/>
                          </a:rPr>
                          <m:t>2</m:t>
                        </m:r>
                      </m:sup>
                    </m:sSup>
                    <m:r>
                      <a:rPr lang="en-US" i="1">
                        <a:solidFill>
                          <a:schemeClr val="bg1"/>
                        </a:solidFill>
                        <a:latin typeface="Cambria Math" charset="0"/>
                      </a:rPr>
                      <m:t>)</m:t>
                    </m:r>
                  </m:oMath>
                </a14:m>
                <a:r>
                  <a:rPr lang="en-US" baseline="30000" dirty="0">
                    <a:solidFill>
                      <a:schemeClr val="bg1"/>
                    </a:solidFill>
                  </a:rPr>
                  <a:t>2</a:t>
                </a:r>
                <a:r>
                  <a:rPr lang="en-US" dirty="0">
                    <a:solidFill>
                      <a:schemeClr val="bg1"/>
                    </a:solidFill>
                  </a:rPr>
                  <a:t> </a:t>
                </a:r>
                <a14:m>
                  <m:oMath xmlns:m="http://schemas.openxmlformats.org/officeDocument/2006/math">
                    <m:sSup>
                      <m:sSupPr>
                        <m:ctrlPr>
                          <a:rPr lang="en-US" i="1">
                            <a:solidFill>
                              <a:schemeClr val="bg1"/>
                            </a:solidFill>
                            <a:latin typeface="Cambria Math" panose="02040503050406030204" pitchFamily="18" charset="0"/>
                          </a:rPr>
                        </m:ctrlPr>
                      </m:sSupPr>
                      <m:e>
                        <m:r>
                          <a:rPr lang="en-US" b="0" i="1" smtClean="0">
                            <a:solidFill>
                              <a:schemeClr val="bg1"/>
                            </a:solidFill>
                            <a:latin typeface="Cambria Math" charset="0"/>
                          </a:rPr>
                          <m:t>+</m:t>
                        </m:r>
                        <m:r>
                          <a:rPr lang="en-US" i="1">
                            <a:solidFill>
                              <a:schemeClr val="bg1"/>
                            </a:solidFill>
                            <a:latin typeface="Cambria Math" charset="0"/>
                          </a:rPr>
                          <m:t>(</m:t>
                        </m:r>
                        <m:r>
                          <a:rPr lang="en-US" i="1">
                            <a:solidFill>
                              <a:schemeClr val="bg1"/>
                            </a:solidFill>
                            <a:latin typeface="Cambria Math" charset="0"/>
                          </a:rPr>
                          <m:t>𝑑𝑥</m:t>
                        </m:r>
                      </m:e>
                      <m:sup>
                        <m:r>
                          <a:rPr lang="en-US" b="0" i="1" smtClean="0">
                            <a:solidFill>
                              <a:schemeClr val="bg1"/>
                            </a:solidFill>
                            <a:latin typeface="Cambria Math" charset="0"/>
                          </a:rPr>
                          <m:t>3</m:t>
                        </m:r>
                      </m:sup>
                    </m:sSup>
                    <m:r>
                      <a:rPr lang="en-US" i="1">
                        <a:solidFill>
                          <a:schemeClr val="bg1"/>
                        </a:solidFill>
                        <a:latin typeface="Cambria Math" charset="0"/>
                      </a:rPr>
                      <m:t>)</m:t>
                    </m:r>
                  </m:oMath>
                </a14:m>
                <a:r>
                  <a:rPr lang="en-US" baseline="30000" dirty="0">
                    <a:solidFill>
                      <a:schemeClr val="bg1"/>
                    </a:solidFill>
                  </a:rPr>
                  <a:t>2</a:t>
                </a:r>
                <a:endParaRPr lang="en-US" dirty="0">
                  <a:solidFill>
                    <a:schemeClr val="bg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7311366" y="4765213"/>
                <a:ext cx="4226943" cy="315028"/>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9855200" y="1841499"/>
                <a:ext cx="2311400" cy="32637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14:m>
                  <m:oMath xmlns:m="http://schemas.openxmlformats.org/officeDocument/2006/math">
                    <m:r>
                      <a:rPr lang="en-US" i="1" smtClean="0">
                        <a:solidFill>
                          <a:schemeClr val="bg1"/>
                        </a:solidFill>
                        <a:latin typeface="Cambria Math" charset="0"/>
                      </a:rPr>
                      <m:t>𝑑𝑠</m:t>
                    </m:r>
                  </m:oMath>
                </a14:m>
                <a:r>
                  <a:rPr lang="en-US" baseline="30000" dirty="0">
                    <a:solidFill>
                      <a:schemeClr val="bg1"/>
                    </a:solidFill>
                    <a:sym typeface="Symbol" charset="2"/>
                  </a:rPr>
                  <a:t>2 </a:t>
                </a:r>
                <a:r>
                  <a:rPr lang="en-US" dirty="0">
                    <a:solidFill>
                      <a:schemeClr val="bg1"/>
                    </a:solidFill>
                  </a:rPr>
                  <a:t>= </a:t>
                </a:r>
                <a14:m>
                  <m:oMath xmlns:m="http://schemas.openxmlformats.org/officeDocument/2006/math">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𝑑𝑥</m:t>
                        </m:r>
                      </m:e>
                      <m:sup>
                        <m:r>
                          <a:rPr lang="en-US" b="0" i="1" smtClean="0">
                            <a:solidFill>
                              <a:schemeClr val="bg1"/>
                            </a:solidFill>
                            <a:latin typeface="Cambria Math" charset="0"/>
                          </a:rPr>
                          <m:t>2</m:t>
                        </m:r>
                      </m:sup>
                    </m:sSup>
                  </m:oMath>
                </a14:m>
                <a:r>
                  <a:rPr lang="en-US" dirty="0">
                    <a:solidFill>
                      <a:schemeClr val="bg1"/>
                    </a:solidFill>
                  </a:rPr>
                  <a:t> </a:t>
                </a:r>
                <a14:m>
                  <m:oMath xmlns:m="http://schemas.openxmlformats.org/officeDocument/2006/math">
                    <m:sSup>
                      <m:sSupPr>
                        <m:ctrlPr>
                          <a:rPr lang="en-US" i="1">
                            <a:solidFill>
                              <a:schemeClr val="bg1"/>
                            </a:solidFill>
                            <a:latin typeface="Cambria Math" panose="02040503050406030204" pitchFamily="18" charset="0"/>
                          </a:rPr>
                        </m:ctrlPr>
                      </m:sSupPr>
                      <m:e>
                        <m:r>
                          <a:rPr lang="en-US" b="0" i="1" smtClean="0">
                            <a:solidFill>
                              <a:schemeClr val="bg1"/>
                            </a:solidFill>
                            <a:latin typeface="Cambria Math" charset="0"/>
                          </a:rPr>
                          <m:t>+</m:t>
                        </m:r>
                        <m:r>
                          <a:rPr lang="en-US" i="1">
                            <a:solidFill>
                              <a:schemeClr val="bg1"/>
                            </a:solidFill>
                            <a:latin typeface="Cambria Math" charset="0"/>
                          </a:rPr>
                          <m:t>𝑑</m:t>
                        </m:r>
                        <m:r>
                          <a:rPr lang="en-US" b="0" i="1" smtClean="0">
                            <a:solidFill>
                              <a:schemeClr val="bg1"/>
                            </a:solidFill>
                            <a:latin typeface="Cambria Math" charset="0"/>
                          </a:rPr>
                          <m:t>𝑦</m:t>
                        </m:r>
                      </m:e>
                      <m:sup>
                        <m:r>
                          <a:rPr lang="en-US" b="0" i="1" smtClean="0">
                            <a:solidFill>
                              <a:schemeClr val="bg1"/>
                            </a:solidFill>
                            <a:latin typeface="Cambria Math" charset="0"/>
                          </a:rPr>
                          <m:t>2</m:t>
                        </m:r>
                      </m:sup>
                    </m:sSup>
                  </m:oMath>
                </a14:m>
                <a:r>
                  <a:rPr lang="en-US" dirty="0">
                    <a:solidFill>
                      <a:schemeClr val="bg1"/>
                    </a:solidFill>
                  </a:rPr>
                  <a:t> </a:t>
                </a:r>
                <a14:m>
                  <m:oMath xmlns:m="http://schemas.openxmlformats.org/officeDocument/2006/math">
                    <m:sSup>
                      <m:sSupPr>
                        <m:ctrlPr>
                          <a:rPr lang="en-US" i="1">
                            <a:solidFill>
                              <a:schemeClr val="bg1"/>
                            </a:solidFill>
                            <a:latin typeface="Cambria Math" panose="02040503050406030204" pitchFamily="18" charset="0"/>
                          </a:rPr>
                        </m:ctrlPr>
                      </m:sSupPr>
                      <m:e>
                        <m:r>
                          <a:rPr lang="en-US" b="0" i="1" smtClean="0">
                            <a:solidFill>
                              <a:schemeClr val="bg1"/>
                            </a:solidFill>
                            <a:latin typeface="Cambria Math" charset="0"/>
                          </a:rPr>
                          <m:t>+</m:t>
                        </m:r>
                        <m:r>
                          <a:rPr lang="en-US" i="1">
                            <a:solidFill>
                              <a:schemeClr val="bg1"/>
                            </a:solidFill>
                            <a:latin typeface="Cambria Math" charset="0"/>
                          </a:rPr>
                          <m:t>𝑑</m:t>
                        </m:r>
                        <m:r>
                          <a:rPr lang="en-US" b="0" i="1" smtClean="0">
                            <a:solidFill>
                              <a:schemeClr val="bg1"/>
                            </a:solidFill>
                            <a:latin typeface="Cambria Math" charset="0"/>
                          </a:rPr>
                          <m:t>𝑧</m:t>
                        </m:r>
                      </m:e>
                      <m:sup>
                        <m:r>
                          <a:rPr lang="en-US" b="0" i="1" smtClean="0">
                            <a:solidFill>
                              <a:schemeClr val="bg1"/>
                            </a:solidFill>
                            <a:latin typeface="Cambria Math" charset="0"/>
                          </a:rPr>
                          <m:t>2</m:t>
                        </m:r>
                      </m:sup>
                    </m:sSup>
                  </m:oMath>
                </a14:m>
                <a:endParaRPr lang="en-US"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9855200" y="1841499"/>
                <a:ext cx="2311400" cy="326371"/>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634740" y="5067541"/>
                <a:ext cx="3232126" cy="119651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𝜂</m:t>
                              </m:r>
                            </m:e>
                            <m:sup>
                              <m:r>
                                <a:rPr lang="en-US" i="1">
                                  <a:solidFill>
                                    <a:schemeClr val="bg1"/>
                                  </a:solidFill>
                                  <a:latin typeface="Cambria Math" charset="0"/>
                                </a:rPr>
                                <m:t>𝜇𝜈</m:t>
                              </m:r>
                            </m:sup>
                          </m:sSup>
                          <m:r>
                            <a:rPr lang="en-US" b="0" i="1" smtClean="0">
                              <a:solidFill>
                                <a:schemeClr val="bg1"/>
                              </a:solidFill>
                              <a:latin typeface="Cambria Math" charset="0"/>
                            </a:rPr>
                            <m:t>=</m:t>
                          </m:r>
                          <m:r>
                            <a:rPr lang="en-US" i="1">
                              <a:solidFill>
                                <a:schemeClr val="bg1"/>
                              </a:solidFill>
                              <a:latin typeface="Cambria Math" charset="0"/>
                            </a:rPr>
                            <m:t>𝜂</m:t>
                          </m:r>
                        </m:e>
                        <m:sub>
                          <m:r>
                            <a:rPr lang="en-US" i="1">
                              <a:solidFill>
                                <a:schemeClr val="bg1"/>
                              </a:solidFill>
                              <a:latin typeface="Cambria Math" charset="0"/>
                            </a:rPr>
                            <m:t>𝜇𝜈</m:t>
                          </m:r>
                        </m:sub>
                      </m:sSub>
                      <m:r>
                        <a:rPr lang="en-US" i="1">
                          <a:solidFill>
                            <a:schemeClr val="bg1"/>
                          </a:solidFill>
                          <a:latin typeface="Cambria Math" charset="0"/>
                        </a:rPr>
                        <m:t>=</m:t>
                      </m:r>
                      <m:d>
                        <m:dPr>
                          <m:begChr m:val="{"/>
                          <m:endChr m:val="}"/>
                          <m:ctrlPr>
                            <a:rPr lang="en-US" i="1">
                              <a:solidFill>
                                <a:schemeClr val="bg1"/>
                              </a:solidFill>
                              <a:latin typeface="Cambria Math" panose="02040503050406030204" pitchFamily="18" charset="0"/>
                            </a:rPr>
                          </m:ctrlPr>
                        </m:dPr>
                        <m:e>
                          <m:eqArr>
                            <m:eqArrPr>
                              <m:ctrlPr>
                                <a:rPr lang="en-US" i="1">
                                  <a:solidFill>
                                    <a:schemeClr val="bg1"/>
                                  </a:solidFill>
                                  <a:latin typeface="Cambria Math" panose="02040503050406030204" pitchFamily="18" charset="0"/>
                                </a:rPr>
                              </m:ctrlPr>
                            </m:eqArrPr>
                            <m:e>
                              <m:m>
                                <m:mPr>
                                  <m:mcs>
                                    <m:mc>
                                      <m:mcPr>
                                        <m:count m:val="2"/>
                                        <m:mcJc m:val="center"/>
                                      </m:mcPr>
                                    </m:mc>
                                  </m:mcs>
                                  <m:ctrlPr>
                                    <a:rPr lang="en-US" i="1">
                                      <a:solidFill>
                                        <a:schemeClr val="bg1"/>
                                      </a:solidFill>
                                      <a:latin typeface="Cambria Math" panose="02040503050406030204" pitchFamily="18" charset="0"/>
                                    </a:rPr>
                                  </m:ctrlPr>
                                </m:mPr>
                                <m:mr>
                                  <m:e>
                                    <m:r>
                                      <a:rPr lang="en-US" i="1">
                                        <a:solidFill>
                                          <a:schemeClr val="bg1"/>
                                        </a:solidFill>
                                        <a:latin typeface="Cambria Math" charset="0"/>
                                      </a:rPr>
                                      <m:t>−1</m:t>
                                    </m:r>
                                  </m:e>
                                  <m:e>
                                    <m:r>
                                      <a:rPr lang="en-US" i="1">
                                        <a:solidFill>
                                          <a:schemeClr val="bg1"/>
                                        </a:solidFill>
                                        <a:latin typeface="Cambria Math" charset="0"/>
                                      </a:rPr>
                                      <m:t>0</m:t>
                                    </m:r>
                                  </m:e>
                                </m:mr>
                                <m:mr>
                                  <m:e>
                                    <m:r>
                                      <a:rPr lang="en-US" i="1">
                                        <a:solidFill>
                                          <a:schemeClr val="bg1"/>
                                        </a:solidFill>
                                        <a:latin typeface="Cambria Math" charset="0"/>
                                      </a:rPr>
                                      <m:t>  0</m:t>
                                    </m:r>
                                  </m:e>
                                  <m:e>
                                    <m:r>
                                      <a:rPr lang="en-US" i="1">
                                        <a:solidFill>
                                          <a:schemeClr val="bg1"/>
                                        </a:solidFill>
                                        <a:latin typeface="Cambria Math" charset="0"/>
                                      </a:rPr>
                                      <m:t>1</m:t>
                                    </m:r>
                                  </m:e>
                                </m:mr>
                              </m:m>
                              <m:r>
                                <a:rPr lang="en-US" i="1">
                                  <a:solidFill>
                                    <a:schemeClr val="bg1"/>
                                  </a:solidFill>
                                  <a:latin typeface="Cambria Math" charset="0"/>
                                </a:rPr>
                                <m:t>     </m:t>
                              </m:r>
                              <m:m>
                                <m:mPr>
                                  <m:mcs>
                                    <m:mc>
                                      <m:mcPr>
                                        <m:count m:val="2"/>
                                        <m:mcJc m:val="center"/>
                                      </m:mcPr>
                                    </m:mc>
                                  </m:mcs>
                                  <m:ctrlPr>
                                    <a:rPr lang="en-US" i="1">
                                      <a:solidFill>
                                        <a:schemeClr val="bg1"/>
                                      </a:solidFill>
                                      <a:latin typeface="Cambria Math" panose="02040503050406030204" pitchFamily="18" charset="0"/>
                                    </a:rPr>
                                  </m:ctrlPr>
                                </m:mPr>
                                <m:mr>
                                  <m:e>
                                    <m:r>
                                      <a:rPr lang="en-US" i="1">
                                        <a:solidFill>
                                          <a:schemeClr val="bg1"/>
                                        </a:solidFill>
                                        <a:latin typeface="Cambria Math" charset="0"/>
                                      </a:rPr>
                                      <m:t>0</m:t>
                                    </m:r>
                                  </m:e>
                                  <m:e>
                                    <m:r>
                                      <a:rPr lang="en-US" i="1">
                                        <a:solidFill>
                                          <a:schemeClr val="bg1"/>
                                        </a:solidFill>
                                        <a:latin typeface="Cambria Math" charset="0"/>
                                      </a:rPr>
                                      <m:t>0</m:t>
                                    </m:r>
                                  </m:e>
                                </m:mr>
                                <m:mr>
                                  <m:e>
                                    <m:r>
                                      <a:rPr lang="en-US" i="1">
                                        <a:solidFill>
                                          <a:schemeClr val="bg1"/>
                                        </a:solidFill>
                                        <a:latin typeface="Cambria Math" charset="0"/>
                                      </a:rPr>
                                      <m:t>0</m:t>
                                    </m:r>
                                  </m:e>
                                  <m:e>
                                    <m:r>
                                      <a:rPr lang="en-US" i="1">
                                        <a:solidFill>
                                          <a:schemeClr val="bg1"/>
                                        </a:solidFill>
                                        <a:latin typeface="Cambria Math" charset="0"/>
                                      </a:rPr>
                                      <m:t>0</m:t>
                                    </m:r>
                                  </m:e>
                                </m:mr>
                              </m:m>
                            </m:e>
                            <m:e>
                              <m:m>
                                <m:mPr>
                                  <m:mcs>
                                    <m:mc>
                                      <m:mcPr>
                                        <m:count m:val="2"/>
                                        <m:mcJc m:val="center"/>
                                      </m:mcPr>
                                    </m:mc>
                                  </m:mcs>
                                  <m:ctrlPr>
                                    <a:rPr lang="en-US" i="1">
                                      <a:solidFill>
                                        <a:schemeClr val="bg1"/>
                                      </a:solidFill>
                                      <a:latin typeface="Cambria Math" panose="02040503050406030204" pitchFamily="18" charset="0"/>
                                    </a:rPr>
                                  </m:ctrlPr>
                                </m:mPr>
                                <m:mr>
                                  <m:e>
                                    <m:r>
                                      <a:rPr lang="en-US" i="1">
                                        <a:solidFill>
                                          <a:schemeClr val="bg1"/>
                                        </a:solidFill>
                                        <a:latin typeface="Cambria Math" charset="0"/>
                                      </a:rPr>
                                      <m:t>  0</m:t>
                                    </m:r>
                                  </m:e>
                                  <m:e>
                                    <m:r>
                                      <a:rPr lang="en-US" i="1">
                                        <a:solidFill>
                                          <a:schemeClr val="bg1"/>
                                        </a:solidFill>
                                        <a:latin typeface="Cambria Math" charset="0"/>
                                      </a:rPr>
                                      <m:t>0</m:t>
                                    </m:r>
                                  </m:e>
                                </m:mr>
                                <m:mr>
                                  <m:e>
                                    <m:r>
                                      <a:rPr lang="en-US" i="1">
                                        <a:solidFill>
                                          <a:schemeClr val="bg1"/>
                                        </a:solidFill>
                                        <a:latin typeface="Cambria Math" charset="0"/>
                                      </a:rPr>
                                      <m:t>  0 </m:t>
                                    </m:r>
                                  </m:e>
                                  <m:e>
                                    <m:r>
                                      <a:rPr lang="en-US" i="1">
                                        <a:solidFill>
                                          <a:schemeClr val="bg1"/>
                                        </a:solidFill>
                                        <a:latin typeface="Cambria Math" charset="0"/>
                                      </a:rPr>
                                      <m:t>0</m:t>
                                    </m:r>
                                  </m:e>
                                </m:mr>
                              </m:m>
                              <m:r>
                                <a:rPr lang="en-US" i="1">
                                  <a:solidFill>
                                    <a:schemeClr val="bg1"/>
                                  </a:solidFill>
                                  <a:latin typeface="Cambria Math" charset="0"/>
                                </a:rPr>
                                <m:t>     </m:t>
                              </m:r>
                              <m:m>
                                <m:mPr>
                                  <m:mcs>
                                    <m:mc>
                                      <m:mcPr>
                                        <m:count m:val="2"/>
                                        <m:mcJc m:val="center"/>
                                      </m:mcPr>
                                    </m:mc>
                                  </m:mcs>
                                  <m:ctrlPr>
                                    <a:rPr lang="en-US" i="1">
                                      <a:solidFill>
                                        <a:schemeClr val="bg1"/>
                                      </a:solidFill>
                                      <a:latin typeface="Cambria Math" panose="02040503050406030204" pitchFamily="18" charset="0"/>
                                    </a:rPr>
                                  </m:ctrlPr>
                                </m:mPr>
                                <m:mr>
                                  <m:e>
                                    <m:r>
                                      <a:rPr lang="en-US" i="1">
                                        <a:solidFill>
                                          <a:schemeClr val="bg1"/>
                                        </a:solidFill>
                                        <a:latin typeface="Cambria Math" charset="0"/>
                                      </a:rPr>
                                      <m:t>1</m:t>
                                    </m:r>
                                  </m:e>
                                  <m:e>
                                    <m:r>
                                      <a:rPr lang="en-US" i="1">
                                        <a:solidFill>
                                          <a:schemeClr val="bg1"/>
                                        </a:solidFill>
                                        <a:latin typeface="Cambria Math" charset="0"/>
                                      </a:rPr>
                                      <m:t>0</m:t>
                                    </m:r>
                                  </m:e>
                                </m:mr>
                                <m:mr>
                                  <m:e>
                                    <m:r>
                                      <a:rPr lang="en-US" i="1">
                                        <a:solidFill>
                                          <a:schemeClr val="bg1"/>
                                        </a:solidFill>
                                        <a:latin typeface="Cambria Math" charset="0"/>
                                      </a:rPr>
                                      <m:t>0</m:t>
                                    </m:r>
                                  </m:e>
                                  <m:e>
                                    <m:r>
                                      <a:rPr lang="en-US" i="1">
                                        <a:solidFill>
                                          <a:schemeClr val="bg1"/>
                                        </a:solidFill>
                                        <a:latin typeface="Cambria Math" charset="0"/>
                                      </a:rPr>
                                      <m:t>1</m:t>
                                    </m:r>
                                  </m:e>
                                </m:mr>
                              </m:m>
                            </m:e>
                          </m:eqArr>
                        </m:e>
                      </m:d>
                    </m:oMath>
                  </m:oMathPara>
                </a14:m>
                <a:endParaRPr lang="en-US" dirty="0">
                  <a:solidFill>
                    <a:schemeClr val="bg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3634740" y="5067541"/>
                <a:ext cx="3232126" cy="1196513"/>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0216342" y="3580226"/>
                <a:ext cx="1122218" cy="433172"/>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sSup>
                        <m:sSupPr>
                          <m:ctrlPr>
                            <a:rPr lang="en-US" i="1" smtClean="0">
                              <a:solidFill>
                                <a:schemeClr val="bg1"/>
                              </a:solidFill>
                              <a:latin typeface="Cambria Math" panose="02040503050406030204" pitchFamily="18" charset="0"/>
                            </a:rPr>
                          </m:ctrlPr>
                        </m:sSupPr>
                        <m:e>
                          <m:r>
                            <a:rPr lang="en-US" i="1">
                              <a:solidFill>
                                <a:schemeClr val="bg1"/>
                              </a:solidFill>
                              <a:latin typeface="Cambria Math" charset="0"/>
                            </a:rPr>
                            <m:t>𝑥</m:t>
                          </m:r>
                        </m:e>
                        <m:sup>
                          <m:r>
                            <a:rPr lang="en-US" i="1">
                              <a:solidFill>
                                <a:schemeClr val="bg1"/>
                              </a:solidFill>
                              <a:latin typeface="Cambria Math" charset="0"/>
                            </a:rPr>
                            <m:t>0</m:t>
                          </m:r>
                        </m:sup>
                      </m:sSup>
                      <m:r>
                        <a:rPr lang="en-US" b="0" i="1" smtClean="0">
                          <a:solidFill>
                            <a:schemeClr val="bg1"/>
                          </a:solidFill>
                          <a:latin typeface="Cambria Math" charset="0"/>
                        </a:rPr>
                        <m:t>=</m:t>
                      </m:r>
                      <m:r>
                        <a:rPr lang="en-US" b="0" i="1" smtClean="0">
                          <a:solidFill>
                            <a:schemeClr val="bg1"/>
                          </a:solidFill>
                          <a:latin typeface="Cambria Math" charset="0"/>
                        </a:rPr>
                        <m:t>𝑐𝑡</m:t>
                      </m:r>
                      <m:r>
                        <a:rPr lang="en-US" b="0" i="1" smtClean="0">
                          <a:solidFill>
                            <a:schemeClr val="bg1"/>
                          </a:solidFill>
                          <a:latin typeface="Cambria Math" charset="0"/>
                        </a:rPr>
                        <m:t> </m:t>
                      </m:r>
                    </m:oMath>
                  </m:oMathPara>
                </a14:m>
                <a:endParaRPr lang="en-US"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0216342" y="3580226"/>
                <a:ext cx="1122218" cy="433172"/>
              </a:xfrm>
              <a:prstGeom prst="rect">
                <a:avLst/>
              </a:prstGeom>
              <a:blipFill rotWithShape="0">
                <a:blip r:embed="rId8"/>
                <a:stretch>
                  <a:fillRect/>
                </a:stretch>
              </a:blipFill>
            </p:spPr>
            <p:txBody>
              <a:bodyPr/>
              <a:lstStyle/>
              <a:p>
                <a:r>
                  <a:rPr lang="en-US">
                    <a:noFill/>
                  </a:rPr>
                  <a:t> </a:t>
                </a:r>
              </a:p>
            </p:txBody>
          </p:sp>
        </mc:Fallback>
      </mc:AlternateContent>
      <p:sp>
        <p:nvSpPr>
          <p:cNvPr id="5" name="TextBox 4"/>
          <p:cNvSpPr txBox="1"/>
          <p:nvPr/>
        </p:nvSpPr>
        <p:spPr>
          <a:xfrm>
            <a:off x="9189720" y="3657600"/>
            <a:ext cx="779572" cy="369332"/>
          </a:xfrm>
          <a:prstGeom prst="rect">
            <a:avLst/>
          </a:prstGeom>
          <a:noFill/>
        </p:spPr>
        <p:txBody>
          <a:bodyPr wrap="none" rtlCol="0">
            <a:spAutoFit/>
          </a:bodyPr>
          <a:lstStyle/>
          <a:p>
            <a:r>
              <a:rPr lang="en-US" dirty="0"/>
              <a:t>where</a:t>
            </a:r>
          </a:p>
        </p:txBody>
      </p:sp>
    </p:spTree>
    <p:extLst>
      <p:ext uri="{BB962C8B-B14F-4D97-AF65-F5344CB8AC3E}">
        <p14:creationId xmlns:p14="http://schemas.microsoft.com/office/powerpoint/2010/main" val="1437078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1934328" y="2575379"/>
                <a:ext cx="6933627" cy="1547642"/>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14:m>
                  <m:oMath xmlns:m="http://schemas.openxmlformats.org/officeDocument/2006/math">
                    <m:sSup>
                      <m:sSupPr>
                        <m:ctrlPr>
                          <a:rPr lang="en-US" i="1" smtClean="0">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Λ</m:t>
                            </m:r>
                          </m:e>
                          <m:sub>
                            <m:r>
                              <a:rPr lang="en-US" i="1">
                                <a:solidFill>
                                  <a:schemeClr val="bg1"/>
                                </a:solidFill>
                                <a:latin typeface="Cambria Math" charset="0"/>
                              </a:rPr>
                              <m:t>𝜇</m:t>
                            </m:r>
                          </m:sub>
                        </m:sSub>
                      </m:e>
                      <m:sup>
                        <m:r>
                          <a:rPr lang="en-US" i="1">
                            <a:solidFill>
                              <a:schemeClr val="bg1"/>
                            </a:solidFill>
                            <a:latin typeface="Cambria Math" charset="0"/>
                          </a:rPr>
                          <m:t>𝜈</m:t>
                        </m:r>
                      </m:sup>
                    </m:sSup>
                    <m:r>
                      <a:rPr lang="en-US" i="1">
                        <a:solidFill>
                          <a:schemeClr val="bg1"/>
                        </a:solidFill>
                        <a:latin typeface="Cambria Math" charset="0"/>
                      </a:rPr>
                      <m:t>=</m:t>
                    </m:r>
                    <m:d>
                      <m:dPr>
                        <m:begChr m:val="{"/>
                        <m:endChr m:val="}"/>
                        <m:ctrlPr>
                          <a:rPr lang="en-US" i="1">
                            <a:solidFill>
                              <a:schemeClr val="bg1"/>
                            </a:solidFill>
                            <a:latin typeface="Cambria Math" panose="02040503050406030204" pitchFamily="18" charset="0"/>
                          </a:rPr>
                        </m:ctrlPr>
                      </m:dPr>
                      <m:e>
                        <m:eqArr>
                          <m:eqArrPr>
                            <m:ctrlPr>
                              <a:rPr lang="en-US" i="1">
                                <a:solidFill>
                                  <a:schemeClr val="bg1"/>
                                </a:solidFill>
                                <a:latin typeface="Cambria Math" panose="02040503050406030204" pitchFamily="18" charset="0"/>
                              </a:rPr>
                            </m:ctrlPr>
                          </m:eqArrPr>
                          <m:e>
                            <m:m>
                              <m:mPr>
                                <m:mcs>
                                  <m:mc>
                                    <m:mcPr>
                                      <m:count m:val="2"/>
                                      <m:mcJc m:val="center"/>
                                    </m:mcPr>
                                  </m:mc>
                                </m:mcs>
                                <m:ctrlPr>
                                  <a:rPr lang="en-US" i="1">
                                    <a:solidFill>
                                      <a:schemeClr val="bg1"/>
                                    </a:solidFill>
                                    <a:latin typeface="Cambria Math" panose="02040503050406030204" pitchFamily="18" charset="0"/>
                                  </a:rPr>
                                </m:ctrlPr>
                              </m:mPr>
                              <m:mr>
                                <m:e>
                                  <m:r>
                                    <a:rPr lang="en-US" i="1">
                                      <a:solidFill>
                                        <a:schemeClr val="bg1"/>
                                      </a:solidFill>
                                      <a:latin typeface="Cambria Math" charset="0"/>
                                    </a:rPr>
                                    <m:t>𝛾</m:t>
                                  </m:r>
                                </m:e>
                                <m:e>
                                  <m:r>
                                    <a:rPr lang="en-US" i="1">
                                      <a:solidFill>
                                        <a:schemeClr val="bg1"/>
                                      </a:solidFill>
                                      <a:latin typeface="Cambria Math" charset="0"/>
                                    </a:rPr>
                                    <m:t>−</m:t>
                                  </m:r>
                                  <m:r>
                                    <a:rPr lang="en-US" i="1">
                                      <a:solidFill>
                                        <a:schemeClr val="bg1"/>
                                      </a:solidFill>
                                      <a:latin typeface="Cambria Math" charset="0"/>
                                    </a:rPr>
                                    <m:t>𝛾𝛽</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𝑥</m:t>
                                      </m:r>
                                    </m:sub>
                                  </m:sSub>
                                </m:e>
                              </m:mr>
                              <m:mr>
                                <m:e>
                                  <m:r>
                                    <a:rPr lang="en-US" i="1">
                                      <a:solidFill>
                                        <a:schemeClr val="bg1"/>
                                      </a:solidFill>
                                      <a:latin typeface="Cambria Math" charset="0"/>
                                    </a:rPr>
                                    <m:t>−</m:t>
                                  </m:r>
                                  <m:r>
                                    <a:rPr lang="en-US" i="1">
                                      <a:solidFill>
                                        <a:schemeClr val="bg1"/>
                                      </a:solidFill>
                                      <a:latin typeface="Cambria Math" charset="0"/>
                                    </a:rPr>
                                    <m:t>𝛾𝛽</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𝑥</m:t>
                                      </m:r>
                                    </m:sub>
                                  </m:sSub>
                                </m:e>
                                <m:e>
                                  <m:r>
                                    <a:rPr lang="en-US" i="1">
                                      <a:solidFill>
                                        <a:schemeClr val="bg1"/>
                                      </a:solidFill>
                                      <a:latin typeface="Cambria Math" charset="0"/>
                                    </a:rPr>
                                    <m:t>1+(</m:t>
                                  </m:r>
                                  <m:r>
                                    <a:rPr lang="en-US" i="1">
                                      <a:solidFill>
                                        <a:schemeClr val="bg1"/>
                                      </a:solidFill>
                                      <a:latin typeface="Cambria Math" charset="0"/>
                                    </a:rPr>
                                    <m:t>𝛾</m:t>
                                  </m:r>
                                  <m:r>
                                    <a:rPr lang="en-US" i="1">
                                      <a:solidFill>
                                        <a:schemeClr val="bg1"/>
                                      </a:solidFill>
                                      <a:latin typeface="Cambria Math" charset="0"/>
                                    </a:rPr>
                                    <m:t>−1)</m:t>
                                  </m:r>
                                  <m:sSubSup>
                                    <m:sSubSupPr>
                                      <m:ctrlPr>
                                        <a:rPr lang="en-US" i="1">
                                          <a:solidFill>
                                            <a:schemeClr val="bg1"/>
                                          </a:solidFill>
                                          <a:latin typeface="Cambria Math" panose="02040503050406030204" pitchFamily="18" charset="0"/>
                                        </a:rPr>
                                      </m:ctrlPr>
                                    </m:sSubSupPr>
                                    <m:e>
                                      <m:r>
                                        <a:rPr lang="en-US" i="1">
                                          <a:solidFill>
                                            <a:schemeClr val="bg1"/>
                                          </a:solidFill>
                                          <a:latin typeface="Cambria Math" charset="0"/>
                                        </a:rPr>
                                        <m:t>𝑛</m:t>
                                      </m:r>
                                    </m:e>
                                    <m:sub>
                                      <m:r>
                                        <a:rPr lang="en-US" i="1">
                                          <a:solidFill>
                                            <a:schemeClr val="bg1"/>
                                          </a:solidFill>
                                          <a:latin typeface="Cambria Math" charset="0"/>
                                        </a:rPr>
                                        <m:t>𝑥</m:t>
                                      </m:r>
                                    </m:sub>
                                    <m:sup>
                                      <m:r>
                                        <a:rPr lang="en-US" i="1">
                                          <a:solidFill>
                                            <a:schemeClr val="bg1"/>
                                          </a:solidFill>
                                          <a:latin typeface="Cambria Math" charset="0"/>
                                        </a:rPr>
                                        <m:t>2</m:t>
                                      </m:r>
                                    </m:sup>
                                  </m:sSubSup>
                                </m:e>
                              </m:mr>
                            </m:m>
                            <m:r>
                              <a:rPr lang="en-US" i="1">
                                <a:solidFill>
                                  <a:schemeClr val="bg1"/>
                                </a:solidFill>
                                <a:latin typeface="Cambria Math" charset="0"/>
                              </a:rPr>
                              <m:t>     </m:t>
                            </m:r>
                            <m:m>
                              <m:mPr>
                                <m:mcs>
                                  <m:mc>
                                    <m:mcPr>
                                      <m:count m:val="2"/>
                                      <m:mcJc m:val="center"/>
                                    </m:mcPr>
                                  </m:mc>
                                </m:mcs>
                                <m:ctrlPr>
                                  <a:rPr lang="en-US" i="1">
                                    <a:solidFill>
                                      <a:schemeClr val="bg1"/>
                                    </a:solidFill>
                                    <a:latin typeface="Cambria Math" panose="02040503050406030204" pitchFamily="18" charset="0"/>
                                  </a:rPr>
                                </m:ctrlPr>
                              </m:mPr>
                              <m:mr>
                                <m:e>
                                  <m:r>
                                    <a:rPr lang="en-US" i="1">
                                      <a:solidFill>
                                        <a:schemeClr val="bg1"/>
                                      </a:solidFill>
                                      <a:latin typeface="Cambria Math" charset="0"/>
                                    </a:rPr>
                                    <m:t>−</m:t>
                                  </m:r>
                                  <m:r>
                                    <a:rPr lang="en-US" i="1">
                                      <a:solidFill>
                                        <a:schemeClr val="bg1"/>
                                      </a:solidFill>
                                      <a:latin typeface="Cambria Math" charset="0"/>
                                    </a:rPr>
                                    <m:t>𝛾𝛽</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𝑦</m:t>
                                      </m:r>
                                    </m:sub>
                                  </m:sSub>
                                </m:e>
                                <m:e>
                                  <m:r>
                                    <a:rPr lang="en-US" i="1">
                                      <a:solidFill>
                                        <a:schemeClr val="bg1"/>
                                      </a:solidFill>
                                      <a:latin typeface="Cambria Math" charset="0"/>
                                    </a:rPr>
                                    <m:t>−</m:t>
                                  </m:r>
                                  <m:r>
                                    <a:rPr lang="en-US" i="1">
                                      <a:solidFill>
                                        <a:schemeClr val="bg1"/>
                                      </a:solidFill>
                                      <a:latin typeface="Cambria Math" charset="0"/>
                                    </a:rPr>
                                    <m:t>𝛾𝛽</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𝑧</m:t>
                                      </m:r>
                                    </m:sub>
                                  </m:sSub>
                                </m:e>
                              </m:mr>
                              <m:mr>
                                <m:e>
                                  <m:r>
                                    <a:rPr lang="en-US" i="1">
                                      <a:solidFill>
                                        <a:schemeClr val="bg1"/>
                                      </a:solidFill>
                                      <a:latin typeface="Cambria Math" charset="0"/>
                                    </a:rPr>
                                    <m:t>(</m:t>
                                  </m:r>
                                  <m:r>
                                    <a:rPr lang="en-US" i="1">
                                      <a:solidFill>
                                        <a:schemeClr val="bg1"/>
                                      </a:solidFill>
                                      <a:latin typeface="Cambria Math" charset="0"/>
                                    </a:rPr>
                                    <m:t>𝛾</m:t>
                                  </m:r>
                                  <m:r>
                                    <a:rPr lang="en-US" i="1">
                                      <a:solidFill>
                                        <a:schemeClr val="bg1"/>
                                      </a:solidFill>
                                      <a:latin typeface="Cambria Math" charset="0"/>
                                    </a:rPr>
                                    <m:t>−1)</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𝑥</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𝑦</m:t>
                                      </m:r>
                                    </m:sub>
                                  </m:sSub>
                                </m:e>
                                <m:e>
                                  <m:r>
                                    <a:rPr lang="en-US" i="1">
                                      <a:solidFill>
                                        <a:schemeClr val="bg1"/>
                                      </a:solidFill>
                                      <a:latin typeface="Cambria Math" charset="0"/>
                                    </a:rPr>
                                    <m:t>(</m:t>
                                  </m:r>
                                  <m:r>
                                    <a:rPr lang="en-US" i="1">
                                      <a:solidFill>
                                        <a:schemeClr val="bg1"/>
                                      </a:solidFill>
                                      <a:latin typeface="Cambria Math" charset="0"/>
                                    </a:rPr>
                                    <m:t>𝛾</m:t>
                                  </m:r>
                                  <m:r>
                                    <a:rPr lang="en-US" i="1">
                                      <a:solidFill>
                                        <a:schemeClr val="bg1"/>
                                      </a:solidFill>
                                      <a:latin typeface="Cambria Math" charset="0"/>
                                    </a:rPr>
                                    <m:t>−1)</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𝑥</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𝑧</m:t>
                                      </m:r>
                                    </m:sub>
                                  </m:sSub>
                                </m:e>
                              </m:mr>
                            </m:m>
                          </m:e>
                          <m:e>
                            <m:m>
                              <m:mPr>
                                <m:mcs>
                                  <m:mc>
                                    <m:mcPr>
                                      <m:count m:val="2"/>
                                      <m:mcJc m:val="center"/>
                                    </m:mcPr>
                                  </m:mc>
                                </m:mcs>
                                <m:ctrlPr>
                                  <a:rPr lang="en-US" i="1">
                                    <a:solidFill>
                                      <a:schemeClr val="bg1"/>
                                    </a:solidFill>
                                    <a:latin typeface="Cambria Math" panose="02040503050406030204" pitchFamily="18" charset="0"/>
                                  </a:rPr>
                                </m:ctrlPr>
                              </m:mPr>
                              <m:mr>
                                <m:e>
                                  <m:r>
                                    <a:rPr lang="en-US" i="1">
                                      <a:solidFill>
                                        <a:schemeClr val="bg1"/>
                                      </a:solidFill>
                                      <a:latin typeface="Cambria Math" charset="0"/>
                                    </a:rPr>
                                    <m:t>   −</m:t>
                                  </m:r>
                                  <m:r>
                                    <a:rPr lang="en-US" i="1">
                                      <a:solidFill>
                                        <a:schemeClr val="bg1"/>
                                      </a:solidFill>
                                      <a:latin typeface="Cambria Math" charset="0"/>
                                    </a:rPr>
                                    <m:t>𝛾𝛽</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𝑦</m:t>
                                      </m:r>
                                    </m:sub>
                                  </m:sSub>
                                </m:e>
                                <m:e>
                                  <m:r>
                                    <a:rPr lang="en-US" i="1">
                                      <a:solidFill>
                                        <a:schemeClr val="bg1"/>
                                      </a:solidFill>
                                      <a:latin typeface="Cambria Math" charset="0"/>
                                    </a:rPr>
                                    <m:t>(</m:t>
                                  </m:r>
                                  <m:r>
                                    <a:rPr lang="en-US" i="1">
                                      <a:solidFill>
                                        <a:schemeClr val="bg1"/>
                                      </a:solidFill>
                                      <a:latin typeface="Cambria Math" charset="0"/>
                                    </a:rPr>
                                    <m:t>𝛾</m:t>
                                  </m:r>
                                  <m:r>
                                    <a:rPr lang="en-US" i="1">
                                      <a:solidFill>
                                        <a:schemeClr val="bg1"/>
                                      </a:solidFill>
                                      <a:latin typeface="Cambria Math" charset="0"/>
                                    </a:rPr>
                                    <m:t>−1)</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𝑦</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𝑥</m:t>
                                      </m:r>
                                    </m:sub>
                                  </m:sSub>
                                </m:e>
                              </m:mr>
                              <m:mr>
                                <m:e>
                                  <m:r>
                                    <a:rPr lang="en-US" i="1">
                                      <a:solidFill>
                                        <a:schemeClr val="bg1"/>
                                      </a:solidFill>
                                      <a:latin typeface="Cambria Math" charset="0"/>
                                    </a:rPr>
                                    <m:t>   −</m:t>
                                  </m:r>
                                  <m:r>
                                    <a:rPr lang="en-US" i="1">
                                      <a:solidFill>
                                        <a:schemeClr val="bg1"/>
                                      </a:solidFill>
                                      <a:latin typeface="Cambria Math" charset="0"/>
                                    </a:rPr>
                                    <m:t>𝛾𝛽</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𝑧</m:t>
                                      </m:r>
                                    </m:sub>
                                  </m:sSub>
                                </m:e>
                                <m:e>
                                  <m:r>
                                    <a:rPr lang="en-US" i="1">
                                      <a:solidFill>
                                        <a:schemeClr val="bg1"/>
                                      </a:solidFill>
                                      <a:latin typeface="Cambria Math" charset="0"/>
                                    </a:rPr>
                                    <m:t>(</m:t>
                                  </m:r>
                                  <m:r>
                                    <a:rPr lang="en-US" i="1">
                                      <a:solidFill>
                                        <a:schemeClr val="bg1"/>
                                      </a:solidFill>
                                      <a:latin typeface="Cambria Math" charset="0"/>
                                    </a:rPr>
                                    <m:t>𝛾</m:t>
                                  </m:r>
                                  <m:r>
                                    <a:rPr lang="en-US" i="1">
                                      <a:solidFill>
                                        <a:schemeClr val="bg1"/>
                                      </a:solidFill>
                                      <a:latin typeface="Cambria Math" charset="0"/>
                                    </a:rPr>
                                    <m:t>−1)</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𝑧</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𝑥</m:t>
                                      </m:r>
                                    </m:sub>
                                  </m:sSub>
                                </m:e>
                              </m:mr>
                            </m:m>
                            <m:r>
                              <a:rPr lang="en-US" i="1">
                                <a:solidFill>
                                  <a:schemeClr val="bg1"/>
                                </a:solidFill>
                                <a:latin typeface="Cambria Math" charset="0"/>
                              </a:rPr>
                              <m:t>     </m:t>
                            </m:r>
                            <m:m>
                              <m:mPr>
                                <m:mcs>
                                  <m:mc>
                                    <m:mcPr>
                                      <m:count m:val="2"/>
                                      <m:mcJc m:val="center"/>
                                    </m:mcPr>
                                  </m:mc>
                                </m:mcs>
                                <m:ctrlPr>
                                  <a:rPr lang="en-US" i="1">
                                    <a:solidFill>
                                      <a:schemeClr val="bg1"/>
                                    </a:solidFill>
                                    <a:latin typeface="Cambria Math" panose="02040503050406030204" pitchFamily="18" charset="0"/>
                                  </a:rPr>
                                </m:ctrlPr>
                              </m:mPr>
                              <m:mr>
                                <m:e>
                                  <m:r>
                                    <a:rPr lang="en-US" i="1">
                                      <a:solidFill>
                                        <a:schemeClr val="bg1"/>
                                      </a:solidFill>
                                      <a:latin typeface="Cambria Math" charset="0"/>
                                    </a:rPr>
                                    <m:t>1+(</m:t>
                                  </m:r>
                                  <m:r>
                                    <a:rPr lang="en-US" i="1">
                                      <a:solidFill>
                                        <a:schemeClr val="bg1"/>
                                      </a:solidFill>
                                      <a:latin typeface="Cambria Math" charset="0"/>
                                    </a:rPr>
                                    <m:t>𝛾</m:t>
                                  </m:r>
                                  <m:r>
                                    <a:rPr lang="en-US" i="1">
                                      <a:solidFill>
                                        <a:schemeClr val="bg1"/>
                                      </a:solidFill>
                                      <a:latin typeface="Cambria Math" charset="0"/>
                                    </a:rPr>
                                    <m:t>−1)</m:t>
                                  </m:r>
                                  <m:sSubSup>
                                    <m:sSubSupPr>
                                      <m:ctrlPr>
                                        <a:rPr lang="en-US" i="1">
                                          <a:solidFill>
                                            <a:schemeClr val="bg1"/>
                                          </a:solidFill>
                                          <a:latin typeface="Cambria Math" panose="02040503050406030204" pitchFamily="18" charset="0"/>
                                        </a:rPr>
                                      </m:ctrlPr>
                                    </m:sSubSupPr>
                                    <m:e>
                                      <m:r>
                                        <a:rPr lang="en-US" i="1">
                                          <a:solidFill>
                                            <a:schemeClr val="bg1"/>
                                          </a:solidFill>
                                          <a:latin typeface="Cambria Math" charset="0"/>
                                        </a:rPr>
                                        <m:t>𝑛</m:t>
                                      </m:r>
                                    </m:e>
                                    <m:sub>
                                      <m:r>
                                        <a:rPr lang="en-US" i="1">
                                          <a:solidFill>
                                            <a:schemeClr val="bg1"/>
                                          </a:solidFill>
                                          <a:latin typeface="Cambria Math" charset="0"/>
                                        </a:rPr>
                                        <m:t>𝑦</m:t>
                                      </m:r>
                                    </m:sub>
                                    <m:sup>
                                      <m:r>
                                        <a:rPr lang="en-US" i="1">
                                          <a:solidFill>
                                            <a:schemeClr val="bg1"/>
                                          </a:solidFill>
                                          <a:latin typeface="Cambria Math" charset="0"/>
                                        </a:rPr>
                                        <m:t>2</m:t>
                                      </m:r>
                                    </m:sup>
                                  </m:sSubSup>
                                </m:e>
                                <m:e>
                                  <m:r>
                                    <a:rPr lang="en-US" i="1">
                                      <a:solidFill>
                                        <a:schemeClr val="bg1"/>
                                      </a:solidFill>
                                      <a:latin typeface="Cambria Math" charset="0"/>
                                    </a:rPr>
                                    <m:t>(</m:t>
                                  </m:r>
                                  <m:r>
                                    <a:rPr lang="en-US" i="1">
                                      <a:solidFill>
                                        <a:schemeClr val="bg1"/>
                                      </a:solidFill>
                                      <a:latin typeface="Cambria Math" charset="0"/>
                                    </a:rPr>
                                    <m:t>𝛾</m:t>
                                  </m:r>
                                  <m:r>
                                    <a:rPr lang="en-US" i="1">
                                      <a:solidFill>
                                        <a:schemeClr val="bg1"/>
                                      </a:solidFill>
                                      <a:latin typeface="Cambria Math" charset="0"/>
                                    </a:rPr>
                                    <m:t>−1)</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𝑦</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𝑧</m:t>
                                      </m:r>
                                    </m:sub>
                                  </m:sSub>
                                </m:e>
                              </m:mr>
                              <m:mr>
                                <m:e>
                                  <m:r>
                                    <a:rPr lang="en-US" i="1">
                                      <a:solidFill>
                                        <a:schemeClr val="bg1"/>
                                      </a:solidFill>
                                      <a:latin typeface="Cambria Math" charset="0"/>
                                    </a:rPr>
                                    <m:t>(</m:t>
                                  </m:r>
                                  <m:r>
                                    <a:rPr lang="en-US" i="1">
                                      <a:solidFill>
                                        <a:schemeClr val="bg1"/>
                                      </a:solidFill>
                                      <a:latin typeface="Cambria Math" charset="0"/>
                                    </a:rPr>
                                    <m:t>𝛾</m:t>
                                  </m:r>
                                  <m:r>
                                    <a:rPr lang="en-US" i="1">
                                      <a:solidFill>
                                        <a:schemeClr val="bg1"/>
                                      </a:solidFill>
                                      <a:latin typeface="Cambria Math" charset="0"/>
                                    </a:rPr>
                                    <m:t>−1)</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𝑧</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𝑦</m:t>
                                      </m:r>
                                    </m:sub>
                                  </m:sSub>
                                </m:e>
                                <m:e>
                                  <m:r>
                                    <a:rPr lang="en-US" i="1">
                                      <a:solidFill>
                                        <a:schemeClr val="bg1"/>
                                      </a:solidFill>
                                      <a:latin typeface="Cambria Math" charset="0"/>
                                    </a:rPr>
                                    <m:t>1+(</m:t>
                                  </m:r>
                                  <m:r>
                                    <a:rPr lang="en-US" i="1">
                                      <a:solidFill>
                                        <a:schemeClr val="bg1"/>
                                      </a:solidFill>
                                      <a:latin typeface="Cambria Math" charset="0"/>
                                    </a:rPr>
                                    <m:t>𝛾</m:t>
                                  </m:r>
                                  <m:r>
                                    <a:rPr lang="en-US" i="1">
                                      <a:solidFill>
                                        <a:schemeClr val="bg1"/>
                                      </a:solidFill>
                                      <a:latin typeface="Cambria Math" charset="0"/>
                                    </a:rPr>
                                    <m:t>−1)</m:t>
                                  </m:r>
                                  <m:sSubSup>
                                    <m:sSubSupPr>
                                      <m:ctrlPr>
                                        <a:rPr lang="en-US" i="1">
                                          <a:solidFill>
                                            <a:schemeClr val="bg1"/>
                                          </a:solidFill>
                                          <a:latin typeface="Cambria Math" panose="02040503050406030204" pitchFamily="18" charset="0"/>
                                        </a:rPr>
                                      </m:ctrlPr>
                                    </m:sSubSupPr>
                                    <m:e>
                                      <m:r>
                                        <a:rPr lang="en-US" i="1">
                                          <a:solidFill>
                                            <a:schemeClr val="bg1"/>
                                          </a:solidFill>
                                          <a:latin typeface="Cambria Math" charset="0"/>
                                        </a:rPr>
                                        <m:t>𝑛</m:t>
                                      </m:r>
                                    </m:e>
                                    <m:sub>
                                      <m:r>
                                        <a:rPr lang="en-US" i="1">
                                          <a:solidFill>
                                            <a:schemeClr val="bg1"/>
                                          </a:solidFill>
                                          <a:latin typeface="Cambria Math" charset="0"/>
                                        </a:rPr>
                                        <m:t>𝑧</m:t>
                                      </m:r>
                                    </m:sub>
                                    <m:sup>
                                      <m:r>
                                        <a:rPr lang="en-US" i="1">
                                          <a:solidFill>
                                            <a:schemeClr val="bg1"/>
                                          </a:solidFill>
                                          <a:latin typeface="Cambria Math" charset="0"/>
                                        </a:rPr>
                                        <m:t>2</m:t>
                                      </m:r>
                                    </m:sup>
                                  </m:sSubSup>
                                </m:e>
                              </m:mr>
                            </m:m>
                          </m:e>
                        </m:eqArr>
                      </m:e>
                    </m:d>
                  </m:oMath>
                </a14:m>
                <a:r>
                  <a:rPr lang="en-US" dirty="0">
                    <a:solidFill>
                      <a:schemeClr val="bg1"/>
                    </a:solidFill>
                    <a:effectLst/>
                  </a:rPr>
                  <a:t> </a:t>
                </a:r>
                <a:endParaRPr lang="en-US" dirty="0">
                  <a:solidFill>
                    <a:schemeClr val="bg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934328" y="2575379"/>
                <a:ext cx="6933627" cy="1547642"/>
              </a:xfrm>
              <a:prstGeom prst="rect">
                <a:avLst/>
              </a:prstGeom>
              <a:blipFill rotWithShape="0">
                <a:blip r:embed="rId3"/>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Lorentz transformations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2" y="1790525"/>
                <a:ext cx="10131424" cy="4100424"/>
              </a:xfrm>
            </p:spPr>
            <p:txBody>
              <a:bodyPr>
                <a:normAutofit/>
              </a:bodyPr>
              <a:lstStyle/>
              <a:p>
                <a:r>
                  <a:rPr lang="en-US" dirty="0"/>
                  <a:t>Space and time components are mixed by Lorentz boost </a:t>
                </a:r>
                <a:r>
                  <a:rPr lang="en-US" dirty="0">
                    <a:sym typeface="Symbol" charset="2"/>
                  </a:rPr>
                  <a:t></a:t>
                </a:r>
                <a:r>
                  <a:rPr lang="en-US" baseline="-25000" dirty="0">
                    <a:sym typeface="Symbol" charset="2"/>
                  </a:rPr>
                  <a:t></a:t>
                </a:r>
                <a:r>
                  <a:rPr lang="en-US" baseline="30000" dirty="0">
                    <a:sym typeface="Symbol" charset="2"/>
                  </a:rPr>
                  <a:t></a:t>
                </a:r>
                <a:r>
                  <a:rPr lang="en-US" dirty="0"/>
                  <a:t>  in the direction  </a:t>
                </a:r>
                <a14:m>
                  <m:oMath xmlns:m="http://schemas.openxmlformats.org/officeDocument/2006/math">
                    <m:acc>
                      <m:accPr>
                        <m:chr m:val="̂"/>
                        <m:ctrlPr>
                          <a:rPr lang="en-US" i="1">
                            <a:latin typeface="Cambria Math" panose="02040503050406030204" pitchFamily="18" charset="0"/>
                          </a:rPr>
                        </m:ctrlPr>
                      </m:accPr>
                      <m:e>
                        <m:r>
                          <a:rPr lang="en-US" i="1">
                            <a:latin typeface="Cambria Math" charset="0"/>
                          </a:rPr>
                          <m:t>𝑛</m:t>
                        </m:r>
                      </m:e>
                    </m:acc>
                    <m:r>
                      <a:rPr lang="en-US" i="1">
                        <a:latin typeface="Cambria Math" charset="0"/>
                      </a:rPr>
                      <m:t> </m:t>
                    </m:r>
                  </m:oMath>
                </a14:m>
                <a:r>
                  <a:rPr lang="en-US" dirty="0"/>
                  <a:t>=(</a:t>
                </a:r>
                <a:r>
                  <a:rPr lang="en-US" dirty="0" err="1"/>
                  <a:t>n</a:t>
                </a:r>
                <a:r>
                  <a:rPr lang="en-US" baseline="-25000" dirty="0" err="1"/>
                  <a:t>x</a:t>
                </a:r>
                <a:r>
                  <a:rPr lang="en-US" dirty="0" err="1"/>
                  <a:t>,n</a:t>
                </a:r>
                <a:r>
                  <a:rPr lang="en-US" baseline="-25000" dirty="0" err="1"/>
                  <a:t>y</a:t>
                </a:r>
                <a:r>
                  <a:rPr lang="en-US" dirty="0" err="1"/>
                  <a:t>,n</a:t>
                </a:r>
                <a:r>
                  <a:rPr lang="en-US" baseline="-25000" dirty="0" err="1"/>
                  <a:t>z</a:t>
                </a:r>
                <a:r>
                  <a:rPr lang="en-US" dirty="0"/>
                  <a:t>) to another inertial (non-accelerating) frame, where</a:t>
                </a:r>
              </a:p>
              <a:p>
                <a:endParaRPr lang="en-US" dirty="0"/>
              </a:p>
              <a:p>
                <a:endParaRPr lang="en-US" dirty="0"/>
              </a:p>
              <a:p>
                <a:endParaRPr lang="en-US" dirty="0"/>
              </a:p>
              <a:p>
                <a:endParaRPr lang="en-US" dirty="0"/>
              </a:p>
              <a:p>
                <a:r>
                  <a:rPr lang="en-US" dirty="0"/>
                  <a:t>The Lorentz transformation of 4-vector x</a:t>
                </a:r>
                <a14:m>
                  <m:oMath xmlns:m="http://schemas.openxmlformats.org/officeDocument/2006/math">
                    <m:r>
                      <a:rPr lang="en-US" i="1" baseline="30000">
                        <a:latin typeface="Cambria Math" charset="0"/>
                      </a:rPr>
                      <m:t>𝜇</m:t>
                    </m:r>
                  </m:oMath>
                </a14:m>
                <a:r>
                  <a:rPr lang="en-US" dirty="0"/>
                  <a:t> into (x’)</a:t>
                </a:r>
                <a14:m>
                  <m:oMath xmlns:m="http://schemas.openxmlformats.org/officeDocument/2006/math">
                    <m:r>
                      <a:rPr lang="en-US" i="1" baseline="30000">
                        <a:latin typeface="Cambria Math" charset="0"/>
                      </a:rPr>
                      <m:t>𝜇</m:t>
                    </m:r>
                  </m:oMath>
                </a14:m>
                <a:r>
                  <a:rPr lang="en-US" dirty="0"/>
                  <a:t> takes the form</a:t>
                </a:r>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2" y="1790525"/>
                <a:ext cx="10131424" cy="4100424"/>
              </a:xfrm>
              <a:blipFill rotWithShape="0">
                <a:blip r:embed="rId4"/>
                <a:stretch>
                  <a:fillRect l="-421" t="-5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282022" y="2674188"/>
                <a:ext cx="2783730" cy="1122358"/>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Symbol" charset="2"/>
                  <a:buChar char="m"/>
                </a:pPr>
                <a:r>
                  <a:rPr lang="en-US" dirty="0">
                    <a:solidFill>
                      <a:schemeClr val="bg1"/>
                    </a:solidFill>
                  </a:rPr>
                  <a:t>= 0,1,2,3</a:t>
                </a:r>
                <a:r>
                  <a:rPr lang="en-US" dirty="0">
                    <a:solidFill>
                      <a:schemeClr val="bg1"/>
                    </a:solidFill>
                    <a:sym typeface="Symbol" charset="2"/>
                  </a:rPr>
                  <a:t>; </a:t>
                </a:r>
                <a:r>
                  <a:rPr lang="en-US" dirty="0">
                    <a:solidFill>
                      <a:schemeClr val="bg1"/>
                    </a:solidFill>
                  </a:rPr>
                  <a:t> = 0,1,2,3  </a:t>
                </a:r>
                <a14:m>
                  <m:oMath xmlns:m="http://schemas.openxmlformats.org/officeDocument/2006/math">
                    <m:r>
                      <a:rPr lang="en-US" i="1">
                        <a:solidFill>
                          <a:schemeClr val="bg1"/>
                        </a:solidFill>
                        <a:latin typeface="Cambria Math" charset="0"/>
                      </a:rPr>
                      <m:t>𝛽</m:t>
                    </m:r>
                    <m:r>
                      <a:rPr lang="en-US" b="0" i="0" smtClean="0">
                        <a:solidFill>
                          <a:schemeClr val="bg1"/>
                        </a:solidFill>
                        <a:latin typeface="Cambria Math" charset="0"/>
                      </a:rPr>
                      <m:t>=</m:t>
                    </m:r>
                    <m:f>
                      <m:fPr>
                        <m:ctrlPr>
                          <a:rPr lang="en-US" b="0" i="1" smtClean="0">
                            <a:solidFill>
                              <a:schemeClr val="bg1"/>
                            </a:solidFill>
                            <a:latin typeface="Cambria Math" panose="02040503050406030204" pitchFamily="18" charset="0"/>
                          </a:rPr>
                        </m:ctrlPr>
                      </m:fPr>
                      <m:num>
                        <m:r>
                          <m:rPr>
                            <m:sty m:val="p"/>
                          </m:rPr>
                          <a:rPr lang="en-US" b="0" i="0" smtClean="0">
                            <a:solidFill>
                              <a:schemeClr val="bg1"/>
                            </a:solidFill>
                            <a:latin typeface="Cambria Math" charset="0"/>
                          </a:rPr>
                          <m:t>v</m:t>
                        </m:r>
                      </m:num>
                      <m:den>
                        <m:r>
                          <m:rPr>
                            <m:sty m:val="p"/>
                          </m:rPr>
                          <a:rPr lang="en-US" b="0" i="0" smtClean="0">
                            <a:solidFill>
                              <a:schemeClr val="bg1"/>
                            </a:solidFill>
                            <a:latin typeface="Cambria Math" charset="0"/>
                          </a:rPr>
                          <m:t>c</m:t>
                        </m:r>
                      </m:den>
                    </m:f>
                    <m:r>
                      <a:rPr lang="en-US" b="0" i="0" smtClean="0">
                        <a:solidFill>
                          <a:schemeClr val="bg1"/>
                        </a:solidFill>
                        <a:latin typeface="Cambria Math" charset="0"/>
                      </a:rPr>
                      <m:t>;</m:t>
                    </m:r>
                  </m:oMath>
                </a14:m>
                <a:r>
                  <a:rPr lang="en-US" dirty="0">
                    <a:solidFill>
                      <a:schemeClr val="bg1"/>
                    </a:solidFill>
                  </a:rPr>
                  <a:t>   </a:t>
                </a:r>
                <a14:m>
                  <m:oMath xmlns:m="http://schemas.openxmlformats.org/officeDocument/2006/math">
                    <m:r>
                      <a:rPr lang="en-US" i="1" smtClean="0">
                        <a:solidFill>
                          <a:schemeClr val="bg1"/>
                        </a:solidFill>
                        <a:latin typeface="Cambria Math" charset="0"/>
                      </a:rPr>
                      <m:t>𝛾</m:t>
                    </m:r>
                    <m:r>
                      <a:rPr lang="en-US" i="1" smtClean="0">
                        <a:solidFill>
                          <a:schemeClr val="bg1"/>
                        </a:solidFill>
                        <a:latin typeface="Cambria Math" charset="0"/>
                      </a:rPr>
                      <m:t>=</m:t>
                    </m:r>
                    <m:f>
                      <m:fPr>
                        <m:ctrlPr>
                          <a:rPr lang="en-US" i="1">
                            <a:solidFill>
                              <a:schemeClr val="bg1"/>
                            </a:solidFill>
                            <a:latin typeface="Cambria Math" panose="02040503050406030204" pitchFamily="18" charset="0"/>
                          </a:rPr>
                        </m:ctrlPr>
                      </m:fPr>
                      <m:num>
                        <m:r>
                          <a:rPr lang="en-US" i="1">
                            <a:solidFill>
                              <a:schemeClr val="bg1"/>
                            </a:solidFill>
                            <a:latin typeface="Cambria Math" charset="0"/>
                          </a:rPr>
                          <m:t>1</m:t>
                        </m:r>
                      </m:num>
                      <m:den>
                        <m:rad>
                          <m:radPr>
                            <m:degHide m:val="on"/>
                            <m:ctrlPr>
                              <a:rPr lang="en-US" i="1">
                                <a:solidFill>
                                  <a:schemeClr val="bg1"/>
                                </a:solidFill>
                                <a:latin typeface="Cambria Math" panose="02040503050406030204" pitchFamily="18" charset="0"/>
                              </a:rPr>
                            </m:ctrlPr>
                          </m:radPr>
                          <m:deg/>
                          <m:e>
                            <m:r>
                              <a:rPr lang="en-US" i="1">
                                <a:solidFill>
                                  <a:schemeClr val="bg1"/>
                                </a:solidFill>
                                <a:latin typeface="Cambria Math" charset="0"/>
                              </a:rPr>
                              <m:t>1−</m:t>
                            </m:r>
                            <m:f>
                              <m:fPr>
                                <m:ctrlPr>
                                  <a:rPr lang="en-US" i="1">
                                    <a:solidFill>
                                      <a:schemeClr val="bg1"/>
                                    </a:solidFill>
                                    <a:latin typeface="Cambria Math" panose="02040503050406030204" pitchFamily="18" charset="0"/>
                                  </a:rPr>
                                </m:ctrlPr>
                              </m:fPr>
                              <m:num>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𝑣</m:t>
                                    </m:r>
                                  </m:e>
                                  <m:sup>
                                    <m:r>
                                      <a:rPr lang="en-US" i="1">
                                        <a:solidFill>
                                          <a:schemeClr val="bg1"/>
                                        </a:solidFill>
                                        <a:latin typeface="Cambria Math" charset="0"/>
                                      </a:rPr>
                                      <m:t>2</m:t>
                                    </m:r>
                                  </m:sup>
                                </m:sSup>
                              </m:num>
                              <m:den>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𝑐</m:t>
                                    </m:r>
                                  </m:e>
                                  <m:sup>
                                    <m:r>
                                      <a:rPr lang="en-US" i="1">
                                        <a:solidFill>
                                          <a:schemeClr val="bg1"/>
                                        </a:solidFill>
                                        <a:latin typeface="Cambria Math" charset="0"/>
                                      </a:rPr>
                                      <m:t>2</m:t>
                                    </m:r>
                                  </m:sup>
                                </m:sSup>
                              </m:den>
                            </m:f>
                          </m:e>
                        </m:rad>
                      </m:den>
                    </m:f>
                  </m:oMath>
                </a14:m>
                <a:r>
                  <a:rPr lang="en-US" dirty="0">
                    <a:solidFill>
                      <a:schemeClr val="bg1"/>
                    </a:solidFill>
                  </a:rPr>
                  <a:t> </a:t>
                </a:r>
              </a:p>
              <a:p>
                <a:pPr marL="285750" indent="-285750" algn="ctr">
                  <a:buFont typeface="Symbol" charset="2"/>
                  <a:buChar char="m"/>
                </a:pPr>
                <a:endParaRPr lang="en-US"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9282022" y="2674188"/>
                <a:ext cx="2783730" cy="1122358"/>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813465" y="4566671"/>
                <a:ext cx="1558636" cy="42970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 xmlns:m="http://schemas.openxmlformats.org/officeDocument/2006/math">
                    <m:sSup>
                      <m:sSupPr>
                        <m:ctrlPr>
                          <a:rPr lang="en-US" i="1" smtClean="0">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sSup>
                              <m:sSupPr>
                                <m:ctrlPr>
                                  <a:rPr lang="en-US" i="1">
                                    <a:solidFill>
                                      <a:schemeClr val="bg1"/>
                                    </a:solidFill>
                                    <a:latin typeface="Cambria Math" panose="02040503050406030204" pitchFamily="18" charset="0"/>
                                  </a:rPr>
                                </m:ctrlPr>
                              </m:sSupPr>
                              <m:e>
                                <m:d>
                                  <m:dPr>
                                    <m:ctrlPr>
                                      <a:rPr lang="en-US" i="1">
                                        <a:solidFill>
                                          <a:schemeClr val="bg1"/>
                                        </a:solidFill>
                                        <a:latin typeface="Cambria Math" panose="02040503050406030204" pitchFamily="18" charset="0"/>
                                      </a:rPr>
                                    </m:ctrlPr>
                                  </m:dPr>
                                  <m:e>
                                    <m:r>
                                      <a:rPr lang="en-US" i="1">
                                        <a:solidFill>
                                          <a:schemeClr val="bg1"/>
                                        </a:solidFill>
                                        <a:latin typeface="Cambria Math" charset="0"/>
                                      </a:rPr>
                                      <m:t>𝑥</m:t>
                                    </m:r>
                                    <m:r>
                                      <a:rPr lang="en-US" i="1">
                                        <a:solidFill>
                                          <a:schemeClr val="bg1"/>
                                        </a:solidFill>
                                        <a:latin typeface="Cambria Math" charset="0"/>
                                      </a:rPr>
                                      <m:t>′</m:t>
                                    </m:r>
                                  </m:e>
                                </m:d>
                              </m:e>
                              <m:sup>
                                <m:r>
                                  <a:rPr lang="en-US" i="1">
                                    <a:solidFill>
                                      <a:schemeClr val="bg1"/>
                                    </a:solidFill>
                                    <a:latin typeface="Cambria Math" charset="0"/>
                                  </a:rPr>
                                  <m:t>𝜇</m:t>
                                </m:r>
                              </m:sup>
                            </m:sSup>
                            <m:r>
                              <a:rPr lang="en-US">
                                <a:solidFill>
                                  <a:schemeClr val="bg1"/>
                                </a:solidFill>
                                <a:latin typeface="Cambria Math" charset="0"/>
                              </a:rPr>
                              <m:t>=</m:t>
                            </m:r>
                            <m:r>
                              <m:rPr>
                                <m:sty m:val="p"/>
                              </m:rPr>
                              <a:rPr lang="en-US">
                                <a:solidFill>
                                  <a:schemeClr val="bg1"/>
                                </a:solidFill>
                                <a:latin typeface="Cambria Math" charset="0"/>
                              </a:rPr>
                              <m:t>Λ</m:t>
                            </m:r>
                          </m:e>
                          <m:sub>
                            <m:r>
                              <a:rPr lang="en-US" i="1">
                                <a:solidFill>
                                  <a:schemeClr val="bg1"/>
                                </a:solidFill>
                                <a:latin typeface="Cambria Math" charset="0"/>
                              </a:rPr>
                              <m:t>𝜈</m:t>
                            </m:r>
                          </m:sub>
                        </m:sSub>
                      </m:e>
                      <m:sup>
                        <m:r>
                          <a:rPr lang="en-US" i="1">
                            <a:solidFill>
                              <a:schemeClr val="bg1"/>
                            </a:solidFill>
                            <a:latin typeface="Cambria Math" charset="0"/>
                          </a:rPr>
                          <m:t>𝜇</m:t>
                        </m:r>
                      </m:sup>
                    </m:sSup>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𝑥</m:t>
                        </m:r>
                      </m:e>
                      <m:sup>
                        <m:r>
                          <a:rPr lang="en-US" i="1">
                            <a:solidFill>
                              <a:schemeClr val="bg1"/>
                            </a:solidFill>
                            <a:latin typeface="Cambria Math" charset="0"/>
                          </a:rPr>
                          <m:t>𝜈</m:t>
                        </m:r>
                      </m:sup>
                    </m:sSup>
                  </m:oMath>
                </a14:m>
                <a:r>
                  <a:rPr lang="en-US" dirty="0">
                    <a:solidFill>
                      <a:schemeClr val="bg1"/>
                    </a:solidFill>
                  </a:rPr>
                  <a:t> </a:t>
                </a:r>
              </a:p>
            </p:txBody>
          </p:sp>
        </mc:Choice>
        <mc:Fallback xmlns="">
          <p:sp>
            <p:nvSpPr>
              <p:cNvPr id="9" name="Rectangle 8"/>
              <p:cNvSpPr>
                <a:spLocks noRot="1" noChangeAspect="1" noMove="1" noResize="1" noEditPoints="1" noAdjustHandles="1" noChangeArrowheads="1" noChangeShapeType="1" noTextEdit="1"/>
              </p:cNvSpPr>
              <p:nvPr/>
            </p:nvSpPr>
            <p:spPr>
              <a:xfrm>
                <a:off x="3813465" y="4566671"/>
                <a:ext cx="1558636" cy="42970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0244320" y="3427214"/>
                <a:ext cx="10483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chemeClr val="bg1"/>
                              </a:solidFill>
                              <a:latin typeface="Cambria Math" panose="02040503050406030204" pitchFamily="18" charset="0"/>
                            </a:rPr>
                          </m:ctrlPr>
                        </m:dPr>
                        <m:e>
                          <m:acc>
                            <m:accPr>
                              <m:chr m:val="̂"/>
                              <m:ctrlPr>
                                <a:rPr lang="en-US" i="1">
                                  <a:solidFill>
                                    <a:schemeClr val="bg1"/>
                                  </a:solidFill>
                                  <a:latin typeface="Cambria Math" panose="02040503050406030204" pitchFamily="18" charset="0"/>
                                </a:rPr>
                              </m:ctrlPr>
                            </m:accPr>
                            <m:e>
                              <m:r>
                                <a:rPr lang="en-US" i="1">
                                  <a:solidFill>
                                    <a:schemeClr val="bg1"/>
                                  </a:solidFill>
                                  <a:latin typeface="Cambria Math" charset="0"/>
                                </a:rPr>
                                <m:t>𝑛</m:t>
                              </m:r>
                            </m:e>
                          </m:acc>
                        </m:e>
                      </m:d>
                      <m:r>
                        <a:rPr lang="en-US" b="0" i="0" smtClean="0">
                          <a:solidFill>
                            <a:schemeClr val="bg1"/>
                          </a:solidFill>
                          <a:latin typeface="Cambria Math" charset="0"/>
                        </a:rPr>
                        <m:t>=1</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0244320" y="3427214"/>
                <a:ext cx="1048364" cy="369332"/>
              </a:xfrm>
              <a:prstGeom prst="rect">
                <a:avLst/>
              </a:prstGeom>
              <a:blipFill rotWithShape="0">
                <a:blip r:embed="rId7"/>
                <a:stretch>
                  <a:fillRect t="-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934328" y="2570827"/>
                <a:ext cx="6933627" cy="1547642"/>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14:m>
                  <m:oMath xmlns:m="http://schemas.openxmlformats.org/officeDocument/2006/math">
                    <m:sSubSup>
                      <m:sSubSupPr>
                        <m:ctrlPr>
                          <a:rPr lang="en-US" i="1">
                            <a:solidFill>
                              <a:schemeClr val="bg1"/>
                            </a:solidFill>
                            <a:latin typeface="Cambria Math" panose="02040503050406030204" pitchFamily="18" charset="0"/>
                          </a:rPr>
                        </m:ctrlPr>
                      </m:sSubSupPr>
                      <m:e>
                        <m:r>
                          <m:rPr>
                            <m:sty m:val="p"/>
                          </m:rPr>
                          <a:rPr lang="en-US">
                            <a:solidFill>
                              <a:schemeClr val="bg1"/>
                            </a:solidFill>
                            <a:latin typeface="Cambria Math" charset="0"/>
                          </a:rPr>
                          <m:t>Λ</m:t>
                        </m:r>
                      </m:e>
                      <m:sub>
                        <m:r>
                          <a:rPr lang="en-US" i="1">
                            <a:solidFill>
                              <a:schemeClr val="bg1"/>
                            </a:solidFill>
                            <a:latin typeface="Cambria Math" charset="0"/>
                          </a:rPr>
                          <m:t>  </m:t>
                        </m:r>
                        <m:r>
                          <a:rPr lang="en-US" i="1">
                            <a:solidFill>
                              <a:schemeClr val="bg1"/>
                            </a:solidFill>
                            <a:latin typeface="Cambria Math" charset="0"/>
                          </a:rPr>
                          <m:t>𝜈</m:t>
                        </m:r>
                      </m:sub>
                      <m:sup>
                        <m:r>
                          <a:rPr lang="en-US" i="1">
                            <a:solidFill>
                              <a:schemeClr val="bg1"/>
                            </a:solidFill>
                            <a:latin typeface="Cambria Math" charset="0"/>
                          </a:rPr>
                          <m:t>𝜇</m:t>
                        </m:r>
                      </m:sup>
                    </m:sSubSup>
                    <m:r>
                      <a:rPr lang="en-US" i="1">
                        <a:solidFill>
                          <a:schemeClr val="bg1"/>
                        </a:solidFill>
                        <a:latin typeface="Cambria Math" charset="0"/>
                      </a:rPr>
                      <m:t>=</m:t>
                    </m:r>
                    <m:d>
                      <m:dPr>
                        <m:begChr m:val="{"/>
                        <m:endChr m:val="}"/>
                        <m:ctrlPr>
                          <a:rPr lang="en-US" i="1">
                            <a:solidFill>
                              <a:schemeClr val="bg1"/>
                            </a:solidFill>
                            <a:latin typeface="Cambria Math" panose="02040503050406030204" pitchFamily="18" charset="0"/>
                          </a:rPr>
                        </m:ctrlPr>
                      </m:dPr>
                      <m:e>
                        <m:eqArr>
                          <m:eqArrPr>
                            <m:ctrlPr>
                              <a:rPr lang="en-US" i="1">
                                <a:solidFill>
                                  <a:schemeClr val="bg1"/>
                                </a:solidFill>
                                <a:latin typeface="Cambria Math" panose="02040503050406030204" pitchFamily="18" charset="0"/>
                              </a:rPr>
                            </m:ctrlPr>
                          </m:eqArrPr>
                          <m:e>
                            <m:m>
                              <m:mPr>
                                <m:mcs>
                                  <m:mc>
                                    <m:mcPr>
                                      <m:count m:val="2"/>
                                      <m:mcJc m:val="center"/>
                                    </m:mcPr>
                                  </m:mc>
                                </m:mcs>
                                <m:ctrlPr>
                                  <a:rPr lang="en-US" i="1">
                                    <a:solidFill>
                                      <a:schemeClr val="bg1"/>
                                    </a:solidFill>
                                    <a:latin typeface="Cambria Math" panose="02040503050406030204" pitchFamily="18" charset="0"/>
                                  </a:rPr>
                                </m:ctrlPr>
                              </m:mPr>
                              <m:mr>
                                <m:e>
                                  <m:r>
                                    <a:rPr lang="en-US" i="1">
                                      <a:solidFill>
                                        <a:schemeClr val="bg1"/>
                                      </a:solidFill>
                                      <a:latin typeface="Cambria Math" charset="0"/>
                                    </a:rPr>
                                    <m:t>𝛾</m:t>
                                  </m:r>
                                </m:e>
                                <m:e>
                                  <m:r>
                                    <a:rPr lang="en-US" i="1">
                                      <a:solidFill>
                                        <a:schemeClr val="bg1"/>
                                      </a:solidFill>
                                      <a:latin typeface="Cambria Math" charset="0"/>
                                    </a:rPr>
                                    <m:t>−</m:t>
                                  </m:r>
                                  <m:r>
                                    <a:rPr lang="en-US" i="1">
                                      <a:solidFill>
                                        <a:schemeClr val="bg1"/>
                                      </a:solidFill>
                                      <a:latin typeface="Cambria Math" charset="0"/>
                                    </a:rPr>
                                    <m:t>𝛾𝛽</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𝑥</m:t>
                                      </m:r>
                                    </m:sub>
                                  </m:sSub>
                                </m:e>
                              </m:mr>
                              <m:mr>
                                <m:e>
                                  <m:r>
                                    <a:rPr lang="en-US" i="1">
                                      <a:solidFill>
                                        <a:schemeClr val="bg1"/>
                                      </a:solidFill>
                                      <a:latin typeface="Cambria Math" charset="0"/>
                                    </a:rPr>
                                    <m:t>−</m:t>
                                  </m:r>
                                  <m:r>
                                    <a:rPr lang="en-US" i="1">
                                      <a:solidFill>
                                        <a:schemeClr val="bg1"/>
                                      </a:solidFill>
                                      <a:latin typeface="Cambria Math" charset="0"/>
                                    </a:rPr>
                                    <m:t>𝛾𝛽</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𝑥</m:t>
                                      </m:r>
                                    </m:sub>
                                  </m:sSub>
                                </m:e>
                                <m:e>
                                  <m:r>
                                    <a:rPr lang="en-US" i="1">
                                      <a:solidFill>
                                        <a:schemeClr val="bg1"/>
                                      </a:solidFill>
                                      <a:latin typeface="Cambria Math" charset="0"/>
                                    </a:rPr>
                                    <m:t>1+(</m:t>
                                  </m:r>
                                  <m:r>
                                    <a:rPr lang="en-US" i="1">
                                      <a:solidFill>
                                        <a:schemeClr val="bg1"/>
                                      </a:solidFill>
                                      <a:latin typeface="Cambria Math" charset="0"/>
                                    </a:rPr>
                                    <m:t>𝛾</m:t>
                                  </m:r>
                                  <m:r>
                                    <a:rPr lang="en-US" i="1">
                                      <a:solidFill>
                                        <a:schemeClr val="bg1"/>
                                      </a:solidFill>
                                      <a:latin typeface="Cambria Math" charset="0"/>
                                    </a:rPr>
                                    <m:t>−1)</m:t>
                                  </m:r>
                                  <m:sSubSup>
                                    <m:sSubSupPr>
                                      <m:ctrlPr>
                                        <a:rPr lang="en-US" i="1">
                                          <a:solidFill>
                                            <a:schemeClr val="bg1"/>
                                          </a:solidFill>
                                          <a:latin typeface="Cambria Math" panose="02040503050406030204" pitchFamily="18" charset="0"/>
                                        </a:rPr>
                                      </m:ctrlPr>
                                    </m:sSubSupPr>
                                    <m:e>
                                      <m:r>
                                        <a:rPr lang="en-US" i="1">
                                          <a:solidFill>
                                            <a:schemeClr val="bg1"/>
                                          </a:solidFill>
                                          <a:latin typeface="Cambria Math" charset="0"/>
                                        </a:rPr>
                                        <m:t>𝑛</m:t>
                                      </m:r>
                                    </m:e>
                                    <m:sub>
                                      <m:r>
                                        <a:rPr lang="en-US" i="1">
                                          <a:solidFill>
                                            <a:schemeClr val="bg1"/>
                                          </a:solidFill>
                                          <a:latin typeface="Cambria Math" charset="0"/>
                                        </a:rPr>
                                        <m:t>𝑥</m:t>
                                      </m:r>
                                    </m:sub>
                                    <m:sup>
                                      <m:r>
                                        <a:rPr lang="en-US" i="1">
                                          <a:solidFill>
                                            <a:schemeClr val="bg1"/>
                                          </a:solidFill>
                                          <a:latin typeface="Cambria Math" charset="0"/>
                                        </a:rPr>
                                        <m:t>2</m:t>
                                      </m:r>
                                    </m:sup>
                                  </m:sSubSup>
                                </m:e>
                              </m:mr>
                            </m:m>
                            <m:r>
                              <a:rPr lang="en-US" i="1">
                                <a:solidFill>
                                  <a:schemeClr val="bg1"/>
                                </a:solidFill>
                                <a:latin typeface="Cambria Math" charset="0"/>
                              </a:rPr>
                              <m:t>     </m:t>
                            </m:r>
                            <m:m>
                              <m:mPr>
                                <m:mcs>
                                  <m:mc>
                                    <m:mcPr>
                                      <m:count m:val="2"/>
                                      <m:mcJc m:val="center"/>
                                    </m:mcPr>
                                  </m:mc>
                                </m:mcs>
                                <m:ctrlPr>
                                  <a:rPr lang="en-US" i="1">
                                    <a:solidFill>
                                      <a:schemeClr val="bg1"/>
                                    </a:solidFill>
                                    <a:latin typeface="Cambria Math" panose="02040503050406030204" pitchFamily="18" charset="0"/>
                                  </a:rPr>
                                </m:ctrlPr>
                              </m:mPr>
                              <m:mr>
                                <m:e>
                                  <m:r>
                                    <a:rPr lang="en-US" i="1">
                                      <a:solidFill>
                                        <a:schemeClr val="bg1"/>
                                      </a:solidFill>
                                      <a:latin typeface="Cambria Math" charset="0"/>
                                    </a:rPr>
                                    <m:t>−</m:t>
                                  </m:r>
                                  <m:r>
                                    <a:rPr lang="en-US" i="1">
                                      <a:solidFill>
                                        <a:schemeClr val="bg1"/>
                                      </a:solidFill>
                                      <a:latin typeface="Cambria Math" charset="0"/>
                                    </a:rPr>
                                    <m:t>𝛾𝛽</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𝑦</m:t>
                                      </m:r>
                                    </m:sub>
                                  </m:sSub>
                                </m:e>
                                <m:e>
                                  <m:r>
                                    <a:rPr lang="en-US" i="1">
                                      <a:solidFill>
                                        <a:schemeClr val="bg1"/>
                                      </a:solidFill>
                                      <a:latin typeface="Cambria Math" charset="0"/>
                                    </a:rPr>
                                    <m:t>−</m:t>
                                  </m:r>
                                  <m:r>
                                    <a:rPr lang="en-US" i="1">
                                      <a:solidFill>
                                        <a:schemeClr val="bg1"/>
                                      </a:solidFill>
                                      <a:latin typeface="Cambria Math" charset="0"/>
                                    </a:rPr>
                                    <m:t>𝛾𝛽</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𝑧</m:t>
                                      </m:r>
                                    </m:sub>
                                  </m:sSub>
                                </m:e>
                              </m:mr>
                              <m:mr>
                                <m:e>
                                  <m:r>
                                    <a:rPr lang="en-US" i="1">
                                      <a:solidFill>
                                        <a:schemeClr val="bg1"/>
                                      </a:solidFill>
                                      <a:latin typeface="Cambria Math" charset="0"/>
                                    </a:rPr>
                                    <m:t>(</m:t>
                                  </m:r>
                                  <m:r>
                                    <a:rPr lang="en-US" i="1">
                                      <a:solidFill>
                                        <a:schemeClr val="bg1"/>
                                      </a:solidFill>
                                      <a:latin typeface="Cambria Math" charset="0"/>
                                    </a:rPr>
                                    <m:t>𝛾</m:t>
                                  </m:r>
                                  <m:r>
                                    <a:rPr lang="en-US" i="1">
                                      <a:solidFill>
                                        <a:schemeClr val="bg1"/>
                                      </a:solidFill>
                                      <a:latin typeface="Cambria Math" charset="0"/>
                                    </a:rPr>
                                    <m:t>−1)</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𝑥</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𝑦</m:t>
                                      </m:r>
                                    </m:sub>
                                  </m:sSub>
                                </m:e>
                                <m:e>
                                  <m:r>
                                    <a:rPr lang="en-US" i="1">
                                      <a:solidFill>
                                        <a:schemeClr val="bg1"/>
                                      </a:solidFill>
                                      <a:latin typeface="Cambria Math" charset="0"/>
                                    </a:rPr>
                                    <m:t>(</m:t>
                                  </m:r>
                                  <m:r>
                                    <a:rPr lang="en-US" i="1">
                                      <a:solidFill>
                                        <a:schemeClr val="bg1"/>
                                      </a:solidFill>
                                      <a:latin typeface="Cambria Math" charset="0"/>
                                    </a:rPr>
                                    <m:t>𝛾</m:t>
                                  </m:r>
                                  <m:r>
                                    <a:rPr lang="en-US" i="1">
                                      <a:solidFill>
                                        <a:schemeClr val="bg1"/>
                                      </a:solidFill>
                                      <a:latin typeface="Cambria Math" charset="0"/>
                                    </a:rPr>
                                    <m:t>−1)</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𝑥</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𝑧</m:t>
                                      </m:r>
                                    </m:sub>
                                  </m:sSub>
                                </m:e>
                              </m:mr>
                            </m:m>
                          </m:e>
                          <m:e>
                            <m:m>
                              <m:mPr>
                                <m:mcs>
                                  <m:mc>
                                    <m:mcPr>
                                      <m:count m:val="2"/>
                                      <m:mcJc m:val="center"/>
                                    </m:mcPr>
                                  </m:mc>
                                </m:mcs>
                                <m:ctrlPr>
                                  <a:rPr lang="en-US" i="1">
                                    <a:solidFill>
                                      <a:schemeClr val="bg1"/>
                                    </a:solidFill>
                                    <a:latin typeface="Cambria Math" panose="02040503050406030204" pitchFamily="18" charset="0"/>
                                  </a:rPr>
                                </m:ctrlPr>
                              </m:mPr>
                              <m:mr>
                                <m:e>
                                  <m:r>
                                    <a:rPr lang="en-US" i="1">
                                      <a:solidFill>
                                        <a:schemeClr val="bg1"/>
                                      </a:solidFill>
                                      <a:latin typeface="Cambria Math" charset="0"/>
                                    </a:rPr>
                                    <m:t>   −</m:t>
                                  </m:r>
                                  <m:r>
                                    <a:rPr lang="en-US" i="1">
                                      <a:solidFill>
                                        <a:schemeClr val="bg1"/>
                                      </a:solidFill>
                                      <a:latin typeface="Cambria Math" charset="0"/>
                                    </a:rPr>
                                    <m:t>𝛾𝛽</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𝑦</m:t>
                                      </m:r>
                                    </m:sub>
                                  </m:sSub>
                                </m:e>
                                <m:e>
                                  <m:r>
                                    <a:rPr lang="en-US" i="1">
                                      <a:solidFill>
                                        <a:schemeClr val="bg1"/>
                                      </a:solidFill>
                                      <a:latin typeface="Cambria Math" charset="0"/>
                                    </a:rPr>
                                    <m:t>(</m:t>
                                  </m:r>
                                  <m:r>
                                    <a:rPr lang="en-US" i="1">
                                      <a:solidFill>
                                        <a:schemeClr val="bg1"/>
                                      </a:solidFill>
                                      <a:latin typeface="Cambria Math" charset="0"/>
                                    </a:rPr>
                                    <m:t>𝛾</m:t>
                                  </m:r>
                                  <m:r>
                                    <a:rPr lang="en-US" i="1">
                                      <a:solidFill>
                                        <a:schemeClr val="bg1"/>
                                      </a:solidFill>
                                      <a:latin typeface="Cambria Math" charset="0"/>
                                    </a:rPr>
                                    <m:t>−1)</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𝑦</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𝑥</m:t>
                                      </m:r>
                                    </m:sub>
                                  </m:sSub>
                                </m:e>
                              </m:mr>
                              <m:mr>
                                <m:e>
                                  <m:r>
                                    <a:rPr lang="en-US" i="1">
                                      <a:solidFill>
                                        <a:schemeClr val="bg1"/>
                                      </a:solidFill>
                                      <a:latin typeface="Cambria Math" charset="0"/>
                                    </a:rPr>
                                    <m:t>   −</m:t>
                                  </m:r>
                                  <m:r>
                                    <a:rPr lang="en-US" i="1">
                                      <a:solidFill>
                                        <a:schemeClr val="bg1"/>
                                      </a:solidFill>
                                      <a:latin typeface="Cambria Math" charset="0"/>
                                    </a:rPr>
                                    <m:t>𝛾𝛽</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𝑧</m:t>
                                      </m:r>
                                    </m:sub>
                                  </m:sSub>
                                </m:e>
                                <m:e>
                                  <m:r>
                                    <a:rPr lang="en-US" i="1">
                                      <a:solidFill>
                                        <a:schemeClr val="bg1"/>
                                      </a:solidFill>
                                      <a:latin typeface="Cambria Math" charset="0"/>
                                    </a:rPr>
                                    <m:t>(</m:t>
                                  </m:r>
                                  <m:r>
                                    <a:rPr lang="en-US" i="1">
                                      <a:solidFill>
                                        <a:schemeClr val="bg1"/>
                                      </a:solidFill>
                                      <a:latin typeface="Cambria Math" charset="0"/>
                                    </a:rPr>
                                    <m:t>𝛾</m:t>
                                  </m:r>
                                  <m:r>
                                    <a:rPr lang="en-US" i="1">
                                      <a:solidFill>
                                        <a:schemeClr val="bg1"/>
                                      </a:solidFill>
                                      <a:latin typeface="Cambria Math" charset="0"/>
                                    </a:rPr>
                                    <m:t>−1)</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𝑧</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𝑥</m:t>
                                      </m:r>
                                    </m:sub>
                                  </m:sSub>
                                </m:e>
                              </m:mr>
                            </m:m>
                            <m:r>
                              <a:rPr lang="en-US" i="1">
                                <a:solidFill>
                                  <a:schemeClr val="bg1"/>
                                </a:solidFill>
                                <a:latin typeface="Cambria Math" charset="0"/>
                              </a:rPr>
                              <m:t>     </m:t>
                            </m:r>
                            <m:m>
                              <m:mPr>
                                <m:mcs>
                                  <m:mc>
                                    <m:mcPr>
                                      <m:count m:val="2"/>
                                      <m:mcJc m:val="center"/>
                                    </m:mcPr>
                                  </m:mc>
                                </m:mcs>
                                <m:ctrlPr>
                                  <a:rPr lang="en-US" i="1">
                                    <a:solidFill>
                                      <a:schemeClr val="bg1"/>
                                    </a:solidFill>
                                    <a:latin typeface="Cambria Math" panose="02040503050406030204" pitchFamily="18" charset="0"/>
                                  </a:rPr>
                                </m:ctrlPr>
                              </m:mPr>
                              <m:mr>
                                <m:e>
                                  <m:r>
                                    <a:rPr lang="en-US" i="1">
                                      <a:solidFill>
                                        <a:schemeClr val="bg1"/>
                                      </a:solidFill>
                                      <a:latin typeface="Cambria Math" charset="0"/>
                                    </a:rPr>
                                    <m:t>1+(</m:t>
                                  </m:r>
                                  <m:r>
                                    <a:rPr lang="en-US" i="1">
                                      <a:solidFill>
                                        <a:schemeClr val="bg1"/>
                                      </a:solidFill>
                                      <a:latin typeface="Cambria Math" charset="0"/>
                                    </a:rPr>
                                    <m:t>𝛾</m:t>
                                  </m:r>
                                  <m:r>
                                    <a:rPr lang="en-US" i="1">
                                      <a:solidFill>
                                        <a:schemeClr val="bg1"/>
                                      </a:solidFill>
                                      <a:latin typeface="Cambria Math" charset="0"/>
                                    </a:rPr>
                                    <m:t>−1)</m:t>
                                  </m:r>
                                  <m:sSubSup>
                                    <m:sSubSupPr>
                                      <m:ctrlPr>
                                        <a:rPr lang="en-US" i="1">
                                          <a:solidFill>
                                            <a:schemeClr val="bg1"/>
                                          </a:solidFill>
                                          <a:latin typeface="Cambria Math" panose="02040503050406030204" pitchFamily="18" charset="0"/>
                                        </a:rPr>
                                      </m:ctrlPr>
                                    </m:sSubSupPr>
                                    <m:e>
                                      <m:r>
                                        <a:rPr lang="en-US" i="1">
                                          <a:solidFill>
                                            <a:schemeClr val="bg1"/>
                                          </a:solidFill>
                                          <a:latin typeface="Cambria Math" charset="0"/>
                                        </a:rPr>
                                        <m:t>𝑛</m:t>
                                      </m:r>
                                    </m:e>
                                    <m:sub>
                                      <m:r>
                                        <a:rPr lang="en-US" i="1">
                                          <a:solidFill>
                                            <a:schemeClr val="bg1"/>
                                          </a:solidFill>
                                          <a:latin typeface="Cambria Math" charset="0"/>
                                        </a:rPr>
                                        <m:t>𝑦</m:t>
                                      </m:r>
                                    </m:sub>
                                    <m:sup>
                                      <m:r>
                                        <a:rPr lang="en-US" i="1">
                                          <a:solidFill>
                                            <a:schemeClr val="bg1"/>
                                          </a:solidFill>
                                          <a:latin typeface="Cambria Math" charset="0"/>
                                        </a:rPr>
                                        <m:t>2</m:t>
                                      </m:r>
                                    </m:sup>
                                  </m:sSubSup>
                                </m:e>
                                <m:e>
                                  <m:r>
                                    <a:rPr lang="en-US" i="1">
                                      <a:solidFill>
                                        <a:schemeClr val="bg1"/>
                                      </a:solidFill>
                                      <a:latin typeface="Cambria Math" charset="0"/>
                                    </a:rPr>
                                    <m:t>(</m:t>
                                  </m:r>
                                  <m:r>
                                    <a:rPr lang="en-US" i="1">
                                      <a:solidFill>
                                        <a:schemeClr val="bg1"/>
                                      </a:solidFill>
                                      <a:latin typeface="Cambria Math" charset="0"/>
                                    </a:rPr>
                                    <m:t>𝛾</m:t>
                                  </m:r>
                                  <m:r>
                                    <a:rPr lang="en-US" i="1">
                                      <a:solidFill>
                                        <a:schemeClr val="bg1"/>
                                      </a:solidFill>
                                      <a:latin typeface="Cambria Math" charset="0"/>
                                    </a:rPr>
                                    <m:t>−1)</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𝑦</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𝑧</m:t>
                                      </m:r>
                                    </m:sub>
                                  </m:sSub>
                                </m:e>
                              </m:mr>
                              <m:mr>
                                <m:e>
                                  <m:r>
                                    <a:rPr lang="en-US" i="1">
                                      <a:solidFill>
                                        <a:schemeClr val="bg1"/>
                                      </a:solidFill>
                                      <a:latin typeface="Cambria Math" charset="0"/>
                                    </a:rPr>
                                    <m:t>(</m:t>
                                  </m:r>
                                  <m:r>
                                    <a:rPr lang="en-US" i="1">
                                      <a:solidFill>
                                        <a:schemeClr val="bg1"/>
                                      </a:solidFill>
                                      <a:latin typeface="Cambria Math" charset="0"/>
                                    </a:rPr>
                                    <m:t>𝛾</m:t>
                                  </m:r>
                                  <m:r>
                                    <a:rPr lang="en-US" i="1">
                                      <a:solidFill>
                                        <a:schemeClr val="bg1"/>
                                      </a:solidFill>
                                      <a:latin typeface="Cambria Math" charset="0"/>
                                    </a:rPr>
                                    <m:t>−1)</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𝑧</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𝑦</m:t>
                                      </m:r>
                                    </m:sub>
                                  </m:sSub>
                                </m:e>
                                <m:e>
                                  <m:r>
                                    <a:rPr lang="en-US" i="1">
                                      <a:solidFill>
                                        <a:schemeClr val="bg1"/>
                                      </a:solidFill>
                                      <a:latin typeface="Cambria Math" charset="0"/>
                                    </a:rPr>
                                    <m:t>1+(</m:t>
                                  </m:r>
                                  <m:r>
                                    <a:rPr lang="en-US" i="1">
                                      <a:solidFill>
                                        <a:schemeClr val="bg1"/>
                                      </a:solidFill>
                                      <a:latin typeface="Cambria Math" charset="0"/>
                                    </a:rPr>
                                    <m:t>𝛾</m:t>
                                  </m:r>
                                  <m:r>
                                    <a:rPr lang="en-US" i="1">
                                      <a:solidFill>
                                        <a:schemeClr val="bg1"/>
                                      </a:solidFill>
                                      <a:latin typeface="Cambria Math" charset="0"/>
                                    </a:rPr>
                                    <m:t>−1)</m:t>
                                  </m:r>
                                  <m:sSubSup>
                                    <m:sSubSupPr>
                                      <m:ctrlPr>
                                        <a:rPr lang="en-US" i="1">
                                          <a:solidFill>
                                            <a:schemeClr val="bg1"/>
                                          </a:solidFill>
                                          <a:latin typeface="Cambria Math" panose="02040503050406030204" pitchFamily="18" charset="0"/>
                                        </a:rPr>
                                      </m:ctrlPr>
                                    </m:sSubSupPr>
                                    <m:e>
                                      <m:r>
                                        <a:rPr lang="en-US" i="1">
                                          <a:solidFill>
                                            <a:schemeClr val="bg1"/>
                                          </a:solidFill>
                                          <a:latin typeface="Cambria Math" charset="0"/>
                                        </a:rPr>
                                        <m:t>𝑛</m:t>
                                      </m:r>
                                    </m:e>
                                    <m:sub>
                                      <m:r>
                                        <a:rPr lang="en-US" i="1">
                                          <a:solidFill>
                                            <a:schemeClr val="bg1"/>
                                          </a:solidFill>
                                          <a:latin typeface="Cambria Math" charset="0"/>
                                        </a:rPr>
                                        <m:t>𝑧</m:t>
                                      </m:r>
                                    </m:sub>
                                    <m:sup>
                                      <m:r>
                                        <a:rPr lang="en-US" i="1">
                                          <a:solidFill>
                                            <a:schemeClr val="bg1"/>
                                          </a:solidFill>
                                          <a:latin typeface="Cambria Math" charset="0"/>
                                        </a:rPr>
                                        <m:t>2</m:t>
                                      </m:r>
                                    </m:sup>
                                  </m:sSubSup>
                                </m:e>
                              </m:mr>
                            </m:m>
                          </m:e>
                        </m:eqArr>
                      </m:e>
                    </m:d>
                  </m:oMath>
                </a14:m>
                <a:r>
                  <a:rPr lang="en-US" dirty="0">
                    <a:solidFill>
                      <a:schemeClr val="bg1"/>
                    </a:solidFill>
                    <a:effectLst/>
                  </a:rPr>
                  <a:t> </a:t>
                </a:r>
                <a:endParaRPr lang="en-US"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934328" y="2570827"/>
                <a:ext cx="6933627" cy="154764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813465" y="4566671"/>
                <a:ext cx="1569418" cy="42970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 xmlns:m="http://schemas.openxmlformats.org/officeDocument/2006/math">
                    <m:sSup>
                      <m:sSupPr>
                        <m:ctrlPr>
                          <a:rPr lang="en-US" i="1" smtClean="0">
                            <a:solidFill>
                              <a:schemeClr val="bg1"/>
                            </a:solidFill>
                            <a:latin typeface="Cambria Math" panose="02040503050406030204" pitchFamily="18" charset="0"/>
                          </a:rPr>
                        </m:ctrlPr>
                      </m:sSupPr>
                      <m:e>
                        <m:d>
                          <m:dPr>
                            <m:ctrlPr>
                              <a:rPr lang="en-US" i="1">
                                <a:solidFill>
                                  <a:schemeClr val="bg1"/>
                                </a:solidFill>
                                <a:latin typeface="Cambria Math" panose="02040503050406030204" pitchFamily="18" charset="0"/>
                              </a:rPr>
                            </m:ctrlPr>
                          </m:dPr>
                          <m:e>
                            <m:r>
                              <a:rPr lang="en-US" i="1">
                                <a:solidFill>
                                  <a:schemeClr val="bg1"/>
                                </a:solidFill>
                                <a:latin typeface="Cambria Math" charset="0"/>
                              </a:rPr>
                              <m:t>𝑥</m:t>
                            </m:r>
                            <m:r>
                              <a:rPr lang="en-US" i="1">
                                <a:solidFill>
                                  <a:schemeClr val="bg1"/>
                                </a:solidFill>
                                <a:latin typeface="Cambria Math" charset="0"/>
                              </a:rPr>
                              <m:t>′</m:t>
                            </m:r>
                          </m:e>
                        </m:d>
                      </m:e>
                      <m:sup>
                        <m:r>
                          <a:rPr lang="en-US" i="1">
                            <a:solidFill>
                              <a:schemeClr val="bg1"/>
                            </a:solidFill>
                            <a:latin typeface="Cambria Math" charset="0"/>
                          </a:rPr>
                          <m:t>𝜇</m:t>
                        </m:r>
                      </m:sup>
                    </m:sSup>
                    <m:r>
                      <a:rPr lang="en-US">
                        <a:solidFill>
                          <a:schemeClr val="bg1"/>
                        </a:solidFill>
                        <a:latin typeface="Cambria Math" charset="0"/>
                      </a:rPr>
                      <m:t>=</m:t>
                    </m:r>
                    <m:sSubSup>
                      <m:sSubSupPr>
                        <m:ctrlPr>
                          <a:rPr lang="en-US" i="1">
                            <a:solidFill>
                              <a:schemeClr val="bg1"/>
                            </a:solidFill>
                            <a:latin typeface="Cambria Math" panose="02040503050406030204" pitchFamily="18" charset="0"/>
                          </a:rPr>
                        </m:ctrlPr>
                      </m:sSubSupPr>
                      <m:e>
                        <m:r>
                          <m:rPr>
                            <m:sty m:val="p"/>
                          </m:rPr>
                          <a:rPr lang="en-US">
                            <a:solidFill>
                              <a:schemeClr val="bg1"/>
                            </a:solidFill>
                            <a:latin typeface="Cambria Math" charset="0"/>
                          </a:rPr>
                          <m:t>Λ</m:t>
                        </m:r>
                      </m:e>
                      <m:sub>
                        <m:r>
                          <a:rPr lang="en-US" i="1">
                            <a:solidFill>
                              <a:schemeClr val="bg1"/>
                            </a:solidFill>
                            <a:latin typeface="Cambria Math" charset="0"/>
                          </a:rPr>
                          <m:t>  </m:t>
                        </m:r>
                        <m:r>
                          <a:rPr lang="en-US" i="1">
                            <a:solidFill>
                              <a:schemeClr val="bg1"/>
                            </a:solidFill>
                            <a:latin typeface="Cambria Math" charset="0"/>
                          </a:rPr>
                          <m:t>𝜈</m:t>
                        </m:r>
                      </m:sub>
                      <m:sup>
                        <m:r>
                          <a:rPr lang="en-US" i="1">
                            <a:solidFill>
                              <a:schemeClr val="bg1"/>
                            </a:solidFill>
                            <a:latin typeface="Cambria Math" charset="0"/>
                          </a:rPr>
                          <m:t>𝜇</m:t>
                        </m:r>
                      </m:sup>
                    </m:sSubSup>
                    <m:sSup>
                      <m:sSupPr>
                        <m:ctrlPr>
                          <a:rPr lang="en-US" i="1">
                            <a:solidFill>
                              <a:schemeClr val="bg1"/>
                            </a:solidFill>
                            <a:latin typeface="Cambria Math" panose="02040503050406030204" pitchFamily="18" charset="0"/>
                          </a:rPr>
                        </m:ctrlPr>
                      </m:sSupPr>
                      <m:e>
                        <m:r>
                          <a:rPr lang="en-US" b="0" i="1" smtClean="0">
                            <a:solidFill>
                              <a:schemeClr val="bg1"/>
                            </a:solidFill>
                            <a:latin typeface="Cambria Math" charset="0"/>
                          </a:rPr>
                          <m:t>𝑥</m:t>
                        </m:r>
                      </m:e>
                      <m:sup>
                        <m:r>
                          <a:rPr lang="en-US" i="1">
                            <a:solidFill>
                              <a:schemeClr val="bg1"/>
                            </a:solidFill>
                            <a:latin typeface="Cambria Math" charset="0"/>
                          </a:rPr>
                          <m:t>𝜈</m:t>
                        </m:r>
                      </m:sup>
                    </m:sSup>
                  </m:oMath>
                </a14:m>
                <a:r>
                  <a:rPr lang="en-US" dirty="0">
                    <a:solidFill>
                      <a:schemeClr val="bg1"/>
                    </a:solidFill>
                  </a:rPr>
                  <a:t> </a:t>
                </a:r>
              </a:p>
            </p:txBody>
          </p:sp>
        </mc:Choice>
        <mc:Fallback xmlns="">
          <p:sp>
            <p:nvSpPr>
              <p:cNvPr id="10" name="Rectangle 9"/>
              <p:cNvSpPr>
                <a:spLocks noRot="1" noChangeAspect="1" noMove="1" noResize="1" noEditPoints="1" noAdjustHandles="1" noChangeArrowheads="1" noChangeShapeType="1" noTextEdit="1"/>
              </p:cNvSpPr>
              <p:nvPr/>
            </p:nvSpPr>
            <p:spPr>
              <a:xfrm>
                <a:off x="3813465" y="4566671"/>
                <a:ext cx="1569418" cy="429707"/>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52589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theory of relativity </a:t>
            </a:r>
            <a:r>
              <a:rPr lang="mr-IN" dirty="0"/>
              <a:t>–</a:t>
            </a:r>
            <a:r>
              <a:rPr lang="en-US" dirty="0"/>
              <a:t> on the electrodynamics of moving bodies </a:t>
            </a:r>
          </a:p>
        </p:txBody>
      </p:sp>
      <p:sp>
        <p:nvSpPr>
          <p:cNvPr id="3" name="Content Placeholder 2"/>
          <p:cNvSpPr>
            <a:spLocks noGrp="1"/>
          </p:cNvSpPr>
          <p:nvPr>
            <p:ph idx="1"/>
          </p:nvPr>
        </p:nvSpPr>
        <p:spPr/>
        <p:txBody>
          <a:bodyPr>
            <a:normAutofit/>
          </a:bodyPr>
          <a:lstStyle/>
          <a:p>
            <a:r>
              <a:rPr lang="en-US" sz="2000" dirty="0"/>
              <a:t>In 1905 Albert Einstein (1879-1955) wrote observations from a series of thought experiments and observations in </a:t>
            </a:r>
            <a:r>
              <a:rPr lang="en-US" sz="2000" i="1" dirty="0"/>
              <a:t>On the Electrodynamics of Moving Bodies:</a:t>
            </a:r>
          </a:p>
          <a:p>
            <a:pPr lvl="1"/>
            <a:r>
              <a:rPr lang="en-US" sz="2000" dirty="0"/>
              <a:t>Relative, not absolute motion, establishes current in magnet-conductor system (pp.1-2)</a:t>
            </a:r>
          </a:p>
          <a:p>
            <a:pPr lvl="1"/>
            <a:r>
              <a:rPr lang="en-US" sz="2000" dirty="0"/>
              <a:t>Simultaneity depends on an observer’s state of motion, or reference frame (pp.2-3)</a:t>
            </a:r>
          </a:p>
          <a:p>
            <a:pPr lvl="1"/>
            <a:r>
              <a:rPr lang="en-US" sz="2000" dirty="0"/>
              <a:t>Clocks synchronize if the difference in times (measured locally) from when light is emitted at A to when light arrives at B equals the corresponding difference for the reverse journey (p.3)</a:t>
            </a:r>
          </a:p>
          <a:p>
            <a:endParaRPr lang="en-US" dirty="0"/>
          </a:p>
        </p:txBody>
      </p:sp>
      <p:pic>
        <p:nvPicPr>
          <p:cNvPr id="4" name="Picture 3"/>
          <p:cNvPicPr>
            <a:picLocks noChangeAspect="1"/>
          </p:cNvPicPr>
          <p:nvPr/>
        </p:nvPicPr>
        <p:blipFill>
          <a:blip r:embed="rId3"/>
          <a:stretch>
            <a:fillRect/>
          </a:stretch>
        </p:blipFill>
        <p:spPr>
          <a:xfrm>
            <a:off x="9566911" y="510052"/>
            <a:ext cx="2050416" cy="1830558"/>
          </a:xfrm>
          <a:prstGeom prst="rect">
            <a:avLst/>
          </a:prstGeom>
        </p:spPr>
      </p:pic>
    </p:spTree>
    <p:extLst>
      <p:ext uri="{BB962C8B-B14F-4D97-AF65-F5344CB8AC3E}">
        <p14:creationId xmlns:p14="http://schemas.microsoft.com/office/powerpoint/2010/main" val="76285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1934328" y="2575379"/>
                <a:ext cx="6933627" cy="1547642"/>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14:m>
                  <m:oMath xmlns:m="http://schemas.openxmlformats.org/officeDocument/2006/math">
                    <m:sSup>
                      <m:sSupPr>
                        <m:ctrlPr>
                          <a:rPr lang="en-US" i="1" smtClean="0">
                            <a:solidFill>
                              <a:schemeClr val="bg1"/>
                            </a:solidFill>
                            <a:latin typeface="Cambria Math" panose="02040503050406030204" pitchFamily="18" charset="0"/>
                          </a:rPr>
                        </m:ctrlPr>
                      </m:sSupP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Λ</m:t>
                            </m:r>
                          </m:e>
                          <m:sub>
                            <m:r>
                              <a:rPr lang="en-US" i="1">
                                <a:solidFill>
                                  <a:schemeClr val="bg1"/>
                                </a:solidFill>
                                <a:latin typeface="Cambria Math" charset="0"/>
                              </a:rPr>
                              <m:t>𝜇</m:t>
                            </m:r>
                          </m:sub>
                        </m:sSub>
                      </m:e>
                      <m:sup>
                        <m:r>
                          <a:rPr lang="en-US" i="1">
                            <a:solidFill>
                              <a:schemeClr val="bg1"/>
                            </a:solidFill>
                            <a:latin typeface="Cambria Math" charset="0"/>
                          </a:rPr>
                          <m:t>𝜈</m:t>
                        </m:r>
                      </m:sup>
                    </m:sSup>
                    <m:r>
                      <a:rPr lang="en-US" i="1">
                        <a:solidFill>
                          <a:schemeClr val="bg1"/>
                        </a:solidFill>
                        <a:latin typeface="Cambria Math" charset="0"/>
                      </a:rPr>
                      <m:t>=</m:t>
                    </m:r>
                    <m:d>
                      <m:dPr>
                        <m:begChr m:val="{"/>
                        <m:endChr m:val="}"/>
                        <m:ctrlPr>
                          <a:rPr lang="en-US" i="1">
                            <a:solidFill>
                              <a:schemeClr val="bg1"/>
                            </a:solidFill>
                            <a:latin typeface="Cambria Math" panose="02040503050406030204" pitchFamily="18" charset="0"/>
                          </a:rPr>
                        </m:ctrlPr>
                      </m:dPr>
                      <m:e>
                        <m:eqArr>
                          <m:eqArrPr>
                            <m:ctrlPr>
                              <a:rPr lang="en-US" i="1">
                                <a:solidFill>
                                  <a:schemeClr val="bg1"/>
                                </a:solidFill>
                                <a:latin typeface="Cambria Math" panose="02040503050406030204" pitchFamily="18" charset="0"/>
                              </a:rPr>
                            </m:ctrlPr>
                          </m:eqArrPr>
                          <m:e>
                            <m:m>
                              <m:mPr>
                                <m:mcs>
                                  <m:mc>
                                    <m:mcPr>
                                      <m:count m:val="2"/>
                                      <m:mcJc m:val="center"/>
                                    </m:mcPr>
                                  </m:mc>
                                </m:mcs>
                                <m:ctrlPr>
                                  <a:rPr lang="en-US" i="1">
                                    <a:solidFill>
                                      <a:schemeClr val="bg1"/>
                                    </a:solidFill>
                                    <a:latin typeface="Cambria Math" panose="02040503050406030204" pitchFamily="18" charset="0"/>
                                  </a:rPr>
                                </m:ctrlPr>
                              </m:mPr>
                              <m:mr>
                                <m:e>
                                  <m:r>
                                    <a:rPr lang="en-US" i="1">
                                      <a:solidFill>
                                        <a:schemeClr val="bg1"/>
                                      </a:solidFill>
                                      <a:latin typeface="Cambria Math" charset="0"/>
                                    </a:rPr>
                                    <m:t>𝛾</m:t>
                                  </m:r>
                                </m:e>
                                <m:e>
                                  <m:r>
                                    <a:rPr lang="en-US" i="1">
                                      <a:solidFill>
                                        <a:schemeClr val="bg1"/>
                                      </a:solidFill>
                                      <a:latin typeface="Cambria Math" charset="0"/>
                                    </a:rPr>
                                    <m:t>−</m:t>
                                  </m:r>
                                  <m:r>
                                    <a:rPr lang="en-US" i="1">
                                      <a:solidFill>
                                        <a:schemeClr val="bg1"/>
                                      </a:solidFill>
                                      <a:latin typeface="Cambria Math" charset="0"/>
                                    </a:rPr>
                                    <m:t>𝛾𝛽</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𝑥</m:t>
                                      </m:r>
                                    </m:sub>
                                  </m:sSub>
                                </m:e>
                              </m:mr>
                              <m:mr>
                                <m:e>
                                  <m:r>
                                    <a:rPr lang="en-US" i="1">
                                      <a:solidFill>
                                        <a:schemeClr val="bg1"/>
                                      </a:solidFill>
                                      <a:latin typeface="Cambria Math" charset="0"/>
                                    </a:rPr>
                                    <m:t>−</m:t>
                                  </m:r>
                                  <m:r>
                                    <a:rPr lang="en-US" i="1">
                                      <a:solidFill>
                                        <a:schemeClr val="bg1"/>
                                      </a:solidFill>
                                      <a:latin typeface="Cambria Math" charset="0"/>
                                    </a:rPr>
                                    <m:t>𝛾𝛽</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𝑥</m:t>
                                      </m:r>
                                    </m:sub>
                                  </m:sSub>
                                </m:e>
                                <m:e>
                                  <m:r>
                                    <a:rPr lang="en-US" i="1">
                                      <a:solidFill>
                                        <a:schemeClr val="bg1"/>
                                      </a:solidFill>
                                      <a:latin typeface="Cambria Math" charset="0"/>
                                    </a:rPr>
                                    <m:t>1+(</m:t>
                                  </m:r>
                                  <m:r>
                                    <a:rPr lang="en-US" i="1">
                                      <a:solidFill>
                                        <a:schemeClr val="bg1"/>
                                      </a:solidFill>
                                      <a:latin typeface="Cambria Math" charset="0"/>
                                    </a:rPr>
                                    <m:t>𝛾</m:t>
                                  </m:r>
                                  <m:r>
                                    <a:rPr lang="en-US" i="1">
                                      <a:solidFill>
                                        <a:schemeClr val="bg1"/>
                                      </a:solidFill>
                                      <a:latin typeface="Cambria Math" charset="0"/>
                                    </a:rPr>
                                    <m:t>−1)</m:t>
                                  </m:r>
                                  <m:sSubSup>
                                    <m:sSubSupPr>
                                      <m:ctrlPr>
                                        <a:rPr lang="en-US" i="1">
                                          <a:solidFill>
                                            <a:schemeClr val="bg1"/>
                                          </a:solidFill>
                                          <a:latin typeface="Cambria Math" panose="02040503050406030204" pitchFamily="18" charset="0"/>
                                        </a:rPr>
                                      </m:ctrlPr>
                                    </m:sSubSupPr>
                                    <m:e>
                                      <m:r>
                                        <a:rPr lang="en-US" i="1">
                                          <a:solidFill>
                                            <a:schemeClr val="bg1"/>
                                          </a:solidFill>
                                          <a:latin typeface="Cambria Math" charset="0"/>
                                        </a:rPr>
                                        <m:t>𝑛</m:t>
                                      </m:r>
                                    </m:e>
                                    <m:sub>
                                      <m:r>
                                        <a:rPr lang="en-US" i="1">
                                          <a:solidFill>
                                            <a:schemeClr val="bg1"/>
                                          </a:solidFill>
                                          <a:latin typeface="Cambria Math" charset="0"/>
                                        </a:rPr>
                                        <m:t>𝑥</m:t>
                                      </m:r>
                                    </m:sub>
                                    <m:sup>
                                      <m:r>
                                        <a:rPr lang="en-US" i="1">
                                          <a:solidFill>
                                            <a:schemeClr val="bg1"/>
                                          </a:solidFill>
                                          <a:latin typeface="Cambria Math" charset="0"/>
                                        </a:rPr>
                                        <m:t>2</m:t>
                                      </m:r>
                                    </m:sup>
                                  </m:sSubSup>
                                </m:e>
                              </m:mr>
                            </m:m>
                            <m:r>
                              <a:rPr lang="en-US" i="1">
                                <a:solidFill>
                                  <a:schemeClr val="bg1"/>
                                </a:solidFill>
                                <a:latin typeface="Cambria Math" charset="0"/>
                              </a:rPr>
                              <m:t>     </m:t>
                            </m:r>
                            <m:m>
                              <m:mPr>
                                <m:mcs>
                                  <m:mc>
                                    <m:mcPr>
                                      <m:count m:val="2"/>
                                      <m:mcJc m:val="center"/>
                                    </m:mcPr>
                                  </m:mc>
                                </m:mcs>
                                <m:ctrlPr>
                                  <a:rPr lang="en-US" i="1">
                                    <a:solidFill>
                                      <a:schemeClr val="bg1"/>
                                    </a:solidFill>
                                    <a:latin typeface="Cambria Math" panose="02040503050406030204" pitchFamily="18" charset="0"/>
                                  </a:rPr>
                                </m:ctrlPr>
                              </m:mPr>
                              <m:mr>
                                <m:e>
                                  <m:r>
                                    <a:rPr lang="en-US" i="1">
                                      <a:solidFill>
                                        <a:schemeClr val="bg1"/>
                                      </a:solidFill>
                                      <a:latin typeface="Cambria Math" charset="0"/>
                                    </a:rPr>
                                    <m:t>−</m:t>
                                  </m:r>
                                  <m:r>
                                    <a:rPr lang="en-US" i="1">
                                      <a:solidFill>
                                        <a:schemeClr val="bg1"/>
                                      </a:solidFill>
                                      <a:latin typeface="Cambria Math" charset="0"/>
                                    </a:rPr>
                                    <m:t>𝛾𝛽</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𝑦</m:t>
                                      </m:r>
                                    </m:sub>
                                  </m:sSub>
                                </m:e>
                                <m:e>
                                  <m:r>
                                    <a:rPr lang="en-US" i="1">
                                      <a:solidFill>
                                        <a:schemeClr val="bg1"/>
                                      </a:solidFill>
                                      <a:latin typeface="Cambria Math" charset="0"/>
                                    </a:rPr>
                                    <m:t>−</m:t>
                                  </m:r>
                                  <m:r>
                                    <a:rPr lang="en-US" i="1">
                                      <a:solidFill>
                                        <a:schemeClr val="bg1"/>
                                      </a:solidFill>
                                      <a:latin typeface="Cambria Math" charset="0"/>
                                    </a:rPr>
                                    <m:t>𝛾𝛽</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𝑧</m:t>
                                      </m:r>
                                    </m:sub>
                                  </m:sSub>
                                </m:e>
                              </m:mr>
                              <m:mr>
                                <m:e>
                                  <m:r>
                                    <a:rPr lang="en-US" i="1">
                                      <a:solidFill>
                                        <a:schemeClr val="bg1"/>
                                      </a:solidFill>
                                      <a:latin typeface="Cambria Math" charset="0"/>
                                    </a:rPr>
                                    <m:t>(</m:t>
                                  </m:r>
                                  <m:r>
                                    <a:rPr lang="en-US" i="1">
                                      <a:solidFill>
                                        <a:schemeClr val="bg1"/>
                                      </a:solidFill>
                                      <a:latin typeface="Cambria Math" charset="0"/>
                                    </a:rPr>
                                    <m:t>𝛾</m:t>
                                  </m:r>
                                  <m:r>
                                    <a:rPr lang="en-US" i="1">
                                      <a:solidFill>
                                        <a:schemeClr val="bg1"/>
                                      </a:solidFill>
                                      <a:latin typeface="Cambria Math" charset="0"/>
                                    </a:rPr>
                                    <m:t>−1)</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𝑥</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𝑦</m:t>
                                      </m:r>
                                    </m:sub>
                                  </m:sSub>
                                </m:e>
                                <m:e>
                                  <m:r>
                                    <a:rPr lang="en-US" i="1">
                                      <a:solidFill>
                                        <a:schemeClr val="bg1"/>
                                      </a:solidFill>
                                      <a:latin typeface="Cambria Math" charset="0"/>
                                    </a:rPr>
                                    <m:t>(</m:t>
                                  </m:r>
                                  <m:r>
                                    <a:rPr lang="en-US" i="1">
                                      <a:solidFill>
                                        <a:schemeClr val="bg1"/>
                                      </a:solidFill>
                                      <a:latin typeface="Cambria Math" charset="0"/>
                                    </a:rPr>
                                    <m:t>𝛾</m:t>
                                  </m:r>
                                  <m:r>
                                    <a:rPr lang="en-US" i="1">
                                      <a:solidFill>
                                        <a:schemeClr val="bg1"/>
                                      </a:solidFill>
                                      <a:latin typeface="Cambria Math" charset="0"/>
                                    </a:rPr>
                                    <m:t>−1)</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𝑥</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𝑧</m:t>
                                      </m:r>
                                    </m:sub>
                                  </m:sSub>
                                </m:e>
                              </m:mr>
                            </m:m>
                          </m:e>
                          <m:e>
                            <m:m>
                              <m:mPr>
                                <m:mcs>
                                  <m:mc>
                                    <m:mcPr>
                                      <m:count m:val="2"/>
                                      <m:mcJc m:val="center"/>
                                    </m:mcPr>
                                  </m:mc>
                                </m:mcs>
                                <m:ctrlPr>
                                  <a:rPr lang="en-US" i="1">
                                    <a:solidFill>
                                      <a:schemeClr val="bg1"/>
                                    </a:solidFill>
                                    <a:latin typeface="Cambria Math" panose="02040503050406030204" pitchFamily="18" charset="0"/>
                                  </a:rPr>
                                </m:ctrlPr>
                              </m:mPr>
                              <m:mr>
                                <m:e>
                                  <m:r>
                                    <a:rPr lang="en-US" i="1">
                                      <a:solidFill>
                                        <a:schemeClr val="bg1"/>
                                      </a:solidFill>
                                      <a:latin typeface="Cambria Math" charset="0"/>
                                    </a:rPr>
                                    <m:t>   −</m:t>
                                  </m:r>
                                  <m:r>
                                    <a:rPr lang="en-US" i="1">
                                      <a:solidFill>
                                        <a:schemeClr val="bg1"/>
                                      </a:solidFill>
                                      <a:latin typeface="Cambria Math" charset="0"/>
                                    </a:rPr>
                                    <m:t>𝛾𝛽</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𝑦</m:t>
                                      </m:r>
                                    </m:sub>
                                  </m:sSub>
                                </m:e>
                                <m:e>
                                  <m:r>
                                    <a:rPr lang="en-US" i="1">
                                      <a:solidFill>
                                        <a:schemeClr val="bg1"/>
                                      </a:solidFill>
                                      <a:latin typeface="Cambria Math" charset="0"/>
                                    </a:rPr>
                                    <m:t>(</m:t>
                                  </m:r>
                                  <m:r>
                                    <a:rPr lang="en-US" i="1">
                                      <a:solidFill>
                                        <a:schemeClr val="bg1"/>
                                      </a:solidFill>
                                      <a:latin typeface="Cambria Math" charset="0"/>
                                    </a:rPr>
                                    <m:t>𝛾</m:t>
                                  </m:r>
                                  <m:r>
                                    <a:rPr lang="en-US" i="1">
                                      <a:solidFill>
                                        <a:schemeClr val="bg1"/>
                                      </a:solidFill>
                                      <a:latin typeface="Cambria Math" charset="0"/>
                                    </a:rPr>
                                    <m:t>−1)</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𝑦</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𝑥</m:t>
                                      </m:r>
                                    </m:sub>
                                  </m:sSub>
                                </m:e>
                              </m:mr>
                              <m:mr>
                                <m:e>
                                  <m:r>
                                    <a:rPr lang="en-US" i="1">
                                      <a:solidFill>
                                        <a:schemeClr val="bg1"/>
                                      </a:solidFill>
                                      <a:latin typeface="Cambria Math" charset="0"/>
                                    </a:rPr>
                                    <m:t>   −</m:t>
                                  </m:r>
                                  <m:r>
                                    <a:rPr lang="en-US" i="1">
                                      <a:solidFill>
                                        <a:schemeClr val="bg1"/>
                                      </a:solidFill>
                                      <a:latin typeface="Cambria Math" charset="0"/>
                                    </a:rPr>
                                    <m:t>𝛾𝛽</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𝑧</m:t>
                                      </m:r>
                                    </m:sub>
                                  </m:sSub>
                                </m:e>
                                <m:e>
                                  <m:r>
                                    <a:rPr lang="en-US" i="1">
                                      <a:solidFill>
                                        <a:schemeClr val="bg1"/>
                                      </a:solidFill>
                                      <a:latin typeface="Cambria Math" charset="0"/>
                                    </a:rPr>
                                    <m:t>(</m:t>
                                  </m:r>
                                  <m:r>
                                    <a:rPr lang="en-US" i="1">
                                      <a:solidFill>
                                        <a:schemeClr val="bg1"/>
                                      </a:solidFill>
                                      <a:latin typeface="Cambria Math" charset="0"/>
                                    </a:rPr>
                                    <m:t>𝛾</m:t>
                                  </m:r>
                                  <m:r>
                                    <a:rPr lang="en-US" i="1">
                                      <a:solidFill>
                                        <a:schemeClr val="bg1"/>
                                      </a:solidFill>
                                      <a:latin typeface="Cambria Math" charset="0"/>
                                    </a:rPr>
                                    <m:t>−1)</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𝑧</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𝑥</m:t>
                                      </m:r>
                                    </m:sub>
                                  </m:sSub>
                                </m:e>
                              </m:mr>
                            </m:m>
                            <m:r>
                              <a:rPr lang="en-US" i="1">
                                <a:solidFill>
                                  <a:schemeClr val="bg1"/>
                                </a:solidFill>
                                <a:latin typeface="Cambria Math" charset="0"/>
                              </a:rPr>
                              <m:t>     </m:t>
                            </m:r>
                            <m:m>
                              <m:mPr>
                                <m:mcs>
                                  <m:mc>
                                    <m:mcPr>
                                      <m:count m:val="2"/>
                                      <m:mcJc m:val="center"/>
                                    </m:mcPr>
                                  </m:mc>
                                </m:mcs>
                                <m:ctrlPr>
                                  <a:rPr lang="en-US" i="1">
                                    <a:solidFill>
                                      <a:schemeClr val="bg1"/>
                                    </a:solidFill>
                                    <a:latin typeface="Cambria Math" panose="02040503050406030204" pitchFamily="18" charset="0"/>
                                  </a:rPr>
                                </m:ctrlPr>
                              </m:mPr>
                              <m:mr>
                                <m:e>
                                  <m:r>
                                    <a:rPr lang="en-US" i="1">
                                      <a:solidFill>
                                        <a:schemeClr val="bg1"/>
                                      </a:solidFill>
                                      <a:latin typeface="Cambria Math" charset="0"/>
                                    </a:rPr>
                                    <m:t>1+(</m:t>
                                  </m:r>
                                  <m:r>
                                    <a:rPr lang="en-US" i="1">
                                      <a:solidFill>
                                        <a:schemeClr val="bg1"/>
                                      </a:solidFill>
                                      <a:latin typeface="Cambria Math" charset="0"/>
                                    </a:rPr>
                                    <m:t>𝛾</m:t>
                                  </m:r>
                                  <m:r>
                                    <a:rPr lang="en-US" i="1">
                                      <a:solidFill>
                                        <a:schemeClr val="bg1"/>
                                      </a:solidFill>
                                      <a:latin typeface="Cambria Math" charset="0"/>
                                    </a:rPr>
                                    <m:t>−1)</m:t>
                                  </m:r>
                                  <m:sSubSup>
                                    <m:sSubSupPr>
                                      <m:ctrlPr>
                                        <a:rPr lang="en-US" i="1">
                                          <a:solidFill>
                                            <a:schemeClr val="bg1"/>
                                          </a:solidFill>
                                          <a:latin typeface="Cambria Math" panose="02040503050406030204" pitchFamily="18" charset="0"/>
                                        </a:rPr>
                                      </m:ctrlPr>
                                    </m:sSubSupPr>
                                    <m:e>
                                      <m:r>
                                        <a:rPr lang="en-US" i="1">
                                          <a:solidFill>
                                            <a:schemeClr val="bg1"/>
                                          </a:solidFill>
                                          <a:latin typeface="Cambria Math" charset="0"/>
                                        </a:rPr>
                                        <m:t>𝑛</m:t>
                                      </m:r>
                                    </m:e>
                                    <m:sub>
                                      <m:r>
                                        <a:rPr lang="en-US" i="1">
                                          <a:solidFill>
                                            <a:schemeClr val="bg1"/>
                                          </a:solidFill>
                                          <a:latin typeface="Cambria Math" charset="0"/>
                                        </a:rPr>
                                        <m:t>𝑦</m:t>
                                      </m:r>
                                    </m:sub>
                                    <m:sup>
                                      <m:r>
                                        <a:rPr lang="en-US" i="1">
                                          <a:solidFill>
                                            <a:schemeClr val="bg1"/>
                                          </a:solidFill>
                                          <a:latin typeface="Cambria Math" charset="0"/>
                                        </a:rPr>
                                        <m:t>2</m:t>
                                      </m:r>
                                    </m:sup>
                                  </m:sSubSup>
                                </m:e>
                                <m:e>
                                  <m:r>
                                    <a:rPr lang="en-US" i="1">
                                      <a:solidFill>
                                        <a:schemeClr val="bg1"/>
                                      </a:solidFill>
                                      <a:latin typeface="Cambria Math" charset="0"/>
                                    </a:rPr>
                                    <m:t>(</m:t>
                                  </m:r>
                                  <m:r>
                                    <a:rPr lang="en-US" i="1">
                                      <a:solidFill>
                                        <a:schemeClr val="bg1"/>
                                      </a:solidFill>
                                      <a:latin typeface="Cambria Math" charset="0"/>
                                    </a:rPr>
                                    <m:t>𝛾</m:t>
                                  </m:r>
                                  <m:r>
                                    <a:rPr lang="en-US" i="1">
                                      <a:solidFill>
                                        <a:schemeClr val="bg1"/>
                                      </a:solidFill>
                                      <a:latin typeface="Cambria Math" charset="0"/>
                                    </a:rPr>
                                    <m:t>−1)</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𝑦</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𝑧</m:t>
                                      </m:r>
                                    </m:sub>
                                  </m:sSub>
                                </m:e>
                              </m:mr>
                              <m:mr>
                                <m:e>
                                  <m:r>
                                    <a:rPr lang="en-US" i="1">
                                      <a:solidFill>
                                        <a:schemeClr val="bg1"/>
                                      </a:solidFill>
                                      <a:latin typeface="Cambria Math" charset="0"/>
                                    </a:rPr>
                                    <m:t>(</m:t>
                                  </m:r>
                                  <m:r>
                                    <a:rPr lang="en-US" i="1">
                                      <a:solidFill>
                                        <a:schemeClr val="bg1"/>
                                      </a:solidFill>
                                      <a:latin typeface="Cambria Math" charset="0"/>
                                    </a:rPr>
                                    <m:t>𝛾</m:t>
                                  </m:r>
                                  <m:r>
                                    <a:rPr lang="en-US" i="1">
                                      <a:solidFill>
                                        <a:schemeClr val="bg1"/>
                                      </a:solidFill>
                                      <a:latin typeface="Cambria Math" charset="0"/>
                                    </a:rPr>
                                    <m:t>−1)</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𝑧</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𝑦</m:t>
                                      </m:r>
                                    </m:sub>
                                  </m:sSub>
                                </m:e>
                                <m:e>
                                  <m:r>
                                    <a:rPr lang="en-US" i="1">
                                      <a:solidFill>
                                        <a:schemeClr val="bg1"/>
                                      </a:solidFill>
                                      <a:latin typeface="Cambria Math" charset="0"/>
                                    </a:rPr>
                                    <m:t>1+(</m:t>
                                  </m:r>
                                  <m:r>
                                    <a:rPr lang="en-US" i="1">
                                      <a:solidFill>
                                        <a:schemeClr val="bg1"/>
                                      </a:solidFill>
                                      <a:latin typeface="Cambria Math" charset="0"/>
                                    </a:rPr>
                                    <m:t>𝛾</m:t>
                                  </m:r>
                                  <m:r>
                                    <a:rPr lang="en-US" i="1">
                                      <a:solidFill>
                                        <a:schemeClr val="bg1"/>
                                      </a:solidFill>
                                      <a:latin typeface="Cambria Math" charset="0"/>
                                    </a:rPr>
                                    <m:t>−1)</m:t>
                                  </m:r>
                                  <m:sSubSup>
                                    <m:sSubSupPr>
                                      <m:ctrlPr>
                                        <a:rPr lang="en-US" i="1">
                                          <a:solidFill>
                                            <a:schemeClr val="bg1"/>
                                          </a:solidFill>
                                          <a:latin typeface="Cambria Math" panose="02040503050406030204" pitchFamily="18" charset="0"/>
                                        </a:rPr>
                                      </m:ctrlPr>
                                    </m:sSubSupPr>
                                    <m:e>
                                      <m:r>
                                        <a:rPr lang="en-US" i="1">
                                          <a:solidFill>
                                            <a:schemeClr val="bg1"/>
                                          </a:solidFill>
                                          <a:latin typeface="Cambria Math" charset="0"/>
                                        </a:rPr>
                                        <m:t>𝑛</m:t>
                                      </m:r>
                                    </m:e>
                                    <m:sub>
                                      <m:r>
                                        <a:rPr lang="en-US" i="1">
                                          <a:solidFill>
                                            <a:schemeClr val="bg1"/>
                                          </a:solidFill>
                                          <a:latin typeface="Cambria Math" charset="0"/>
                                        </a:rPr>
                                        <m:t>𝑧</m:t>
                                      </m:r>
                                    </m:sub>
                                    <m:sup>
                                      <m:r>
                                        <a:rPr lang="en-US" i="1">
                                          <a:solidFill>
                                            <a:schemeClr val="bg1"/>
                                          </a:solidFill>
                                          <a:latin typeface="Cambria Math" charset="0"/>
                                        </a:rPr>
                                        <m:t>2</m:t>
                                      </m:r>
                                    </m:sup>
                                  </m:sSubSup>
                                </m:e>
                              </m:mr>
                            </m:m>
                          </m:e>
                        </m:eqArr>
                      </m:e>
                    </m:d>
                  </m:oMath>
                </a14:m>
                <a:r>
                  <a:rPr lang="en-US" dirty="0">
                    <a:solidFill>
                      <a:schemeClr val="bg1"/>
                    </a:solidFill>
                    <a:effectLst/>
                  </a:rPr>
                  <a:t> </a:t>
                </a:r>
                <a:endParaRPr lang="en-US" dirty="0">
                  <a:solidFill>
                    <a:schemeClr val="bg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934328" y="2575379"/>
                <a:ext cx="6933627" cy="1547642"/>
              </a:xfrm>
              <a:prstGeom prst="rect">
                <a:avLst/>
              </a:prstGeom>
              <a:blipFill rotWithShape="0">
                <a:blip r:embed="rId3"/>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Lorentz transformations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2" y="1927685"/>
                <a:ext cx="10131424" cy="4100424"/>
              </a:xfrm>
            </p:spPr>
            <p:txBody>
              <a:bodyPr>
                <a:normAutofit/>
              </a:bodyPr>
              <a:lstStyle/>
              <a:p>
                <a:r>
                  <a:rPr lang="en-US" dirty="0"/>
                  <a:t>Space and time components are mixed by Lorentz boost </a:t>
                </a:r>
                <a:r>
                  <a:rPr lang="en-US" dirty="0">
                    <a:sym typeface="Symbol" charset="2"/>
                  </a:rPr>
                  <a:t></a:t>
                </a:r>
                <a:r>
                  <a:rPr lang="en-US" baseline="-25000" dirty="0">
                    <a:sym typeface="Symbol" charset="2"/>
                  </a:rPr>
                  <a:t></a:t>
                </a:r>
                <a:r>
                  <a:rPr lang="en-US" baseline="30000" dirty="0">
                    <a:sym typeface="Symbol" charset="2"/>
                  </a:rPr>
                  <a:t></a:t>
                </a:r>
                <a:r>
                  <a:rPr lang="en-US" dirty="0"/>
                  <a:t>  in the direction  </a:t>
                </a:r>
                <a14:m>
                  <m:oMath xmlns:m="http://schemas.openxmlformats.org/officeDocument/2006/math">
                    <m:acc>
                      <m:accPr>
                        <m:chr m:val="̂"/>
                        <m:ctrlPr>
                          <a:rPr lang="en-US" i="1">
                            <a:latin typeface="Cambria Math" panose="02040503050406030204" pitchFamily="18" charset="0"/>
                          </a:rPr>
                        </m:ctrlPr>
                      </m:accPr>
                      <m:e>
                        <m:r>
                          <a:rPr lang="en-US" i="1">
                            <a:latin typeface="Cambria Math" charset="0"/>
                          </a:rPr>
                          <m:t>𝑛</m:t>
                        </m:r>
                      </m:e>
                    </m:acc>
                    <m:r>
                      <a:rPr lang="en-US" i="1">
                        <a:latin typeface="Cambria Math" charset="0"/>
                      </a:rPr>
                      <m:t> </m:t>
                    </m:r>
                  </m:oMath>
                </a14:m>
                <a:r>
                  <a:rPr lang="en-US" dirty="0"/>
                  <a:t>=(</a:t>
                </a:r>
                <a:r>
                  <a:rPr lang="en-US" dirty="0" err="1"/>
                  <a:t>n</a:t>
                </a:r>
                <a:r>
                  <a:rPr lang="en-US" baseline="-25000" dirty="0" err="1"/>
                  <a:t>x</a:t>
                </a:r>
                <a:r>
                  <a:rPr lang="en-US" dirty="0" err="1"/>
                  <a:t>,n</a:t>
                </a:r>
                <a:r>
                  <a:rPr lang="en-US" baseline="-25000" dirty="0" err="1"/>
                  <a:t>y</a:t>
                </a:r>
                <a:r>
                  <a:rPr lang="en-US" dirty="0" err="1"/>
                  <a:t>,n</a:t>
                </a:r>
                <a:r>
                  <a:rPr lang="en-US" baseline="-25000" dirty="0" err="1"/>
                  <a:t>z</a:t>
                </a:r>
                <a:r>
                  <a:rPr lang="en-US" dirty="0"/>
                  <a:t>) to another inertial (non-accelerating) frame, where</a:t>
                </a:r>
              </a:p>
              <a:p>
                <a:endParaRPr lang="en-US" dirty="0"/>
              </a:p>
              <a:p>
                <a:endParaRPr lang="en-US" dirty="0"/>
              </a:p>
              <a:p>
                <a:endParaRPr lang="en-US" dirty="0"/>
              </a:p>
              <a:p>
                <a:endParaRPr lang="en-US" dirty="0"/>
              </a:p>
              <a:p>
                <a:r>
                  <a:rPr lang="en-US" dirty="0"/>
                  <a:t>The Lorentz transformation of 4-vector x</a:t>
                </a:r>
                <a14:m>
                  <m:oMath xmlns:m="http://schemas.openxmlformats.org/officeDocument/2006/math">
                    <m:r>
                      <a:rPr lang="en-US" i="1" baseline="30000">
                        <a:latin typeface="Cambria Math" charset="0"/>
                      </a:rPr>
                      <m:t>𝜇</m:t>
                    </m:r>
                  </m:oMath>
                </a14:m>
                <a:r>
                  <a:rPr lang="en-US" dirty="0"/>
                  <a:t> into (x’)</a:t>
                </a:r>
                <a14:m>
                  <m:oMath xmlns:m="http://schemas.openxmlformats.org/officeDocument/2006/math">
                    <m:r>
                      <a:rPr lang="en-US" i="1" baseline="30000">
                        <a:latin typeface="Cambria Math" charset="0"/>
                      </a:rPr>
                      <m:t>𝜇</m:t>
                    </m:r>
                  </m:oMath>
                </a14:m>
                <a:r>
                  <a:rPr lang="en-US" dirty="0"/>
                  <a:t> takes the form</a:t>
                </a:r>
              </a:p>
              <a:p>
                <a:endParaRPr lang="en-US" dirty="0"/>
              </a:p>
              <a:p>
                <a:r>
                  <a:rPr lang="en-US" dirty="0"/>
                  <a:t>Note: The 2-index tensor times the 1-index 4-vector above can be viewed as matrix multiplication, but in general, tensor-tensor multiplication is not matrix multiplication, e.g.,</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2" y="1927685"/>
                <a:ext cx="10131424" cy="4100424"/>
              </a:xfrm>
              <a:blipFill rotWithShape="0">
                <a:blip r:embed="rId4"/>
                <a:stretch>
                  <a:fillRect l="-421" t="-89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132616" y="5589615"/>
                <a:ext cx="8666018" cy="1230574"/>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sz="1200" i="1">
                              <a:solidFill>
                                <a:schemeClr val="bg1"/>
                              </a:solidFill>
                              <a:latin typeface="Cambria Math" panose="02040503050406030204" pitchFamily="18" charset="0"/>
                            </a:rPr>
                          </m:ctrlPr>
                        </m:sSubSupPr>
                        <m:e>
                          <m:r>
                            <m:rPr>
                              <m:sty m:val="p"/>
                            </m:rPr>
                            <a:rPr lang="en-US" sz="1200">
                              <a:solidFill>
                                <a:schemeClr val="bg1"/>
                              </a:solidFill>
                              <a:latin typeface="Cambria Math" charset="0"/>
                            </a:rPr>
                            <m:t>Λ</m:t>
                          </m:r>
                        </m:e>
                        <m:sub>
                          <m:r>
                            <a:rPr lang="en-US" sz="1200" i="1">
                              <a:solidFill>
                                <a:schemeClr val="bg1"/>
                              </a:solidFill>
                              <a:latin typeface="Cambria Math" charset="0"/>
                            </a:rPr>
                            <m:t>  </m:t>
                          </m:r>
                          <m:r>
                            <a:rPr lang="en-US" sz="1200" i="1">
                              <a:solidFill>
                                <a:schemeClr val="bg1"/>
                              </a:solidFill>
                              <a:latin typeface="Cambria Math" charset="0"/>
                            </a:rPr>
                            <m:t>𝜈</m:t>
                          </m:r>
                        </m:sub>
                        <m:sup>
                          <m:r>
                            <a:rPr lang="en-US" sz="1200" i="1">
                              <a:solidFill>
                                <a:schemeClr val="bg1"/>
                              </a:solidFill>
                              <a:latin typeface="Cambria Math" charset="0"/>
                            </a:rPr>
                            <m:t>𝜇</m:t>
                          </m:r>
                        </m:sup>
                      </m:sSubSup>
                      <m:sSubSup>
                        <m:sSubSupPr>
                          <m:ctrlPr>
                            <a:rPr lang="en-US" sz="1200" i="1">
                              <a:solidFill>
                                <a:schemeClr val="bg1"/>
                              </a:solidFill>
                              <a:latin typeface="Cambria Math" panose="02040503050406030204" pitchFamily="18" charset="0"/>
                            </a:rPr>
                          </m:ctrlPr>
                        </m:sSubSupPr>
                        <m:e>
                          <m:r>
                            <m:rPr>
                              <m:sty m:val="p"/>
                            </m:rPr>
                            <a:rPr lang="en-US" sz="1200">
                              <a:solidFill>
                                <a:schemeClr val="bg1"/>
                              </a:solidFill>
                              <a:latin typeface="Cambria Math" charset="0"/>
                            </a:rPr>
                            <m:t>Λ</m:t>
                          </m:r>
                        </m:e>
                        <m:sub>
                          <m:r>
                            <a:rPr lang="en-US" sz="1200" i="1">
                              <a:solidFill>
                                <a:schemeClr val="bg1"/>
                              </a:solidFill>
                              <a:latin typeface="Cambria Math" charset="0"/>
                            </a:rPr>
                            <m:t>  </m:t>
                          </m:r>
                          <m:r>
                            <a:rPr lang="en-US" sz="1200" i="1">
                              <a:solidFill>
                                <a:schemeClr val="bg1"/>
                              </a:solidFill>
                              <a:latin typeface="Cambria Math" charset="0"/>
                            </a:rPr>
                            <m:t>𝜇</m:t>
                          </m:r>
                        </m:sub>
                        <m:sup>
                          <m:r>
                            <a:rPr lang="en-US" sz="1200" i="1">
                              <a:solidFill>
                                <a:schemeClr val="bg1"/>
                              </a:solidFill>
                              <a:latin typeface="Cambria Math" charset="0"/>
                            </a:rPr>
                            <m:t>𝜈</m:t>
                          </m:r>
                        </m:sup>
                      </m:sSubSup>
                      <m:r>
                        <a:rPr lang="en-US" sz="1200" i="1">
                          <a:solidFill>
                            <a:schemeClr val="bg1"/>
                          </a:solidFill>
                          <a:latin typeface="Cambria Math" charset="0"/>
                        </a:rPr>
                        <m:t>≠</m:t>
                      </m:r>
                      <m:d>
                        <m:dPr>
                          <m:begChr m:val="["/>
                          <m:endChr m:val="]"/>
                          <m:ctrlPr>
                            <a:rPr lang="en-US" sz="1200" i="1" smtClean="0">
                              <a:solidFill>
                                <a:schemeClr val="bg1"/>
                              </a:solidFill>
                              <a:latin typeface="Cambria Math" panose="02040503050406030204" pitchFamily="18" charset="0"/>
                            </a:rPr>
                          </m:ctrlPr>
                        </m:dPr>
                        <m:e>
                          <m:eqArr>
                            <m:eqArrPr>
                              <m:ctrlPr>
                                <a:rPr lang="en-US" sz="1200" i="1">
                                  <a:solidFill>
                                    <a:schemeClr val="bg1"/>
                                  </a:solidFill>
                                  <a:latin typeface="Cambria Math" panose="02040503050406030204" pitchFamily="18" charset="0"/>
                                </a:rPr>
                              </m:ctrlPr>
                            </m:eqArrPr>
                            <m:e>
                              <m:m>
                                <m:mPr>
                                  <m:mcs>
                                    <m:mc>
                                      <m:mcPr>
                                        <m:count m:val="2"/>
                                        <m:mcJc m:val="center"/>
                                      </m:mcPr>
                                    </m:mc>
                                  </m:mcs>
                                  <m:ctrlPr>
                                    <a:rPr lang="en-US" sz="1200" i="1">
                                      <a:solidFill>
                                        <a:schemeClr val="bg1"/>
                                      </a:solidFill>
                                      <a:latin typeface="Cambria Math" panose="02040503050406030204" pitchFamily="18" charset="0"/>
                                    </a:rPr>
                                  </m:ctrlPr>
                                </m:mPr>
                                <m:mr>
                                  <m:e>
                                    <m:r>
                                      <a:rPr lang="en-US" sz="1200" i="1">
                                        <a:solidFill>
                                          <a:schemeClr val="bg1"/>
                                        </a:solidFill>
                                        <a:latin typeface="Cambria Math" charset="0"/>
                                      </a:rPr>
                                      <m:t>𝛾</m:t>
                                    </m:r>
                                  </m:e>
                                  <m:e>
                                    <m:r>
                                      <a:rPr lang="en-US" sz="1200" i="1">
                                        <a:solidFill>
                                          <a:schemeClr val="bg1"/>
                                        </a:solidFill>
                                        <a:latin typeface="Cambria Math" charset="0"/>
                                      </a:rPr>
                                      <m:t>−</m:t>
                                    </m:r>
                                    <m:r>
                                      <a:rPr lang="en-US" sz="1200" i="1">
                                        <a:solidFill>
                                          <a:schemeClr val="bg1"/>
                                        </a:solidFill>
                                        <a:latin typeface="Cambria Math" charset="0"/>
                                      </a:rPr>
                                      <m:t>𝛾𝛽</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e>
                                </m:mr>
                                <m:mr>
                                  <m:e>
                                    <m:r>
                                      <a:rPr lang="en-US" sz="1200" i="1">
                                        <a:solidFill>
                                          <a:schemeClr val="bg1"/>
                                        </a:solidFill>
                                        <a:latin typeface="Cambria Math" charset="0"/>
                                      </a:rPr>
                                      <m:t>−</m:t>
                                    </m:r>
                                    <m:r>
                                      <a:rPr lang="en-US" sz="1200" i="1">
                                        <a:solidFill>
                                          <a:schemeClr val="bg1"/>
                                        </a:solidFill>
                                        <a:latin typeface="Cambria Math" charset="0"/>
                                      </a:rPr>
                                      <m:t>𝛾𝛽</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e>
                                  <m:e>
                                    <m:r>
                                      <a:rPr lang="en-US" sz="1200" i="1">
                                        <a:solidFill>
                                          <a:schemeClr val="bg1"/>
                                        </a:solidFill>
                                        <a:latin typeface="Cambria Math" charset="0"/>
                                      </a:rPr>
                                      <m:t>1+(</m:t>
                                    </m:r>
                                    <m:r>
                                      <a:rPr lang="en-US" sz="1200" i="1">
                                        <a:solidFill>
                                          <a:schemeClr val="bg1"/>
                                        </a:solidFill>
                                        <a:latin typeface="Cambria Math" charset="0"/>
                                      </a:rPr>
                                      <m:t>𝛾</m:t>
                                    </m:r>
                                    <m:r>
                                      <a:rPr lang="en-US" sz="1200" i="1">
                                        <a:solidFill>
                                          <a:schemeClr val="bg1"/>
                                        </a:solidFill>
                                        <a:latin typeface="Cambria Math" charset="0"/>
                                      </a:rPr>
                                      <m:t>−1)</m:t>
                                    </m:r>
                                    <m:sSubSup>
                                      <m:sSubSupPr>
                                        <m:ctrlPr>
                                          <a:rPr lang="en-US" sz="1200" i="1">
                                            <a:solidFill>
                                              <a:schemeClr val="bg1"/>
                                            </a:solidFill>
                                            <a:latin typeface="Cambria Math" panose="02040503050406030204" pitchFamily="18" charset="0"/>
                                          </a:rPr>
                                        </m:ctrlPr>
                                      </m:sSubSupPr>
                                      <m:e>
                                        <m:r>
                                          <a:rPr lang="en-US" sz="1200" i="1">
                                            <a:solidFill>
                                              <a:schemeClr val="bg1"/>
                                            </a:solidFill>
                                            <a:latin typeface="Cambria Math" charset="0"/>
                                          </a:rPr>
                                          <m:t>𝑛</m:t>
                                        </m:r>
                                      </m:e>
                                      <m:sub>
                                        <m:r>
                                          <a:rPr lang="en-US" sz="1200" i="1">
                                            <a:solidFill>
                                              <a:schemeClr val="bg1"/>
                                            </a:solidFill>
                                            <a:latin typeface="Cambria Math" charset="0"/>
                                          </a:rPr>
                                          <m:t>𝑥</m:t>
                                        </m:r>
                                      </m:sub>
                                      <m:sup>
                                        <m:r>
                                          <a:rPr lang="en-US" sz="1200" i="1">
                                            <a:solidFill>
                                              <a:schemeClr val="bg1"/>
                                            </a:solidFill>
                                            <a:latin typeface="Cambria Math" charset="0"/>
                                          </a:rPr>
                                          <m:t>2</m:t>
                                        </m:r>
                                      </m:sup>
                                    </m:sSubSup>
                                  </m:e>
                                </m:mr>
                              </m:m>
                              <m:r>
                                <a:rPr lang="en-US" sz="1200" i="1">
                                  <a:solidFill>
                                    <a:schemeClr val="bg1"/>
                                  </a:solidFill>
                                  <a:latin typeface="Cambria Math" charset="0"/>
                                </a:rPr>
                                <m:t>     </m:t>
                              </m:r>
                              <m:m>
                                <m:mPr>
                                  <m:mcs>
                                    <m:mc>
                                      <m:mcPr>
                                        <m:count m:val="2"/>
                                        <m:mcJc m:val="center"/>
                                      </m:mcPr>
                                    </m:mc>
                                  </m:mcs>
                                  <m:ctrlPr>
                                    <a:rPr lang="en-US" sz="1200" i="1">
                                      <a:solidFill>
                                        <a:schemeClr val="bg1"/>
                                      </a:solidFill>
                                      <a:latin typeface="Cambria Math" panose="02040503050406030204" pitchFamily="18" charset="0"/>
                                    </a:rPr>
                                  </m:ctrlPr>
                                </m:mPr>
                                <m:mr>
                                  <m:e>
                                    <m:r>
                                      <a:rPr lang="en-US" sz="1200" i="1">
                                        <a:solidFill>
                                          <a:schemeClr val="bg1"/>
                                        </a:solidFill>
                                        <a:latin typeface="Cambria Math" charset="0"/>
                                      </a:rPr>
                                      <m:t>−</m:t>
                                    </m:r>
                                    <m:r>
                                      <a:rPr lang="en-US" sz="1200" i="1">
                                        <a:solidFill>
                                          <a:schemeClr val="bg1"/>
                                        </a:solidFill>
                                        <a:latin typeface="Cambria Math" charset="0"/>
                                      </a:rPr>
                                      <m:t>𝛾𝛽</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e>
                                  <m:e>
                                    <m:r>
                                      <a:rPr lang="en-US" sz="1200" i="1">
                                        <a:solidFill>
                                          <a:schemeClr val="bg1"/>
                                        </a:solidFill>
                                        <a:latin typeface="Cambria Math" charset="0"/>
                                      </a:rPr>
                                      <m:t>−</m:t>
                                    </m:r>
                                    <m:r>
                                      <a:rPr lang="en-US" sz="1200" i="1">
                                        <a:solidFill>
                                          <a:schemeClr val="bg1"/>
                                        </a:solidFill>
                                        <a:latin typeface="Cambria Math" charset="0"/>
                                      </a:rPr>
                                      <m:t>𝛾𝛽</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e>
                                </m:mr>
                                <m:mr>
                                  <m:e>
                                    <m:r>
                                      <a:rPr lang="en-US" sz="1200" i="1">
                                        <a:solidFill>
                                          <a:schemeClr val="bg1"/>
                                        </a:solidFill>
                                        <a:latin typeface="Cambria Math" charset="0"/>
                                      </a:rPr>
                                      <m:t>(</m:t>
                                    </m:r>
                                    <m:r>
                                      <a:rPr lang="en-US" sz="1200" i="1">
                                        <a:solidFill>
                                          <a:schemeClr val="bg1"/>
                                        </a:solidFill>
                                        <a:latin typeface="Cambria Math" charset="0"/>
                                      </a:rPr>
                                      <m:t>𝛾</m:t>
                                    </m:r>
                                    <m:r>
                                      <a:rPr lang="en-US" sz="1200" i="1">
                                        <a:solidFill>
                                          <a:schemeClr val="bg1"/>
                                        </a:solidFill>
                                        <a:latin typeface="Cambria Math" charset="0"/>
                                      </a:rPr>
                                      <m:t>−1)</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e>
                                  <m:e>
                                    <m:r>
                                      <a:rPr lang="en-US" sz="1200" i="1">
                                        <a:solidFill>
                                          <a:schemeClr val="bg1"/>
                                        </a:solidFill>
                                        <a:latin typeface="Cambria Math" charset="0"/>
                                      </a:rPr>
                                      <m:t>(</m:t>
                                    </m:r>
                                    <m:r>
                                      <a:rPr lang="en-US" sz="1200" i="1">
                                        <a:solidFill>
                                          <a:schemeClr val="bg1"/>
                                        </a:solidFill>
                                        <a:latin typeface="Cambria Math" charset="0"/>
                                      </a:rPr>
                                      <m:t>𝛾</m:t>
                                    </m:r>
                                    <m:r>
                                      <a:rPr lang="en-US" sz="1200" i="1">
                                        <a:solidFill>
                                          <a:schemeClr val="bg1"/>
                                        </a:solidFill>
                                        <a:latin typeface="Cambria Math" charset="0"/>
                                      </a:rPr>
                                      <m:t>−1)</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e>
                                </m:mr>
                              </m:m>
                            </m:e>
                            <m:e>
                              <m:m>
                                <m:mPr>
                                  <m:mcs>
                                    <m:mc>
                                      <m:mcPr>
                                        <m:count m:val="2"/>
                                        <m:mcJc m:val="center"/>
                                      </m:mcPr>
                                    </m:mc>
                                  </m:mcs>
                                  <m:ctrlPr>
                                    <a:rPr lang="en-US" sz="1200" i="1">
                                      <a:solidFill>
                                        <a:schemeClr val="bg1"/>
                                      </a:solidFill>
                                      <a:latin typeface="Cambria Math" panose="02040503050406030204" pitchFamily="18" charset="0"/>
                                    </a:rPr>
                                  </m:ctrlPr>
                                </m:mPr>
                                <m:mr>
                                  <m:e>
                                    <m:r>
                                      <a:rPr lang="en-US" sz="1200" i="1">
                                        <a:solidFill>
                                          <a:schemeClr val="bg1"/>
                                        </a:solidFill>
                                        <a:latin typeface="Cambria Math" charset="0"/>
                                      </a:rPr>
                                      <m:t>   −</m:t>
                                    </m:r>
                                    <m:r>
                                      <a:rPr lang="en-US" sz="1200" i="1">
                                        <a:solidFill>
                                          <a:schemeClr val="bg1"/>
                                        </a:solidFill>
                                        <a:latin typeface="Cambria Math" charset="0"/>
                                      </a:rPr>
                                      <m:t>𝛾𝛽</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e>
                                  <m:e>
                                    <m:r>
                                      <a:rPr lang="en-US" sz="1200" i="1">
                                        <a:solidFill>
                                          <a:schemeClr val="bg1"/>
                                        </a:solidFill>
                                        <a:latin typeface="Cambria Math" charset="0"/>
                                      </a:rPr>
                                      <m:t>(</m:t>
                                    </m:r>
                                    <m:r>
                                      <a:rPr lang="en-US" sz="1200" i="1">
                                        <a:solidFill>
                                          <a:schemeClr val="bg1"/>
                                        </a:solidFill>
                                        <a:latin typeface="Cambria Math" charset="0"/>
                                      </a:rPr>
                                      <m:t>𝛾</m:t>
                                    </m:r>
                                    <m:r>
                                      <a:rPr lang="en-US" sz="1200" i="1">
                                        <a:solidFill>
                                          <a:schemeClr val="bg1"/>
                                        </a:solidFill>
                                        <a:latin typeface="Cambria Math" charset="0"/>
                                      </a:rPr>
                                      <m:t>−1)</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e>
                                </m:mr>
                                <m:mr>
                                  <m:e>
                                    <m:r>
                                      <a:rPr lang="en-US" sz="1200" i="1">
                                        <a:solidFill>
                                          <a:schemeClr val="bg1"/>
                                        </a:solidFill>
                                        <a:latin typeface="Cambria Math" charset="0"/>
                                      </a:rPr>
                                      <m:t>   −</m:t>
                                    </m:r>
                                    <m:r>
                                      <a:rPr lang="en-US" sz="1200" i="1">
                                        <a:solidFill>
                                          <a:schemeClr val="bg1"/>
                                        </a:solidFill>
                                        <a:latin typeface="Cambria Math" charset="0"/>
                                      </a:rPr>
                                      <m:t>𝛾𝛽</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e>
                                  <m:e>
                                    <m:r>
                                      <a:rPr lang="en-US" sz="1200" i="1">
                                        <a:solidFill>
                                          <a:schemeClr val="bg1"/>
                                        </a:solidFill>
                                        <a:latin typeface="Cambria Math" charset="0"/>
                                      </a:rPr>
                                      <m:t>(</m:t>
                                    </m:r>
                                    <m:r>
                                      <a:rPr lang="en-US" sz="1200" i="1">
                                        <a:solidFill>
                                          <a:schemeClr val="bg1"/>
                                        </a:solidFill>
                                        <a:latin typeface="Cambria Math" charset="0"/>
                                      </a:rPr>
                                      <m:t>𝛾</m:t>
                                    </m:r>
                                    <m:r>
                                      <a:rPr lang="en-US" sz="1200" i="1">
                                        <a:solidFill>
                                          <a:schemeClr val="bg1"/>
                                        </a:solidFill>
                                        <a:latin typeface="Cambria Math" charset="0"/>
                                      </a:rPr>
                                      <m:t>−1)</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e>
                                </m:mr>
                              </m:m>
                              <m:r>
                                <a:rPr lang="en-US" sz="1200" i="1">
                                  <a:solidFill>
                                    <a:schemeClr val="bg1"/>
                                  </a:solidFill>
                                  <a:latin typeface="Cambria Math" charset="0"/>
                                </a:rPr>
                                <m:t>     </m:t>
                              </m:r>
                              <m:m>
                                <m:mPr>
                                  <m:mcs>
                                    <m:mc>
                                      <m:mcPr>
                                        <m:count m:val="2"/>
                                        <m:mcJc m:val="center"/>
                                      </m:mcPr>
                                    </m:mc>
                                  </m:mcs>
                                  <m:ctrlPr>
                                    <a:rPr lang="en-US" sz="1200" i="1">
                                      <a:solidFill>
                                        <a:schemeClr val="bg1"/>
                                      </a:solidFill>
                                      <a:latin typeface="Cambria Math" panose="02040503050406030204" pitchFamily="18" charset="0"/>
                                    </a:rPr>
                                  </m:ctrlPr>
                                </m:mPr>
                                <m:mr>
                                  <m:e>
                                    <m:r>
                                      <a:rPr lang="en-US" sz="1200" i="1">
                                        <a:solidFill>
                                          <a:schemeClr val="bg1"/>
                                        </a:solidFill>
                                        <a:latin typeface="Cambria Math" charset="0"/>
                                      </a:rPr>
                                      <m:t>1+(</m:t>
                                    </m:r>
                                    <m:r>
                                      <a:rPr lang="en-US" sz="1200" i="1">
                                        <a:solidFill>
                                          <a:schemeClr val="bg1"/>
                                        </a:solidFill>
                                        <a:latin typeface="Cambria Math" charset="0"/>
                                      </a:rPr>
                                      <m:t>𝛾</m:t>
                                    </m:r>
                                    <m:r>
                                      <a:rPr lang="en-US" sz="1200" i="1">
                                        <a:solidFill>
                                          <a:schemeClr val="bg1"/>
                                        </a:solidFill>
                                        <a:latin typeface="Cambria Math" charset="0"/>
                                      </a:rPr>
                                      <m:t>−1)</m:t>
                                    </m:r>
                                    <m:sSubSup>
                                      <m:sSubSupPr>
                                        <m:ctrlPr>
                                          <a:rPr lang="en-US" sz="1200" i="1">
                                            <a:solidFill>
                                              <a:schemeClr val="bg1"/>
                                            </a:solidFill>
                                            <a:latin typeface="Cambria Math" panose="02040503050406030204" pitchFamily="18" charset="0"/>
                                          </a:rPr>
                                        </m:ctrlPr>
                                      </m:sSubSupPr>
                                      <m:e>
                                        <m:r>
                                          <a:rPr lang="en-US" sz="1200" i="1">
                                            <a:solidFill>
                                              <a:schemeClr val="bg1"/>
                                            </a:solidFill>
                                            <a:latin typeface="Cambria Math" charset="0"/>
                                          </a:rPr>
                                          <m:t>𝑛</m:t>
                                        </m:r>
                                      </m:e>
                                      <m:sub>
                                        <m:r>
                                          <a:rPr lang="en-US" sz="1200" i="1">
                                            <a:solidFill>
                                              <a:schemeClr val="bg1"/>
                                            </a:solidFill>
                                            <a:latin typeface="Cambria Math" charset="0"/>
                                          </a:rPr>
                                          <m:t>𝑦</m:t>
                                        </m:r>
                                      </m:sub>
                                      <m:sup>
                                        <m:r>
                                          <a:rPr lang="en-US" sz="1200" i="1">
                                            <a:solidFill>
                                              <a:schemeClr val="bg1"/>
                                            </a:solidFill>
                                            <a:latin typeface="Cambria Math" charset="0"/>
                                          </a:rPr>
                                          <m:t>2</m:t>
                                        </m:r>
                                      </m:sup>
                                    </m:sSubSup>
                                  </m:e>
                                  <m:e>
                                    <m:r>
                                      <a:rPr lang="en-US" sz="1200" i="1">
                                        <a:solidFill>
                                          <a:schemeClr val="bg1"/>
                                        </a:solidFill>
                                        <a:latin typeface="Cambria Math" charset="0"/>
                                      </a:rPr>
                                      <m:t>(</m:t>
                                    </m:r>
                                    <m:r>
                                      <a:rPr lang="en-US" sz="1200" i="1">
                                        <a:solidFill>
                                          <a:schemeClr val="bg1"/>
                                        </a:solidFill>
                                        <a:latin typeface="Cambria Math" charset="0"/>
                                      </a:rPr>
                                      <m:t>𝛾</m:t>
                                    </m:r>
                                    <m:r>
                                      <a:rPr lang="en-US" sz="1200" i="1">
                                        <a:solidFill>
                                          <a:schemeClr val="bg1"/>
                                        </a:solidFill>
                                        <a:latin typeface="Cambria Math" charset="0"/>
                                      </a:rPr>
                                      <m:t>−1)</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e>
                                </m:mr>
                                <m:mr>
                                  <m:e>
                                    <m:r>
                                      <a:rPr lang="en-US" sz="1200" i="1">
                                        <a:solidFill>
                                          <a:schemeClr val="bg1"/>
                                        </a:solidFill>
                                        <a:latin typeface="Cambria Math" charset="0"/>
                                      </a:rPr>
                                      <m:t>(</m:t>
                                    </m:r>
                                    <m:r>
                                      <a:rPr lang="en-US" sz="1200" i="1">
                                        <a:solidFill>
                                          <a:schemeClr val="bg1"/>
                                        </a:solidFill>
                                        <a:latin typeface="Cambria Math" charset="0"/>
                                      </a:rPr>
                                      <m:t>𝛾</m:t>
                                    </m:r>
                                    <m:r>
                                      <a:rPr lang="en-US" sz="1200" i="1">
                                        <a:solidFill>
                                          <a:schemeClr val="bg1"/>
                                        </a:solidFill>
                                        <a:latin typeface="Cambria Math" charset="0"/>
                                      </a:rPr>
                                      <m:t>−1)</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e>
                                  <m:e>
                                    <m:r>
                                      <a:rPr lang="en-US" sz="1200" i="1">
                                        <a:solidFill>
                                          <a:schemeClr val="bg1"/>
                                        </a:solidFill>
                                        <a:latin typeface="Cambria Math" charset="0"/>
                                      </a:rPr>
                                      <m:t>1+(</m:t>
                                    </m:r>
                                    <m:r>
                                      <a:rPr lang="en-US" sz="1200" i="1">
                                        <a:solidFill>
                                          <a:schemeClr val="bg1"/>
                                        </a:solidFill>
                                        <a:latin typeface="Cambria Math" charset="0"/>
                                      </a:rPr>
                                      <m:t>𝛾</m:t>
                                    </m:r>
                                    <m:r>
                                      <a:rPr lang="en-US" sz="1200" i="1">
                                        <a:solidFill>
                                          <a:schemeClr val="bg1"/>
                                        </a:solidFill>
                                        <a:latin typeface="Cambria Math" charset="0"/>
                                      </a:rPr>
                                      <m:t>−1)</m:t>
                                    </m:r>
                                    <m:sSubSup>
                                      <m:sSubSupPr>
                                        <m:ctrlPr>
                                          <a:rPr lang="en-US" sz="1200" i="1">
                                            <a:solidFill>
                                              <a:schemeClr val="bg1"/>
                                            </a:solidFill>
                                            <a:latin typeface="Cambria Math" panose="02040503050406030204" pitchFamily="18" charset="0"/>
                                          </a:rPr>
                                        </m:ctrlPr>
                                      </m:sSubSupPr>
                                      <m:e>
                                        <m:r>
                                          <a:rPr lang="en-US" sz="1200" i="1">
                                            <a:solidFill>
                                              <a:schemeClr val="bg1"/>
                                            </a:solidFill>
                                            <a:latin typeface="Cambria Math" charset="0"/>
                                          </a:rPr>
                                          <m:t>𝑛</m:t>
                                        </m:r>
                                      </m:e>
                                      <m:sub>
                                        <m:r>
                                          <a:rPr lang="en-US" sz="1200" i="1">
                                            <a:solidFill>
                                              <a:schemeClr val="bg1"/>
                                            </a:solidFill>
                                            <a:latin typeface="Cambria Math" charset="0"/>
                                          </a:rPr>
                                          <m:t>𝑧</m:t>
                                        </m:r>
                                      </m:sub>
                                      <m:sup>
                                        <m:r>
                                          <a:rPr lang="en-US" sz="1200" i="1">
                                            <a:solidFill>
                                              <a:schemeClr val="bg1"/>
                                            </a:solidFill>
                                            <a:latin typeface="Cambria Math" charset="0"/>
                                          </a:rPr>
                                          <m:t>2</m:t>
                                        </m:r>
                                      </m:sup>
                                    </m:sSubSup>
                                  </m:e>
                                </m:mr>
                              </m:m>
                            </m:e>
                          </m:eqArr>
                        </m:e>
                      </m:d>
                      <m:d>
                        <m:dPr>
                          <m:begChr m:val="["/>
                          <m:endChr m:val="]"/>
                          <m:ctrlPr>
                            <a:rPr lang="en-US" sz="1200" i="1">
                              <a:solidFill>
                                <a:schemeClr val="bg1"/>
                              </a:solidFill>
                              <a:latin typeface="Cambria Math" panose="02040503050406030204" pitchFamily="18" charset="0"/>
                            </a:rPr>
                          </m:ctrlPr>
                        </m:dPr>
                        <m:e>
                          <m:eqArr>
                            <m:eqArrPr>
                              <m:ctrlPr>
                                <a:rPr lang="en-US" sz="1200" i="1">
                                  <a:solidFill>
                                    <a:schemeClr val="bg1"/>
                                  </a:solidFill>
                                  <a:latin typeface="Cambria Math" panose="02040503050406030204" pitchFamily="18" charset="0"/>
                                </a:rPr>
                              </m:ctrlPr>
                            </m:eqArrPr>
                            <m:e>
                              <m:m>
                                <m:mPr>
                                  <m:mcs>
                                    <m:mc>
                                      <m:mcPr>
                                        <m:count m:val="2"/>
                                        <m:mcJc m:val="center"/>
                                      </m:mcPr>
                                    </m:mc>
                                  </m:mcs>
                                  <m:ctrlPr>
                                    <a:rPr lang="en-US" sz="1200" i="1">
                                      <a:solidFill>
                                        <a:schemeClr val="bg1"/>
                                      </a:solidFill>
                                      <a:latin typeface="Cambria Math" panose="02040503050406030204" pitchFamily="18" charset="0"/>
                                    </a:rPr>
                                  </m:ctrlPr>
                                </m:mPr>
                                <m:mr>
                                  <m:e>
                                    <m:r>
                                      <a:rPr lang="en-US" sz="1200" i="1">
                                        <a:solidFill>
                                          <a:schemeClr val="bg1"/>
                                        </a:solidFill>
                                        <a:latin typeface="Cambria Math" charset="0"/>
                                      </a:rPr>
                                      <m:t>𝛾</m:t>
                                    </m:r>
                                  </m:e>
                                  <m:e>
                                    <m:r>
                                      <a:rPr lang="en-US" sz="1200" i="1">
                                        <a:solidFill>
                                          <a:schemeClr val="bg1"/>
                                        </a:solidFill>
                                        <a:latin typeface="Cambria Math" charset="0"/>
                                      </a:rPr>
                                      <m:t>−</m:t>
                                    </m:r>
                                    <m:r>
                                      <a:rPr lang="en-US" sz="1200" i="1">
                                        <a:solidFill>
                                          <a:schemeClr val="bg1"/>
                                        </a:solidFill>
                                        <a:latin typeface="Cambria Math" charset="0"/>
                                      </a:rPr>
                                      <m:t>𝛾𝛽</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e>
                                </m:mr>
                                <m:mr>
                                  <m:e>
                                    <m:r>
                                      <a:rPr lang="en-US" sz="1200" i="1">
                                        <a:solidFill>
                                          <a:schemeClr val="bg1"/>
                                        </a:solidFill>
                                        <a:latin typeface="Cambria Math" charset="0"/>
                                      </a:rPr>
                                      <m:t>−</m:t>
                                    </m:r>
                                    <m:r>
                                      <a:rPr lang="en-US" sz="1200" i="1">
                                        <a:solidFill>
                                          <a:schemeClr val="bg1"/>
                                        </a:solidFill>
                                        <a:latin typeface="Cambria Math" charset="0"/>
                                      </a:rPr>
                                      <m:t>𝛾𝛽</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e>
                                  <m:e>
                                    <m:r>
                                      <a:rPr lang="en-US" sz="1200" i="1">
                                        <a:solidFill>
                                          <a:schemeClr val="bg1"/>
                                        </a:solidFill>
                                        <a:latin typeface="Cambria Math" charset="0"/>
                                      </a:rPr>
                                      <m:t>1+(</m:t>
                                    </m:r>
                                    <m:r>
                                      <a:rPr lang="en-US" sz="1200" i="1">
                                        <a:solidFill>
                                          <a:schemeClr val="bg1"/>
                                        </a:solidFill>
                                        <a:latin typeface="Cambria Math" charset="0"/>
                                      </a:rPr>
                                      <m:t>𝛾</m:t>
                                    </m:r>
                                    <m:r>
                                      <a:rPr lang="en-US" sz="1200" i="1">
                                        <a:solidFill>
                                          <a:schemeClr val="bg1"/>
                                        </a:solidFill>
                                        <a:latin typeface="Cambria Math" charset="0"/>
                                      </a:rPr>
                                      <m:t>−1)</m:t>
                                    </m:r>
                                    <m:sSubSup>
                                      <m:sSubSupPr>
                                        <m:ctrlPr>
                                          <a:rPr lang="en-US" sz="1200" i="1">
                                            <a:solidFill>
                                              <a:schemeClr val="bg1"/>
                                            </a:solidFill>
                                            <a:latin typeface="Cambria Math" panose="02040503050406030204" pitchFamily="18" charset="0"/>
                                          </a:rPr>
                                        </m:ctrlPr>
                                      </m:sSubSupPr>
                                      <m:e>
                                        <m:r>
                                          <a:rPr lang="en-US" sz="1200" i="1">
                                            <a:solidFill>
                                              <a:schemeClr val="bg1"/>
                                            </a:solidFill>
                                            <a:latin typeface="Cambria Math" charset="0"/>
                                          </a:rPr>
                                          <m:t>𝑛</m:t>
                                        </m:r>
                                      </m:e>
                                      <m:sub>
                                        <m:r>
                                          <a:rPr lang="en-US" sz="1200" i="1">
                                            <a:solidFill>
                                              <a:schemeClr val="bg1"/>
                                            </a:solidFill>
                                            <a:latin typeface="Cambria Math" charset="0"/>
                                          </a:rPr>
                                          <m:t>𝑥</m:t>
                                        </m:r>
                                      </m:sub>
                                      <m:sup>
                                        <m:r>
                                          <a:rPr lang="en-US" sz="1200" i="1">
                                            <a:solidFill>
                                              <a:schemeClr val="bg1"/>
                                            </a:solidFill>
                                            <a:latin typeface="Cambria Math" charset="0"/>
                                          </a:rPr>
                                          <m:t>2</m:t>
                                        </m:r>
                                      </m:sup>
                                    </m:sSubSup>
                                  </m:e>
                                </m:mr>
                              </m:m>
                              <m:r>
                                <a:rPr lang="en-US" sz="1200" i="1">
                                  <a:solidFill>
                                    <a:schemeClr val="bg1"/>
                                  </a:solidFill>
                                  <a:latin typeface="Cambria Math" charset="0"/>
                                </a:rPr>
                                <m:t>     </m:t>
                              </m:r>
                              <m:m>
                                <m:mPr>
                                  <m:mcs>
                                    <m:mc>
                                      <m:mcPr>
                                        <m:count m:val="2"/>
                                        <m:mcJc m:val="center"/>
                                      </m:mcPr>
                                    </m:mc>
                                  </m:mcs>
                                  <m:ctrlPr>
                                    <a:rPr lang="en-US" sz="1200" i="1">
                                      <a:solidFill>
                                        <a:schemeClr val="bg1"/>
                                      </a:solidFill>
                                      <a:latin typeface="Cambria Math" panose="02040503050406030204" pitchFamily="18" charset="0"/>
                                    </a:rPr>
                                  </m:ctrlPr>
                                </m:mPr>
                                <m:mr>
                                  <m:e>
                                    <m:r>
                                      <a:rPr lang="en-US" sz="1200" i="1">
                                        <a:solidFill>
                                          <a:schemeClr val="bg1"/>
                                        </a:solidFill>
                                        <a:latin typeface="Cambria Math" charset="0"/>
                                      </a:rPr>
                                      <m:t>−</m:t>
                                    </m:r>
                                    <m:r>
                                      <a:rPr lang="en-US" sz="1200" i="1">
                                        <a:solidFill>
                                          <a:schemeClr val="bg1"/>
                                        </a:solidFill>
                                        <a:latin typeface="Cambria Math" charset="0"/>
                                      </a:rPr>
                                      <m:t>𝛾𝛽</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e>
                                  <m:e>
                                    <m:r>
                                      <a:rPr lang="en-US" sz="1200" i="1">
                                        <a:solidFill>
                                          <a:schemeClr val="bg1"/>
                                        </a:solidFill>
                                        <a:latin typeface="Cambria Math" charset="0"/>
                                      </a:rPr>
                                      <m:t>−</m:t>
                                    </m:r>
                                    <m:r>
                                      <a:rPr lang="en-US" sz="1200" i="1">
                                        <a:solidFill>
                                          <a:schemeClr val="bg1"/>
                                        </a:solidFill>
                                        <a:latin typeface="Cambria Math" charset="0"/>
                                      </a:rPr>
                                      <m:t>𝛾𝛽</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e>
                                </m:mr>
                                <m:mr>
                                  <m:e>
                                    <m:r>
                                      <a:rPr lang="en-US" sz="1200" i="1">
                                        <a:solidFill>
                                          <a:schemeClr val="bg1"/>
                                        </a:solidFill>
                                        <a:latin typeface="Cambria Math" charset="0"/>
                                      </a:rPr>
                                      <m:t>(</m:t>
                                    </m:r>
                                    <m:r>
                                      <a:rPr lang="en-US" sz="1200" i="1">
                                        <a:solidFill>
                                          <a:schemeClr val="bg1"/>
                                        </a:solidFill>
                                        <a:latin typeface="Cambria Math" charset="0"/>
                                      </a:rPr>
                                      <m:t>𝛾</m:t>
                                    </m:r>
                                    <m:r>
                                      <a:rPr lang="en-US" sz="1200" i="1">
                                        <a:solidFill>
                                          <a:schemeClr val="bg1"/>
                                        </a:solidFill>
                                        <a:latin typeface="Cambria Math" charset="0"/>
                                      </a:rPr>
                                      <m:t>−1)</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e>
                                  <m:e>
                                    <m:r>
                                      <a:rPr lang="en-US" sz="1200" i="1">
                                        <a:solidFill>
                                          <a:schemeClr val="bg1"/>
                                        </a:solidFill>
                                        <a:latin typeface="Cambria Math" charset="0"/>
                                      </a:rPr>
                                      <m:t>(</m:t>
                                    </m:r>
                                    <m:r>
                                      <a:rPr lang="en-US" sz="1200" i="1">
                                        <a:solidFill>
                                          <a:schemeClr val="bg1"/>
                                        </a:solidFill>
                                        <a:latin typeface="Cambria Math" charset="0"/>
                                      </a:rPr>
                                      <m:t>𝛾</m:t>
                                    </m:r>
                                    <m:r>
                                      <a:rPr lang="en-US" sz="1200" i="1">
                                        <a:solidFill>
                                          <a:schemeClr val="bg1"/>
                                        </a:solidFill>
                                        <a:latin typeface="Cambria Math" charset="0"/>
                                      </a:rPr>
                                      <m:t>−1)</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e>
                                </m:mr>
                              </m:m>
                            </m:e>
                            <m:e>
                              <m:m>
                                <m:mPr>
                                  <m:mcs>
                                    <m:mc>
                                      <m:mcPr>
                                        <m:count m:val="2"/>
                                        <m:mcJc m:val="center"/>
                                      </m:mcPr>
                                    </m:mc>
                                  </m:mcs>
                                  <m:ctrlPr>
                                    <a:rPr lang="en-US" sz="1200" i="1">
                                      <a:solidFill>
                                        <a:schemeClr val="bg1"/>
                                      </a:solidFill>
                                      <a:latin typeface="Cambria Math" panose="02040503050406030204" pitchFamily="18" charset="0"/>
                                    </a:rPr>
                                  </m:ctrlPr>
                                </m:mPr>
                                <m:mr>
                                  <m:e>
                                    <m:r>
                                      <a:rPr lang="en-US" sz="1200" i="1">
                                        <a:solidFill>
                                          <a:schemeClr val="bg1"/>
                                        </a:solidFill>
                                        <a:latin typeface="Cambria Math" charset="0"/>
                                      </a:rPr>
                                      <m:t>   −</m:t>
                                    </m:r>
                                    <m:r>
                                      <a:rPr lang="en-US" sz="1200" i="1">
                                        <a:solidFill>
                                          <a:schemeClr val="bg1"/>
                                        </a:solidFill>
                                        <a:latin typeface="Cambria Math" charset="0"/>
                                      </a:rPr>
                                      <m:t>𝛾𝛽</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e>
                                  <m:e>
                                    <m:r>
                                      <a:rPr lang="en-US" sz="1200" i="1">
                                        <a:solidFill>
                                          <a:schemeClr val="bg1"/>
                                        </a:solidFill>
                                        <a:latin typeface="Cambria Math" charset="0"/>
                                      </a:rPr>
                                      <m:t>(</m:t>
                                    </m:r>
                                    <m:r>
                                      <a:rPr lang="en-US" sz="1200" i="1">
                                        <a:solidFill>
                                          <a:schemeClr val="bg1"/>
                                        </a:solidFill>
                                        <a:latin typeface="Cambria Math" charset="0"/>
                                      </a:rPr>
                                      <m:t>𝛾</m:t>
                                    </m:r>
                                    <m:r>
                                      <a:rPr lang="en-US" sz="1200" i="1">
                                        <a:solidFill>
                                          <a:schemeClr val="bg1"/>
                                        </a:solidFill>
                                        <a:latin typeface="Cambria Math" charset="0"/>
                                      </a:rPr>
                                      <m:t>−1)</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e>
                                </m:mr>
                                <m:mr>
                                  <m:e>
                                    <m:r>
                                      <a:rPr lang="en-US" sz="1200" i="1">
                                        <a:solidFill>
                                          <a:schemeClr val="bg1"/>
                                        </a:solidFill>
                                        <a:latin typeface="Cambria Math" charset="0"/>
                                      </a:rPr>
                                      <m:t>   −</m:t>
                                    </m:r>
                                    <m:r>
                                      <a:rPr lang="en-US" sz="1200" i="1">
                                        <a:solidFill>
                                          <a:schemeClr val="bg1"/>
                                        </a:solidFill>
                                        <a:latin typeface="Cambria Math" charset="0"/>
                                      </a:rPr>
                                      <m:t>𝛾𝛽</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e>
                                  <m:e>
                                    <m:r>
                                      <a:rPr lang="en-US" sz="1200" i="1">
                                        <a:solidFill>
                                          <a:schemeClr val="bg1"/>
                                        </a:solidFill>
                                        <a:latin typeface="Cambria Math" charset="0"/>
                                      </a:rPr>
                                      <m:t>(</m:t>
                                    </m:r>
                                    <m:r>
                                      <a:rPr lang="en-US" sz="1200" i="1">
                                        <a:solidFill>
                                          <a:schemeClr val="bg1"/>
                                        </a:solidFill>
                                        <a:latin typeface="Cambria Math" charset="0"/>
                                      </a:rPr>
                                      <m:t>𝛾</m:t>
                                    </m:r>
                                    <m:r>
                                      <a:rPr lang="en-US" sz="1200" i="1">
                                        <a:solidFill>
                                          <a:schemeClr val="bg1"/>
                                        </a:solidFill>
                                        <a:latin typeface="Cambria Math" charset="0"/>
                                      </a:rPr>
                                      <m:t>−1)</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e>
                                </m:mr>
                              </m:m>
                              <m:r>
                                <a:rPr lang="en-US" sz="1200" i="1">
                                  <a:solidFill>
                                    <a:schemeClr val="bg1"/>
                                  </a:solidFill>
                                  <a:latin typeface="Cambria Math" charset="0"/>
                                </a:rPr>
                                <m:t>     </m:t>
                              </m:r>
                              <m:m>
                                <m:mPr>
                                  <m:mcs>
                                    <m:mc>
                                      <m:mcPr>
                                        <m:count m:val="2"/>
                                        <m:mcJc m:val="center"/>
                                      </m:mcPr>
                                    </m:mc>
                                  </m:mcs>
                                  <m:ctrlPr>
                                    <a:rPr lang="en-US" sz="1200" i="1">
                                      <a:solidFill>
                                        <a:schemeClr val="bg1"/>
                                      </a:solidFill>
                                      <a:latin typeface="Cambria Math" panose="02040503050406030204" pitchFamily="18" charset="0"/>
                                    </a:rPr>
                                  </m:ctrlPr>
                                </m:mPr>
                                <m:mr>
                                  <m:e>
                                    <m:r>
                                      <a:rPr lang="en-US" sz="1200" i="1">
                                        <a:solidFill>
                                          <a:schemeClr val="bg1"/>
                                        </a:solidFill>
                                        <a:latin typeface="Cambria Math" charset="0"/>
                                      </a:rPr>
                                      <m:t>1+(</m:t>
                                    </m:r>
                                    <m:r>
                                      <a:rPr lang="en-US" sz="1200" i="1">
                                        <a:solidFill>
                                          <a:schemeClr val="bg1"/>
                                        </a:solidFill>
                                        <a:latin typeface="Cambria Math" charset="0"/>
                                      </a:rPr>
                                      <m:t>𝛾</m:t>
                                    </m:r>
                                    <m:r>
                                      <a:rPr lang="en-US" sz="1200" i="1">
                                        <a:solidFill>
                                          <a:schemeClr val="bg1"/>
                                        </a:solidFill>
                                        <a:latin typeface="Cambria Math" charset="0"/>
                                      </a:rPr>
                                      <m:t>−1)</m:t>
                                    </m:r>
                                    <m:sSubSup>
                                      <m:sSubSupPr>
                                        <m:ctrlPr>
                                          <a:rPr lang="en-US" sz="1200" i="1">
                                            <a:solidFill>
                                              <a:schemeClr val="bg1"/>
                                            </a:solidFill>
                                            <a:latin typeface="Cambria Math" panose="02040503050406030204" pitchFamily="18" charset="0"/>
                                          </a:rPr>
                                        </m:ctrlPr>
                                      </m:sSubSupPr>
                                      <m:e>
                                        <m:r>
                                          <a:rPr lang="en-US" sz="1200" i="1">
                                            <a:solidFill>
                                              <a:schemeClr val="bg1"/>
                                            </a:solidFill>
                                            <a:latin typeface="Cambria Math" charset="0"/>
                                          </a:rPr>
                                          <m:t>𝑛</m:t>
                                        </m:r>
                                      </m:e>
                                      <m:sub>
                                        <m:r>
                                          <a:rPr lang="en-US" sz="1200" i="1">
                                            <a:solidFill>
                                              <a:schemeClr val="bg1"/>
                                            </a:solidFill>
                                            <a:latin typeface="Cambria Math" charset="0"/>
                                          </a:rPr>
                                          <m:t>𝑦</m:t>
                                        </m:r>
                                      </m:sub>
                                      <m:sup>
                                        <m:r>
                                          <a:rPr lang="en-US" sz="1200" i="1">
                                            <a:solidFill>
                                              <a:schemeClr val="bg1"/>
                                            </a:solidFill>
                                            <a:latin typeface="Cambria Math" charset="0"/>
                                          </a:rPr>
                                          <m:t>2</m:t>
                                        </m:r>
                                      </m:sup>
                                    </m:sSubSup>
                                  </m:e>
                                  <m:e>
                                    <m:r>
                                      <a:rPr lang="en-US" sz="1200" i="1">
                                        <a:solidFill>
                                          <a:schemeClr val="bg1"/>
                                        </a:solidFill>
                                        <a:latin typeface="Cambria Math" charset="0"/>
                                      </a:rPr>
                                      <m:t>(</m:t>
                                    </m:r>
                                    <m:r>
                                      <a:rPr lang="en-US" sz="1200" i="1">
                                        <a:solidFill>
                                          <a:schemeClr val="bg1"/>
                                        </a:solidFill>
                                        <a:latin typeface="Cambria Math" charset="0"/>
                                      </a:rPr>
                                      <m:t>𝛾</m:t>
                                    </m:r>
                                    <m:r>
                                      <a:rPr lang="en-US" sz="1200" i="1">
                                        <a:solidFill>
                                          <a:schemeClr val="bg1"/>
                                        </a:solidFill>
                                        <a:latin typeface="Cambria Math" charset="0"/>
                                      </a:rPr>
                                      <m:t>−1)</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e>
                                </m:mr>
                                <m:mr>
                                  <m:e>
                                    <m:r>
                                      <a:rPr lang="en-US" sz="1200" i="1">
                                        <a:solidFill>
                                          <a:schemeClr val="bg1"/>
                                        </a:solidFill>
                                        <a:latin typeface="Cambria Math" charset="0"/>
                                      </a:rPr>
                                      <m:t>(</m:t>
                                    </m:r>
                                    <m:r>
                                      <a:rPr lang="en-US" sz="1200" i="1">
                                        <a:solidFill>
                                          <a:schemeClr val="bg1"/>
                                        </a:solidFill>
                                        <a:latin typeface="Cambria Math" charset="0"/>
                                      </a:rPr>
                                      <m:t>𝛾</m:t>
                                    </m:r>
                                    <m:r>
                                      <a:rPr lang="en-US" sz="1200" i="1">
                                        <a:solidFill>
                                          <a:schemeClr val="bg1"/>
                                        </a:solidFill>
                                        <a:latin typeface="Cambria Math" charset="0"/>
                                      </a:rPr>
                                      <m:t>−1)</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e>
                                  <m:e>
                                    <m:r>
                                      <a:rPr lang="en-US" sz="1200" i="1">
                                        <a:solidFill>
                                          <a:schemeClr val="bg1"/>
                                        </a:solidFill>
                                        <a:latin typeface="Cambria Math" charset="0"/>
                                      </a:rPr>
                                      <m:t>1+(</m:t>
                                    </m:r>
                                    <m:r>
                                      <a:rPr lang="en-US" sz="1200" i="1">
                                        <a:solidFill>
                                          <a:schemeClr val="bg1"/>
                                        </a:solidFill>
                                        <a:latin typeface="Cambria Math" charset="0"/>
                                      </a:rPr>
                                      <m:t>𝛾</m:t>
                                    </m:r>
                                    <m:r>
                                      <a:rPr lang="en-US" sz="1200" i="1">
                                        <a:solidFill>
                                          <a:schemeClr val="bg1"/>
                                        </a:solidFill>
                                        <a:latin typeface="Cambria Math" charset="0"/>
                                      </a:rPr>
                                      <m:t>−1)</m:t>
                                    </m:r>
                                    <m:sSubSup>
                                      <m:sSubSupPr>
                                        <m:ctrlPr>
                                          <a:rPr lang="en-US" sz="1200" i="1">
                                            <a:solidFill>
                                              <a:schemeClr val="bg1"/>
                                            </a:solidFill>
                                            <a:latin typeface="Cambria Math" panose="02040503050406030204" pitchFamily="18" charset="0"/>
                                          </a:rPr>
                                        </m:ctrlPr>
                                      </m:sSubSupPr>
                                      <m:e>
                                        <m:r>
                                          <a:rPr lang="en-US" sz="1200" i="1">
                                            <a:solidFill>
                                              <a:schemeClr val="bg1"/>
                                            </a:solidFill>
                                            <a:latin typeface="Cambria Math" charset="0"/>
                                          </a:rPr>
                                          <m:t>𝑛</m:t>
                                        </m:r>
                                      </m:e>
                                      <m:sub>
                                        <m:r>
                                          <a:rPr lang="en-US" sz="1200" i="1">
                                            <a:solidFill>
                                              <a:schemeClr val="bg1"/>
                                            </a:solidFill>
                                            <a:latin typeface="Cambria Math" charset="0"/>
                                          </a:rPr>
                                          <m:t>𝑧</m:t>
                                        </m:r>
                                      </m:sub>
                                      <m:sup>
                                        <m:r>
                                          <a:rPr lang="en-US" sz="1200" i="1">
                                            <a:solidFill>
                                              <a:schemeClr val="bg1"/>
                                            </a:solidFill>
                                            <a:latin typeface="Cambria Math" charset="0"/>
                                          </a:rPr>
                                          <m:t>2</m:t>
                                        </m:r>
                                      </m:sup>
                                    </m:sSubSup>
                                  </m:e>
                                </m:mr>
                              </m:m>
                            </m:e>
                          </m:eqArr>
                        </m:e>
                      </m:d>
                    </m:oMath>
                  </m:oMathPara>
                </a14:m>
                <a:endParaRPr lang="en-US" sz="1200" dirty="0"/>
              </a:p>
            </p:txBody>
          </p:sp>
        </mc:Choice>
        <mc:Fallback xmlns="">
          <p:sp>
            <p:nvSpPr>
              <p:cNvPr id="6" name="Rectangle 5"/>
              <p:cNvSpPr>
                <a:spLocks noRot="1" noChangeAspect="1" noMove="1" noResize="1" noEditPoints="1" noAdjustHandles="1" noChangeArrowheads="1" noChangeShapeType="1" noTextEdit="1"/>
              </p:cNvSpPr>
              <p:nvPr/>
            </p:nvSpPr>
            <p:spPr>
              <a:xfrm>
                <a:off x="1132616" y="5589615"/>
                <a:ext cx="8666018" cy="123057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282022" y="2674188"/>
                <a:ext cx="2783730" cy="1122358"/>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Symbol" charset="2"/>
                  <a:buChar char="m"/>
                </a:pPr>
                <a:r>
                  <a:rPr lang="en-US" dirty="0">
                    <a:solidFill>
                      <a:schemeClr val="bg1"/>
                    </a:solidFill>
                  </a:rPr>
                  <a:t>= 0,1,2,3</a:t>
                </a:r>
                <a:r>
                  <a:rPr lang="en-US" dirty="0">
                    <a:solidFill>
                      <a:schemeClr val="bg1"/>
                    </a:solidFill>
                    <a:sym typeface="Symbol" charset="2"/>
                  </a:rPr>
                  <a:t>; </a:t>
                </a:r>
                <a:r>
                  <a:rPr lang="en-US" dirty="0">
                    <a:solidFill>
                      <a:schemeClr val="bg1"/>
                    </a:solidFill>
                  </a:rPr>
                  <a:t> = 0,1,2,3  </a:t>
                </a:r>
                <a14:m>
                  <m:oMath xmlns:m="http://schemas.openxmlformats.org/officeDocument/2006/math">
                    <m:r>
                      <a:rPr lang="en-US" i="1">
                        <a:solidFill>
                          <a:schemeClr val="bg1"/>
                        </a:solidFill>
                        <a:latin typeface="Cambria Math" charset="0"/>
                      </a:rPr>
                      <m:t>𝛽</m:t>
                    </m:r>
                    <m:r>
                      <a:rPr lang="en-US" b="0" i="0" smtClean="0">
                        <a:solidFill>
                          <a:schemeClr val="bg1"/>
                        </a:solidFill>
                        <a:latin typeface="Cambria Math" charset="0"/>
                      </a:rPr>
                      <m:t>=</m:t>
                    </m:r>
                    <m:f>
                      <m:fPr>
                        <m:ctrlPr>
                          <a:rPr lang="en-US" b="0" i="1" smtClean="0">
                            <a:solidFill>
                              <a:schemeClr val="bg1"/>
                            </a:solidFill>
                            <a:latin typeface="Cambria Math" panose="02040503050406030204" pitchFamily="18" charset="0"/>
                          </a:rPr>
                        </m:ctrlPr>
                      </m:fPr>
                      <m:num>
                        <m:r>
                          <m:rPr>
                            <m:sty m:val="p"/>
                          </m:rPr>
                          <a:rPr lang="en-US" b="0" i="0" smtClean="0">
                            <a:solidFill>
                              <a:schemeClr val="bg1"/>
                            </a:solidFill>
                            <a:latin typeface="Cambria Math" charset="0"/>
                          </a:rPr>
                          <m:t>v</m:t>
                        </m:r>
                      </m:num>
                      <m:den>
                        <m:r>
                          <m:rPr>
                            <m:sty m:val="p"/>
                          </m:rPr>
                          <a:rPr lang="en-US" b="0" i="0" smtClean="0">
                            <a:solidFill>
                              <a:schemeClr val="bg1"/>
                            </a:solidFill>
                            <a:latin typeface="Cambria Math" charset="0"/>
                          </a:rPr>
                          <m:t>c</m:t>
                        </m:r>
                      </m:den>
                    </m:f>
                    <m:r>
                      <a:rPr lang="en-US" b="0" i="0" smtClean="0">
                        <a:solidFill>
                          <a:schemeClr val="bg1"/>
                        </a:solidFill>
                        <a:latin typeface="Cambria Math" charset="0"/>
                      </a:rPr>
                      <m:t>;</m:t>
                    </m:r>
                  </m:oMath>
                </a14:m>
                <a:r>
                  <a:rPr lang="en-US" dirty="0">
                    <a:solidFill>
                      <a:schemeClr val="bg1"/>
                    </a:solidFill>
                  </a:rPr>
                  <a:t>   </a:t>
                </a:r>
                <a14:m>
                  <m:oMath xmlns:m="http://schemas.openxmlformats.org/officeDocument/2006/math">
                    <m:r>
                      <a:rPr lang="en-US" i="1" smtClean="0">
                        <a:solidFill>
                          <a:schemeClr val="bg1"/>
                        </a:solidFill>
                        <a:latin typeface="Cambria Math" charset="0"/>
                      </a:rPr>
                      <m:t>𝛾</m:t>
                    </m:r>
                    <m:r>
                      <a:rPr lang="en-US" i="1" smtClean="0">
                        <a:solidFill>
                          <a:schemeClr val="bg1"/>
                        </a:solidFill>
                        <a:latin typeface="Cambria Math" charset="0"/>
                      </a:rPr>
                      <m:t>=</m:t>
                    </m:r>
                    <m:f>
                      <m:fPr>
                        <m:ctrlPr>
                          <a:rPr lang="en-US" i="1">
                            <a:solidFill>
                              <a:schemeClr val="bg1"/>
                            </a:solidFill>
                            <a:latin typeface="Cambria Math" panose="02040503050406030204" pitchFamily="18" charset="0"/>
                          </a:rPr>
                        </m:ctrlPr>
                      </m:fPr>
                      <m:num>
                        <m:r>
                          <a:rPr lang="en-US" i="1">
                            <a:solidFill>
                              <a:schemeClr val="bg1"/>
                            </a:solidFill>
                            <a:latin typeface="Cambria Math" charset="0"/>
                          </a:rPr>
                          <m:t>1</m:t>
                        </m:r>
                      </m:num>
                      <m:den>
                        <m:rad>
                          <m:radPr>
                            <m:degHide m:val="on"/>
                            <m:ctrlPr>
                              <a:rPr lang="en-US" i="1">
                                <a:solidFill>
                                  <a:schemeClr val="bg1"/>
                                </a:solidFill>
                                <a:latin typeface="Cambria Math" panose="02040503050406030204" pitchFamily="18" charset="0"/>
                              </a:rPr>
                            </m:ctrlPr>
                          </m:radPr>
                          <m:deg/>
                          <m:e>
                            <m:r>
                              <a:rPr lang="en-US" i="1">
                                <a:solidFill>
                                  <a:schemeClr val="bg1"/>
                                </a:solidFill>
                                <a:latin typeface="Cambria Math" charset="0"/>
                              </a:rPr>
                              <m:t>1−</m:t>
                            </m:r>
                            <m:f>
                              <m:fPr>
                                <m:ctrlPr>
                                  <a:rPr lang="en-US" i="1">
                                    <a:solidFill>
                                      <a:schemeClr val="bg1"/>
                                    </a:solidFill>
                                    <a:latin typeface="Cambria Math" panose="02040503050406030204" pitchFamily="18" charset="0"/>
                                  </a:rPr>
                                </m:ctrlPr>
                              </m:fPr>
                              <m:num>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𝑣</m:t>
                                    </m:r>
                                  </m:e>
                                  <m:sup>
                                    <m:r>
                                      <a:rPr lang="en-US" i="1">
                                        <a:solidFill>
                                          <a:schemeClr val="bg1"/>
                                        </a:solidFill>
                                        <a:latin typeface="Cambria Math" charset="0"/>
                                      </a:rPr>
                                      <m:t>2</m:t>
                                    </m:r>
                                  </m:sup>
                                </m:sSup>
                              </m:num>
                              <m:den>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𝑐</m:t>
                                    </m:r>
                                  </m:e>
                                  <m:sup>
                                    <m:r>
                                      <a:rPr lang="en-US" i="1">
                                        <a:solidFill>
                                          <a:schemeClr val="bg1"/>
                                        </a:solidFill>
                                        <a:latin typeface="Cambria Math" charset="0"/>
                                      </a:rPr>
                                      <m:t>2</m:t>
                                    </m:r>
                                  </m:sup>
                                </m:sSup>
                              </m:den>
                            </m:f>
                          </m:e>
                        </m:rad>
                      </m:den>
                    </m:f>
                  </m:oMath>
                </a14:m>
                <a:r>
                  <a:rPr lang="en-US" dirty="0">
                    <a:solidFill>
                      <a:schemeClr val="bg1"/>
                    </a:solidFill>
                  </a:rPr>
                  <a:t> </a:t>
                </a:r>
              </a:p>
              <a:p>
                <a:pPr marL="285750" indent="-285750" algn="ctr">
                  <a:buFont typeface="Symbol" charset="2"/>
                  <a:buChar char="m"/>
                </a:pPr>
                <a:endParaRPr lang="en-US"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9282022" y="2674188"/>
                <a:ext cx="2783730" cy="1122358"/>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813465" y="4566671"/>
                <a:ext cx="1569418" cy="42970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 xmlns:m="http://schemas.openxmlformats.org/officeDocument/2006/math">
                    <m:sSup>
                      <m:sSupPr>
                        <m:ctrlPr>
                          <a:rPr lang="en-US" i="1" smtClean="0">
                            <a:solidFill>
                              <a:schemeClr val="bg1"/>
                            </a:solidFill>
                            <a:latin typeface="Cambria Math" panose="02040503050406030204" pitchFamily="18" charset="0"/>
                          </a:rPr>
                        </m:ctrlPr>
                      </m:sSupPr>
                      <m:e>
                        <m:d>
                          <m:dPr>
                            <m:ctrlPr>
                              <a:rPr lang="en-US" i="1">
                                <a:solidFill>
                                  <a:schemeClr val="bg1"/>
                                </a:solidFill>
                                <a:latin typeface="Cambria Math" panose="02040503050406030204" pitchFamily="18" charset="0"/>
                              </a:rPr>
                            </m:ctrlPr>
                          </m:dPr>
                          <m:e>
                            <m:r>
                              <a:rPr lang="en-US" i="1">
                                <a:solidFill>
                                  <a:schemeClr val="bg1"/>
                                </a:solidFill>
                                <a:latin typeface="Cambria Math" charset="0"/>
                              </a:rPr>
                              <m:t>𝑥</m:t>
                            </m:r>
                            <m:r>
                              <a:rPr lang="en-US" i="1">
                                <a:solidFill>
                                  <a:schemeClr val="bg1"/>
                                </a:solidFill>
                                <a:latin typeface="Cambria Math" charset="0"/>
                              </a:rPr>
                              <m:t>′</m:t>
                            </m:r>
                          </m:e>
                        </m:d>
                      </m:e>
                      <m:sup>
                        <m:r>
                          <a:rPr lang="en-US" i="1">
                            <a:solidFill>
                              <a:schemeClr val="bg1"/>
                            </a:solidFill>
                            <a:latin typeface="Cambria Math" charset="0"/>
                          </a:rPr>
                          <m:t>𝜇</m:t>
                        </m:r>
                      </m:sup>
                    </m:sSup>
                    <m:r>
                      <a:rPr lang="en-US">
                        <a:solidFill>
                          <a:schemeClr val="bg1"/>
                        </a:solidFill>
                        <a:latin typeface="Cambria Math" charset="0"/>
                      </a:rPr>
                      <m:t>=</m:t>
                    </m:r>
                    <m:sSubSup>
                      <m:sSubSupPr>
                        <m:ctrlPr>
                          <a:rPr lang="en-US" i="1">
                            <a:solidFill>
                              <a:schemeClr val="bg1"/>
                            </a:solidFill>
                            <a:latin typeface="Cambria Math" panose="02040503050406030204" pitchFamily="18" charset="0"/>
                          </a:rPr>
                        </m:ctrlPr>
                      </m:sSubSupPr>
                      <m:e>
                        <m:r>
                          <m:rPr>
                            <m:sty m:val="p"/>
                          </m:rPr>
                          <a:rPr lang="en-US">
                            <a:solidFill>
                              <a:schemeClr val="bg1"/>
                            </a:solidFill>
                            <a:latin typeface="Cambria Math" charset="0"/>
                          </a:rPr>
                          <m:t>Λ</m:t>
                        </m:r>
                      </m:e>
                      <m:sub>
                        <m:r>
                          <a:rPr lang="en-US" i="1">
                            <a:solidFill>
                              <a:schemeClr val="bg1"/>
                            </a:solidFill>
                            <a:latin typeface="Cambria Math" charset="0"/>
                          </a:rPr>
                          <m:t>  </m:t>
                        </m:r>
                        <m:r>
                          <a:rPr lang="en-US" i="1">
                            <a:solidFill>
                              <a:schemeClr val="bg1"/>
                            </a:solidFill>
                            <a:latin typeface="Cambria Math" charset="0"/>
                          </a:rPr>
                          <m:t>𝜈</m:t>
                        </m:r>
                      </m:sub>
                      <m:sup>
                        <m:r>
                          <a:rPr lang="en-US" i="1">
                            <a:solidFill>
                              <a:schemeClr val="bg1"/>
                            </a:solidFill>
                            <a:latin typeface="Cambria Math" charset="0"/>
                          </a:rPr>
                          <m:t>𝜇</m:t>
                        </m:r>
                      </m:sup>
                    </m:sSubSup>
                    <m:sSup>
                      <m:sSupPr>
                        <m:ctrlPr>
                          <a:rPr lang="en-US" i="1">
                            <a:solidFill>
                              <a:schemeClr val="bg1"/>
                            </a:solidFill>
                            <a:latin typeface="Cambria Math" panose="02040503050406030204" pitchFamily="18" charset="0"/>
                          </a:rPr>
                        </m:ctrlPr>
                      </m:sSupPr>
                      <m:e>
                        <m:r>
                          <a:rPr lang="en-US" b="0" i="1" smtClean="0">
                            <a:solidFill>
                              <a:schemeClr val="bg1"/>
                            </a:solidFill>
                            <a:latin typeface="Cambria Math" charset="0"/>
                          </a:rPr>
                          <m:t>𝑥</m:t>
                        </m:r>
                      </m:e>
                      <m:sup>
                        <m:r>
                          <a:rPr lang="en-US" i="1">
                            <a:solidFill>
                              <a:schemeClr val="bg1"/>
                            </a:solidFill>
                            <a:latin typeface="Cambria Math" charset="0"/>
                          </a:rPr>
                          <m:t>𝜈</m:t>
                        </m:r>
                      </m:sup>
                    </m:sSup>
                  </m:oMath>
                </a14:m>
                <a:r>
                  <a:rPr lang="en-US" dirty="0">
                    <a:solidFill>
                      <a:schemeClr val="bg1"/>
                    </a:solidFill>
                  </a:rPr>
                  <a:t> </a:t>
                </a:r>
              </a:p>
            </p:txBody>
          </p:sp>
        </mc:Choice>
        <mc:Fallback xmlns="">
          <p:sp>
            <p:nvSpPr>
              <p:cNvPr id="9" name="Rectangle 8"/>
              <p:cNvSpPr>
                <a:spLocks noRot="1" noChangeAspect="1" noMove="1" noResize="1" noEditPoints="1" noAdjustHandles="1" noChangeArrowheads="1" noChangeShapeType="1" noTextEdit="1"/>
              </p:cNvSpPr>
              <p:nvPr/>
            </p:nvSpPr>
            <p:spPr>
              <a:xfrm>
                <a:off x="3813465" y="4566671"/>
                <a:ext cx="1569418" cy="429707"/>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0244320" y="3427214"/>
                <a:ext cx="10483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chemeClr val="bg1"/>
                              </a:solidFill>
                              <a:latin typeface="Cambria Math" panose="02040503050406030204" pitchFamily="18" charset="0"/>
                            </a:rPr>
                          </m:ctrlPr>
                        </m:dPr>
                        <m:e>
                          <m:acc>
                            <m:accPr>
                              <m:chr m:val="̂"/>
                              <m:ctrlPr>
                                <a:rPr lang="en-US" i="1">
                                  <a:solidFill>
                                    <a:schemeClr val="bg1"/>
                                  </a:solidFill>
                                  <a:latin typeface="Cambria Math" panose="02040503050406030204" pitchFamily="18" charset="0"/>
                                </a:rPr>
                              </m:ctrlPr>
                            </m:accPr>
                            <m:e>
                              <m:r>
                                <a:rPr lang="en-US" i="1">
                                  <a:solidFill>
                                    <a:schemeClr val="bg1"/>
                                  </a:solidFill>
                                  <a:latin typeface="Cambria Math" charset="0"/>
                                </a:rPr>
                                <m:t>𝑛</m:t>
                              </m:r>
                            </m:e>
                          </m:acc>
                        </m:e>
                      </m:d>
                      <m:r>
                        <a:rPr lang="en-US" b="0" i="0" smtClean="0">
                          <a:solidFill>
                            <a:schemeClr val="bg1"/>
                          </a:solidFill>
                          <a:latin typeface="Cambria Math" charset="0"/>
                        </a:rPr>
                        <m:t>=1</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0244320" y="3427214"/>
                <a:ext cx="1048364" cy="369332"/>
              </a:xfrm>
              <a:prstGeom prst="rect">
                <a:avLst/>
              </a:prstGeom>
              <a:blipFill rotWithShape="0">
                <a:blip r:embed="rId8"/>
                <a:stretch>
                  <a:fillRect t="-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934328" y="2570827"/>
                <a:ext cx="6933627" cy="1547642"/>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14:m>
                  <m:oMath xmlns:m="http://schemas.openxmlformats.org/officeDocument/2006/math">
                    <m:sSubSup>
                      <m:sSubSupPr>
                        <m:ctrlPr>
                          <a:rPr lang="en-US" i="1">
                            <a:solidFill>
                              <a:schemeClr val="bg1"/>
                            </a:solidFill>
                            <a:latin typeface="Cambria Math" panose="02040503050406030204" pitchFamily="18" charset="0"/>
                          </a:rPr>
                        </m:ctrlPr>
                      </m:sSubSupPr>
                      <m:e>
                        <m:r>
                          <m:rPr>
                            <m:sty m:val="p"/>
                          </m:rPr>
                          <a:rPr lang="en-US">
                            <a:solidFill>
                              <a:schemeClr val="bg1"/>
                            </a:solidFill>
                            <a:latin typeface="Cambria Math" charset="0"/>
                          </a:rPr>
                          <m:t>Λ</m:t>
                        </m:r>
                      </m:e>
                      <m:sub>
                        <m:r>
                          <a:rPr lang="en-US" i="1">
                            <a:solidFill>
                              <a:schemeClr val="bg1"/>
                            </a:solidFill>
                            <a:latin typeface="Cambria Math" charset="0"/>
                          </a:rPr>
                          <m:t>  </m:t>
                        </m:r>
                        <m:r>
                          <a:rPr lang="en-US" i="1">
                            <a:solidFill>
                              <a:schemeClr val="bg1"/>
                            </a:solidFill>
                            <a:latin typeface="Cambria Math" charset="0"/>
                          </a:rPr>
                          <m:t>𝜈</m:t>
                        </m:r>
                      </m:sub>
                      <m:sup>
                        <m:r>
                          <a:rPr lang="en-US" i="1">
                            <a:solidFill>
                              <a:schemeClr val="bg1"/>
                            </a:solidFill>
                            <a:latin typeface="Cambria Math" charset="0"/>
                          </a:rPr>
                          <m:t>𝜇</m:t>
                        </m:r>
                      </m:sup>
                    </m:sSubSup>
                    <m:r>
                      <a:rPr lang="en-US" i="1">
                        <a:solidFill>
                          <a:schemeClr val="bg1"/>
                        </a:solidFill>
                        <a:latin typeface="Cambria Math" charset="0"/>
                      </a:rPr>
                      <m:t>=</m:t>
                    </m:r>
                    <m:d>
                      <m:dPr>
                        <m:begChr m:val="{"/>
                        <m:endChr m:val="}"/>
                        <m:ctrlPr>
                          <a:rPr lang="en-US" i="1">
                            <a:solidFill>
                              <a:schemeClr val="bg1"/>
                            </a:solidFill>
                            <a:latin typeface="Cambria Math" panose="02040503050406030204" pitchFamily="18" charset="0"/>
                          </a:rPr>
                        </m:ctrlPr>
                      </m:dPr>
                      <m:e>
                        <m:eqArr>
                          <m:eqArrPr>
                            <m:ctrlPr>
                              <a:rPr lang="en-US" i="1">
                                <a:solidFill>
                                  <a:schemeClr val="bg1"/>
                                </a:solidFill>
                                <a:latin typeface="Cambria Math" panose="02040503050406030204" pitchFamily="18" charset="0"/>
                              </a:rPr>
                            </m:ctrlPr>
                          </m:eqArrPr>
                          <m:e>
                            <m:m>
                              <m:mPr>
                                <m:mcs>
                                  <m:mc>
                                    <m:mcPr>
                                      <m:count m:val="2"/>
                                      <m:mcJc m:val="center"/>
                                    </m:mcPr>
                                  </m:mc>
                                </m:mcs>
                                <m:ctrlPr>
                                  <a:rPr lang="en-US" i="1">
                                    <a:solidFill>
                                      <a:schemeClr val="bg1"/>
                                    </a:solidFill>
                                    <a:latin typeface="Cambria Math" panose="02040503050406030204" pitchFamily="18" charset="0"/>
                                  </a:rPr>
                                </m:ctrlPr>
                              </m:mPr>
                              <m:mr>
                                <m:e>
                                  <m:r>
                                    <a:rPr lang="en-US" i="1">
                                      <a:solidFill>
                                        <a:schemeClr val="bg1"/>
                                      </a:solidFill>
                                      <a:latin typeface="Cambria Math" charset="0"/>
                                    </a:rPr>
                                    <m:t>𝛾</m:t>
                                  </m:r>
                                </m:e>
                                <m:e>
                                  <m:r>
                                    <a:rPr lang="en-US" i="1">
                                      <a:solidFill>
                                        <a:schemeClr val="bg1"/>
                                      </a:solidFill>
                                      <a:latin typeface="Cambria Math" charset="0"/>
                                    </a:rPr>
                                    <m:t>−</m:t>
                                  </m:r>
                                  <m:r>
                                    <a:rPr lang="en-US" i="1">
                                      <a:solidFill>
                                        <a:schemeClr val="bg1"/>
                                      </a:solidFill>
                                      <a:latin typeface="Cambria Math" charset="0"/>
                                    </a:rPr>
                                    <m:t>𝛾𝛽</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𝑥</m:t>
                                      </m:r>
                                    </m:sub>
                                  </m:sSub>
                                </m:e>
                              </m:mr>
                              <m:mr>
                                <m:e>
                                  <m:r>
                                    <a:rPr lang="en-US" i="1">
                                      <a:solidFill>
                                        <a:schemeClr val="bg1"/>
                                      </a:solidFill>
                                      <a:latin typeface="Cambria Math" charset="0"/>
                                    </a:rPr>
                                    <m:t>−</m:t>
                                  </m:r>
                                  <m:r>
                                    <a:rPr lang="en-US" i="1">
                                      <a:solidFill>
                                        <a:schemeClr val="bg1"/>
                                      </a:solidFill>
                                      <a:latin typeface="Cambria Math" charset="0"/>
                                    </a:rPr>
                                    <m:t>𝛾𝛽</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𝑥</m:t>
                                      </m:r>
                                    </m:sub>
                                  </m:sSub>
                                </m:e>
                                <m:e>
                                  <m:r>
                                    <a:rPr lang="en-US" i="1">
                                      <a:solidFill>
                                        <a:schemeClr val="bg1"/>
                                      </a:solidFill>
                                      <a:latin typeface="Cambria Math" charset="0"/>
                                    </a:rPr>
                                    <m:t>1+(</m:t>
                                  </m:r>
                                  <m:r>
                                    <a:rPr lang="en-US" i="1">
                                      <a:solidFill>
                                        <a:schemeClr val="bg1"/>
                                      </a:solidFill>
                                      <a:latin typeface="Cambria Math" charset="0"/>
                                    </a:rPr>
                                    <m:t>𝛾</m:t>
                                  </m:r>
                                  <m:r>
                                    <a:rPr lang="en-US" i="1">
                                      <a:solidFill>
                                        <a:schemeClr val="bg1"/>
                                      </a:solidFill>
                                      <a:latin typeface="Cambria Math" charset="0"/>
                                    </a:rPr>
                                    <m:t>−1)</m:t>
                                  </m:r>
                                  <m:sSubSup>
                                    <m:sSubSupPr>
                                      <m:ctrlPr>
                                        <a:rPr lang="en-US" i="1">
                                          <a:solidFill>
                                            <a:schemeClr val="bg1"/>
                                          </a:solidFill>
                                          <a:latin typeface="Cambria Math" panose="02040503050406030204" pitchFamily="18" charset="0"/>
                                        </a:rPr>
                                      </m:ctrlPr>
                                    </m:sSubSupPr>
                                    <m:e>
                                      <m:r>
                                        <a:rPr lang="en-US" i="1">
                                          <a:solidFill>
                                            <a:schemeClr val="bg1"/>
                                          </a:solidFill>
                                          <a:latin typeface="Cambria Math" charset="0"/>
                                        </a:rPr>
                                        <m:t>𝑛</m:t>
                                      </m:r>
                                    </m:e>
                                    <m:sub>
                                      <m:r>
                                        <a:rPr lang="en-US" i="1">
                                          <a:solidFill>
                                            <a:schemeClr val="bg1"/>
                                          </a:solidFill>
                                          <a:latin typeface="Cambria Math" charset="0"/>
                                        </a:rPr>
                                        <m:t>𝑥</m:t>
                                      </m:r>
                                    </m:sub>
                                    <m:sup>
                                      <m:r>
                                        <a:rPr lang="en-US" i="1">
                                          <a:solidFill>
                                            <a:schemeClr val="bg1"/>
                                          </a:solidFill>
                                          <a:latin typeface="Cambria Math" charset="0"/>
                                        </a:rPr>
                                        <m:t>2</m:t>
                                      </m:r>
                                    </m:sup>
                                  </m:sSubSup>
                                </m:e>
                              </m:mr>
                            </m:m>
                            <m:r>
                              <a:rPr lang="en-US" i="1">
                                <a:solidFill>
                                  <a:schemeClr val="bg1"/>
                                </a:solidFill>
                                <a:latin typeface="Cambria Math" charset="0"/>
                              </a:rPr>
                              <m:t>     </m:t>
                            </m:r>
                            <m:m>
                              <m:mPr>
                                <m:mcs>
                                  <m:mc>
                                    <m:mcPr>
                                      <m:count m:val="2"/>
                                      <m:mcJc m:val="center"/>
                                    </m:mcPr>
                                  </m:mc>
                                </m:mcs>
                                <m:ctrlPr>
                                  <a:rPr lang="en-US" i="1">
                                    <a:solidFill>
                                      <a:schemeClr val="bg1"/>
                                    </a:solidFill>
                                    <a:latin typeface="Cambria Math" panose="02040503050406030204" pitchFamily="18" charset="0"/>
                                  </a:rPr>
                                </m:ctrlPr>
                              </m:mPr>
                              <m:mr>
                                <m:e>
                                  <m:r>
                                    <a:rPr lang="en-US" i="1">
                                      <a:solidFill>
                                        <a:schemeClr val="bg1"/>
                                      </a:solidFill>
                                      <a:latin typeface="Cambria Math" charset="0"/>
                                    </a:rPr>
                                    <m:t>−</m:t>
                                  </m:r>
                                  <m:r>
                                    <a:rPr lang="en-US" i="1">
                                      <a:solidFill>
                                        <a:schemeClr val="bg1"/>
                                      </a:solidFill>
                                      <a:latin typeface="Cambria Math" charset="0"/>
                                    </a:rPr>
                                    <m:t>𝛾𝛽</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𝑦</m:t>
                                      </m:r>
                                    </m:sub>
                                  </m:sSub>
                                </m:e>
                                <m:e>
                                  <m:r>
                                    <a:rPr lang="en-US" i="1">
                                      <a:solidFill>
                                        <a:schemeClr val="bg1"/>
                                      </a:solidFill>
                                      <a:latin typeface="Cambria Math" charset="0"/>
                                    </a:rPr>
                                    <m:t>−</m:t>
                                  </m:r>
                                  <m:r>
                                    <a:rPr lang="en-US" i="1">
                                      <a:solidFill>
                                        <a:schemeClr val="bg1"/>
                                      </a:solidFill>
                                      <a:latin typeface="Cambria Math" charset="0"/>
                                    </a:rPr>
                                    <m:t>𝛾𝛽</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𝑧</m:t>
                                      </m:r>
                                    </m:sub>
                                  </m:sSub>
                                </m:e>
                              </m:mr>
                              <m:mr>
                                <m:e>
                                  <m:r>
                                    <a:rPr lang="en-US" i="1">
                                      <a:solidFill>
                                        <a:schemeClr val="bg1"/>
                                      </a:solidFill>
                                      <a:latin typeface="Cambria Math" charset="0"/>
                                    </a:rPr>
                                    <m:t>(</m:t>
                                  </m:r>
                                  <m:r>
                                    <a:rPr lang="en-US" i="1">
                                      <a:solidFill>
                                        <a:schemeClr val="bg1"/>
                                      </a:solidFill>
                                      <a:latin typeface="Cambria Math" charset="0"/>
                                    </a:rPr>
                                    <m:t>𝛾</m:t>
                                  </m:r>
                                  <m:r>
                                    <a:rPr lang="en-US" i="1">
                                      <a:solidFill>
                                        <a:schemeClr val="bg1"/>
                                      </a:solidFill>
                                      <a:latin typeface="Cambria Math" charset="0"/>
                                    </a:rPr>
                                    <m:t>−1)</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𝑥</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𝑦</m:t>
                                      </m:r>
                                    </m:sub>
                                  </m:sSub>
                                </m:e>
                                <m:e>
                                  <m:r>
                                    <a:rPr lang="en-US" i="1">
                                      <a:solidFill>
                                        <a:schemeClr val="bg1"/>
                                      </a:solidFill>
                                      <a:latin typeface="Cambria Math" charset="0"/>
                                    </a:rPr>
                                    <m:t>(</m:t>
                                  </m:r>
                                  <m:r>
                                    <a:rPr lang="en-US" i="1">
                                      <a:solidFill>
                                        <a:schemeClr val="bg1"/>
                                      </a:solidFill>
                                      <a:latin typeface="Cambria Math" charset="0"/>
                                    </a:rPr>
                                    <m:t>𝛾</m:t>
                                  </m:r>
                                  <m:r>
                                    <a:rPr lang="en-US" i="1">
                                      <a:solidFill>
                                        <a:schemeClr val="bg1"/>
                                      </a:solidFill>
                                      <a:latin typeface="Cambria Math" charset="0"/>
                                    </a:rPr>
                                    <m:t>−1)</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𝑥</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𝑧</m:t>
                                      </m:r>
                                    </m:sub>
                                  </m:sSub>
                                </m:e>
                              </m:mr>
                            </m:m>
                          </m:e>
                          <m:e>
                            <m:m>
                              <m:mPr>
                                <m:mcs>
                                  <m:mc>
                                    <m:mcPr>
                                      <m:count m:val="2"/>
                                      <m:mcJc m:val="center"/>
                                    </m:mcPr>
                                  </m:mc>
                                </m:mcs>
                                <m:ctrlPr>
                                  <a:rPr lang="en-US" i="1">
                                    <a:solidFill>
                                      <a:schemeClr val="bg1"/>
                                    </a:solidFill>
                                    <a:latin typeface="Cambria Math" panose="02040503050406030204" pitchFamily="18" charset="0"/>
                                  </a:rPr>
                                </m:ctrlPr>
                              </m:mPr>
                              <m:mr>
                                <m:e>
                                  <m:r>
                                    <a:rPr lang="en-US" i="1">
                                      <a:solidFill>
                                        <a:schemeClr val="bg1"/>
                                      </a:solidFill>
                                      <a:latin typeface="Cambria Math" charset="0"/>
                                    </a:rPr>
                                    <m:t>   −</m:t>
                                  </m:r>
                                  <m:r>
                                    <a:rPr lang="en-US" i="1">
                                      <a:solidFill>
                                        <a:schemeClr val="bg1"/>
                                      </a:solidFill>
                                      <a:latin typeface="Cambria Math" charset="0"/>
                                    </a:rPr>
                                    <m:t>𝛾𝛽</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𝑦</m:t>
                                      </m:r>
                                    </m:sub>
                                  </m:sSub>
                                </m:e>
                                <m:e>
                                  <m:r>
                                    <a:rPr lang="en-US" i="1">
                                      <a:solidFill>
                                        <a:schemeClr val="bg1"/>
                                      </a:solidFill>
                                      <a:latin typeface="Cambria Math" charset="0"/>
                                    </a:rPr>
                                    <m:t>(</m:t>
                                  </m:r>
                                  <m:r>
                                    <a:rPr lang="en-US" i="1">
                                      <a:solidFill>
                                        <a:schemeClr val="bg1"/>
                                      </a:solidFill>
                                      <a:latin typeface="Cambria Math" charset="0"/>
                                    </a:rPr>
                                    <m:t>𝛾</m:t>
                                  </m:r>
                                  <m:r>
                                    <a:rPr lang="en-US" i="1">
                                      <a:solidFill>
                                        <a:schemeClr val="bg1"/>
                                      </a:solidFill>
                                      <a:latin typeface="Cambria Math" charset="0"/>
                                    </a:rPr>
                                    <m:t>−1)</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𝑦</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𝑥</m:t>
                                      </m:r>
                                    </m:sub>
                                  </m:sSub>
                                </m:e>
                              </m:mr>
                              <m:mr>
                                <m:e>
                                  <m:r>
                                    <a:rPr lang="en-US" i="1">
                                      <a:solidFill>
                                        <a:schemeClr val="bg1"/>
                                      </a:solidFill>
                                      <a:latin typeface="Cambria Math" charset="0"/>
                                    </a:rPr>
                                    <m:t>   −</m:t>
                                  </m:r>
                                  <m:r>
                                    <a:rPr lang="en-US" i="1">
                                      <a:solidFill>
                                        <a:schemeClr val="bg1"/>
                                      </a:solidFill>
                                      <a:latin typeface="Cambria Math" charset="0"/>
                                    </a:rPr>
                                    <m:t>𝛾𝛽</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𝑧</m:t>
                                      </m:r>
                                    </m:sub>
                                  </m:sSub>
                                </m:e>
                                <m:e>
                                  <m:r>
                                    <a:rPr lang="en-US" i="1">
                                      <a:solidFill>
                                        <a:schemeClr val="bg1"/>
                                      </a:solidFill>
                                      <a:latin typeface="Cambria Math" charset="0"/>
                                    </a:rPr>
                                    <m:t>(</m:t>
                                  </m:r>
                                  <m:r>
                                    <a:rPr lang="en-US" i="1">
                                      <a:solidFill>
                                        <a:schemeClr val="bg1"/>
                                      </a:solidFill>
                                      <a:latin typeface="Cambria Math" charset="0"/>
                                    </a:rPr>
                                    <m:t>𝛾</m:t>
                                  </m:r>
                                  <m:r>
                                    <a:rPr lang="en-US" i="1">
                                      <a:solidFill>
                                        <a:schemeClr val="bg1"/>
                                      </a:solidFill>
                                      <a:latin typeface="Cambria Math" charset="0"/>
                                    </a:rPr>
                                    <m:t>−1)</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𝑧</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𝑥</m:t>
                                      </m:r>
                                    </m:sub>
                                  </m:sSub>
                                </m:e>
                              </m:mr>
                            </m:m>
                            <m:r>
                              <a:rPr lang="en-US" i="1">
                                <a:solidFill>
                                  <a:schemeClr val="bg1"/>
                                </a:solidFill>
                                <a:latin typeface="Cambria Math" charset="0"/>
                              </a:rPr>
                              <m:t>     </m:t>
                            </m:r>
                            <m:m>
                              <m:mPr>
                                <m:mcs>
                                  <m:mc>
                                    <m:mcPr>
                                      <m:count m:val="2"/>
                                      <m:mcJc m:val="center"/>
                                    </m:mcPr>
                                  </m:mc>
                                </m:mcs>
                                <m:ctrlPr>
                                  <a:rPr lang="en-US" i="1">
                                    <a:solidFill>
                                      <a:schemeClr val="bg1"/>
                                    </a:solidFill>
                                    <a:latin typeface="Cambria Math" panose="02040503050406030204" pitchFamily="18" charset="0"/>
                                  </a:rPr>
                                </m:ctrlPr>
                              </m:mPr>
                              <m:mr>
                                <m:e>
                                  <m:r>
                                    <a:rPr lang="en-US" i="1">
                                      <a:solidFill>
                                        <a:schemeClr val="bg1"/>
                                      </a:solidFill>
                                      <a:latin typeface="Cambria Math" charset="0"/>
                                    </a:rPr>
                                    <m:t>1+(</m:t>
                                  </m:r>
                                  <m:r>
                                    <a:rPr lang="en-US" i="1">
                                      <a:solidFill>
                                        <a:schemeClr val="bg1"/>
                                      </a:solidFill>
                                      <a:latin typeface="Cambria Math" charset="0"/>
                                    </a:rPr>
                                    <m:t>𝛾</m:t>
                                  </m:r>
                                  <m:r>
                                    <a:rPr lang="en-US" i="1">
                                      <a:solidFill>
                                        <a:schemeClr val="bg1"/>
                                      </a:solidFill>
                                      <a:latin typeface="Cambria Math" charset="0"/>
                                    </a:rPr>
                                    <m:t>−1)</m:t>
                                  </m:r>
                                  <m:sSubSup>
                                    <m:sSubSupPr>
                                      <m:ctrlPr>
                                        <a:rPr lang="en-US" i="1">
                                          <a:solidFill>
                                            <a:schemeClr val="bg1"/>
                                          </a:solidFill>
                                          <a:latin typeface="Cambria Math" panose="02040503050406030204" pitchFamily="18" charset="0"/>
                                        </a:rPr>
                                      </m:ctrlPr>
                                    </m:sSubSupPr>
                                    <m:e>
                                      <m:r>
                                        <a:rPr lang="en-US" i="1">
                                          <a:solidFill>
                                            <a:schemeClr val="bg1"/>
                                          </a:solidFill>
                                          <a:latin typeface="Cambria Math" charset="0"/>
                                        </a:rPr>
                                        <m:t>𝑛</m:t>
                                      </m:r>
                                    </m:e>
                                    <m:sub>
                                      <m:r>
                                        <a:rPr lang="en-US" i="1">
                                          <a:solidFill>
                                            <a:schemeClr val="bg1"/>
                                          </a:solidFill>
                                          <a:latin typeface="Cambria Math" charset="0"/>
                                        </a:rPr>
                                        <m:t>𝑦</m:t>
                                      </m:r>
                                    </m:sub>
                                    <m:sup>
                                      <m:r>
                                        <a:rPr lang="en-US" i="1">
                                          <a:solidFill>
                                            <a:schemeClr val="bg1"/>
                                          </a:solidFill>
                                          <a:latin typeface="Cambria Math" charset="0"/>
                                        </a:rPr>
                                        <m:t>2</m:t>
                                      </m:r>
                                    </m:sup>
                                  </m:sSubSup>
                                </m:e>
                                <m:e>
                                  <m:r>
                                    <a:rPr lang="en-US" i="1">
                                      <a:solidFill>
                                        <a:schemeClr val="bg1"/>
                                      </a:solidFill>
                                      <a:latin typeface="Cambria Math" charset="0"/>
                                    </a:rPr>
                                    <m:t>(</m:t>
                                  </m:r>
                                  <m:r>
                                    <a:rPr lang="en-US" i="1">
                                      <a:solidFill>
                                        <a:schemeClr val="bg1"/>
                                      </a:solidFill>
                                      <a:latin typeface="Cambria Math" charset="0"/>
                                    </a:rPr>
                                    <m:t>𝛾</m:t>
                                  </m:r>
                                  <m:r>
                                    <a:rPr lang="en-US" i="1">
                                      <a:solidFill>
                                        <a:schemeClr val="bg1"/>
                                      </a:solidFill>
                                      <a:latin typeface="Cambria Math" charset="0"/>
                                    </a:rPr>
                                    <m:t>−1)</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𝑦</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𝑧</m:t>
                                      </m:r>
                                    </m:sub>
                                  </m:sSub>
                                </m:e>
                              </m:mr>
                              <m:mr>
                                <m:e>
                                  <m:r>
                                    <a:rPr lang="en-US" i="1">
                                      <a:solidFill>
                                        <a:schemeClr val="bg1"/>
                                      </a:solidFill>
                                      <a:latin typeface="Cambria Math" charset="0"/>
                                    </a:rPr>
                                    <m:t>(</m:t>
                                  </m:r>
                                  <m:r>
                                    <a:rPr lang="en-US" i="1">
                                      <a:solidFill>
                                        <a:schemeClr val="bg1"/>
                                      </a:solidFill>
                                      <a:latin typeface="Cambria Math" charset="0"/>
                                    </a:rPr>
                                    <m:t>𝛾</m:t>
                                  </m:r>
                                  <m:r>
                                    <a:rPr lang="en-US" i="1">
                                      <a:solidFill>
                                        <a:schemeClr val="bg1"/>
                                      </a:solidFill>
                                      <a:latin typeface="Cambria Math" charset="0"/>
                                    </a:rPr>
                                    <m:t>−1)</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𝑧</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𝑛</m:t>
                                      </m:r>
                                    </m:e>
                                    <m:sub>
                                      <m:r>
                                        <a:rPr lang="en-US" i="1">
                                          <a:solidFill>
                                            <a:schemeClr val="bg1"/>
                                          </a:solidFill>
                                          <a:latin typeface="Cambria Math" charset="0"/>
                                        </a:rPr>
                                        <m:t>𝑦</m:t>
                                      </m:r>
                                    </m:sub>
                                  </m:sSub>
                                </m:e>
                                <m:e>
                                  <m:r>
                                    <a:rPr lang="en-US" i="1">
                                      <a:solidFill>
                                        <a:schemeClr val="bg1"/>
                                      </a:solidFill>
                                      <a:latin typeface="Cambria Math" charset="0"/>
                                    </a:rPr>
                                    <m:t>1+(</m:t>
                                  </m:r>
                                  <m:r>
                                    <a:rPr lang="en-US" i="1">
                                      <a:solidFill>
                                        <a:schemeClr val="bg1"/>
                                      </a:solidFill>
                                      <a:latin typeface="Cambria Math" charset="0"/>
                                    </a:rPr>
                                    <m:t>𝛾</m:t>
                                  </m:r>
                                  <m:r>
                                    <a:rPr lang="en-US" i="1">
                                      <a:solidFill>
                                        <a:schemeClr val="bg1"/>
                                      </a:solidFill>
                                      <a:latin typeface="Cambria Math" charset="0"/>
                                    </a:rPr>
                                    <m:t>−1)</m:t>
                                  </m:r>
                                  <m:sSubSup>
                                    <m:sSubSupPr>
                                      <m:ctrlPr>
                                        <a:rPr lang="en-US" i="1">
                                          <a:solidFill>
                                            <a:schemeClr val="bg1"/>
                                          </a:solidFill>
                                          <a:latin typeface="Cambria Math" panose="02040503050406030204" pitchFamily="18" charset="0"/>
                                        </a:rPr>
                                      </m:ctrlPr>
                                    </m:sSubSupPr>
                                    <m:e>
                                      <m:r>
                                        <a:rPr lang="en-US" i="1">
                                          <a:solidFill>
                                            <a:schemeClr val="bg1"/>
                                          </a:solidFill>
                                          <a:latin typeface="Cambria Math" charset="0"/>
                                        </a:rPr>
                                        <m:t>𝑛</m:t>
                                      </m:r>
                                    </m:e>
                                    <m:sub>
                                      <m:r>
                                        <a:rPr lang="en-US" i="1">
                                          <a:solidFill>
                                            <a:schemeClr val="bg1"/>
                                          </a:solidFill>
                                          <a:latin typeface="Cambria Math" charset="0"/>
                                        </a:rPr>
                                        <m:t>𝑧</m:t>
                                      </m:r>
                                    </m:sub>
                                    <m:sup>
                                      <m:r>
                                        <a:rPr lang="en-US" i="1">
                                          <a:solidFill>
                                            <a:schemeClr val="bg1"/>
                                          </a:solidFill>
                                          <a:latin typeface="Cambria Math" charset="0"/>
                                        </a:rPr>
                                        <m:t>2</m:t>
                                      </m:r>
                                    </m:sup>
                                  </m:sSubSup>
                                </m:e>
                              </m:mr>
                            </m:m>
                          </m:e>
                        </m:eqArr>
                      </m:e>
                    </m:d>
                  </m:oMath>
                </a14:m>
                <a:r>
                  <a:rPr lang="en-US" dirty="0">
                    <a:solidFill>
                      <a:schemeClr val="bg1"/>
                    </a:solidFill>
                    <a:effectLst/>
                  </a:rPr>
                  <a:t> </a:t>
                </a:r>
                <a:endParaRPr lang="en-US"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1934328" y="2570827"/>
                <a:ext cx="6933627" cy="1547642"/>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51700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Lorentz transformations -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a boost of velocity </a:t>
                </a:r>
                <a:r>
                  <a:rPr lang="en-US" b="1" dirty="0"/>
                  <a:t>v</a:t>
                </a:r>
                <a:r>
                  <a:rPr lang="en-US" dirty="0"/>
                  <a:t> = (v,0,0) = v</a:t>
                </a:r>
                <a14:m>
                  <m:oMath xmlns:m="http://schemas.openxmlformats.org/officeDocument/2006/math">
                    <m:acc>
                      <m:accPr>
                        <m:chr m:val="̂"/>
                        <m:ctrlPr>
                          <a:rPr lang="en-US" i="1">
                            <a:latin typeface="Cambria Math" panose="02040503050406030204" pitchFamily="18" charset="0"/>
                          </a:rPr>
                        </m:ctrlPr>
                      </m:accPr>
                      <m:e>
                        <m:r>
                          <a:rPr lang="en-US" i="1">
                            <a:latin typeface="Cambria Math" charset="0"/>
                          </a:rPr>
                          <m:t>𝑛</m:t>
                        </m:r>
                      </m:e>
                    </m:acc>
                  </m:oMath>
                </a14:m>
                <a:r>
                  <a:rPr lang="en-US" dirty="0"/>
                  <a:t> of Frame S’ relative to Frame S , what is the Lorentz transformation tensor, and how does the 4-displacement transform?  </a:t>
                </a:r>
              </a:p>
              <a:p>
                <a:endParaRPr lang="en-US" dirty="0"/>
              </a:p>
              <a:p>
                <a:endParaRPr lang="en-US" dirty="0"/>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719786" y="3327440"/>
                <a:ext cx="3473196" cy="124455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m:rPr>
                          <m:nor/>
                        </m:rPr>
                        <a:rPr lang="en-US" smtClean="0"/>
                        <m:t> </m:t>
                      </m:r>
                    </m:oMath>
                  </m:oMathPara>
                </a14:m>
                <a:endParaRPr lang="en-US" dirty="0"/>
              </a:p>
              <a:p>
                <a:pPr/>
                <a14:m>
                  <m:oMathPara xmlns:m="http://schemas.openxmlformats.org/officeDocument/2006/math">
                    <m:oMathParaPr>
                      <m:jc m:val="centerGroup"/>
                    </m:oMathParaPr>
                    <m:oMath xmlns:m="http://schemas.openxmlformats.org/officeDocument/2006/math">
                      <m:r>
                        <m:rPr>
                          <m:nor/>
                        </m:rPr>
                        <a:rPr lang="en-US"/>
                        <m:t> </m:t>
                      </m:r>
                      <m:sSubSup>
                        <m:sSubSupPr>
                          <m:ctrlPr>
                            <a:rPr lang="en-US" i="1">
                              <a:solidFill>
                                <a:schemeClr val="bg1"/>
                              </a:solidFill>
                              <a:latin typeface="Cambria Math" panose="02040503050406030204" pitchFamily="18" charset="0"/>
                            </a:rPr>
                          </m:ctrlPr>
                        </m:sSubSupPr>
                        <m:e>
                          <m:r>
                            <m:rPr>
                              <m:sty m:val="p"/>
                            </m:rPr>
                            <a:rPr lang="en-US">
                              <a:solidFill>
                                <a:schemeClr val="bg1"/>
                              </a:solidFill>
                              <a:latin typeface="Cambria Math" charset="0"/>
                            </a:rPr>
                            <m:t>Λ</m:t>
                          </m:r>
                        </m:e>
                        <m:sub>
                          <m:r>
                            <a:rPr lang="en-US" i="1">
                              <a:solidFill>
                                <a:schemeClr val="bg1"/>
                              </a:solidFill>
                              <a:latin typeface="Cambria Math" charset="0"/>
                            </a:rPr>
                            <m:t>  </m:t>
                          </m:r>
                          <m:r>
                            <a:rPr lang="en-US" i="1">
                              <a:solidFill>
                                <a:schemeClr val="bg1"/>
                              </a:solidFill>
                              <a:latin typeface="Cambria Math" charset="0"/>
                            </a:rPr>
                            <m:t>𝜈</m:t>
                          </m:r>
                        </m:sub>
                        <m:sup>
                          <m:r>
                            <a:rPr lang="en-US" i="1">
                              <a:solidFill>
                                <a:schemeClr val="bg1"/>
                              </a:solidFill>
                              <a:latin typeface="Cambria Math" charset="0"/>
                            </a:rPr>
                            <m:t>𝜇</m:t>
                          </m:r>
                        </m:sup>
                      </m:sSubSup>
                      <m:r>
                        <a:rPr lang="en-US" b="0" i="1" smtClean="0">
                          <a:solidFill>
                            <a:schemeClr val="bg1"/>
                          </a:solidFill>
                          <a:latin typeface="Cambria Math" charset="0"/>
                        </a:rPr>
                        <m:t>=?</m:t>
                      </m:r>
                    </m:oMath>
                  </m:oMathPara>
                </a14:m>
                <a:endParaRPr lang="en-US" dirty="0">
                  <a:solidFill>
                    <a:schemeClr val="bg1"/>
                  </a:solidFill>
                </a:endParaRPr>
              </a:p>
              <a:p>
                <a:pPr algn="ctr"/>
                <a:endParaRPr lang="en-US" dirty="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2719786" y="3327440"/>
                <a:ext cx="3473196" cy="124455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93919" y="4859260"/>
                <a:ext cx="2389908" cy="433172"/>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sSup>
                        <m:sSupPr>
                          <m:ctrlPr>
                            <a:rPr lang="en-US" i="1" smtClean="0">
                              <a:solidFill>
                                <a:schemeClr val="bg1"/>
                              </a:solidFill>
                              <a:latin typeface="Cambria Math" panose="02040503050406030204" pitchFamily="18" charset="0"/>
                            </a:rPr>
                          </m:ctrlPr>
                        </m:sSupPr>
                        <m:e>
                          <m:r>
                            <a:rPr lang="en-US" b="0" i="1" smtClean="0">
                              <a:solidFill>
                                <a:schemeClr val="bg1"/>
                              </a:solidFill>
                              <a:latin typeface="Cambria Math" charset="0"/>
                            </a:rPr>
                            <m:t>(</m:t>
                          </m:r>
                          <m:r>
                            <a:rPr lang="en-US" i="1">
                              <a:solidFill>
                                <a:schemeClr val="bg1"/>
                              </a:solidFill>
                              <a:latin typeface="Cambria Math" charset="0"/>
                            </a:rPr>
                            <m:t>𝑥</m:t>
                          </m:r>
                        </m:e>
                        <m:sup>
                          <m:r>
                            <a:rPr lang="en-US" i="1">
                              <a:solidFill>
                                <a:schemeClr val="bg1"/>
                              </a:solidFill>
                              <a:latin typeface="Cambria Math" charset="0"/>
                            </a:rPr>
                            <m:t>0</m:t>
                          </m:r>
                        </m:sup>
                      </m:sSup>
                      <m:r>
                        <a:rPr lang="en-US" b="0" i="1" smtClean="0">
                          <a:solidFill>
                            <a:schemeClr val="bg1"/>
                          </a:solidFill>
                          <a:latin typeface="Cambria Math" charset="0"/>
                        </a:rPr>
                        <m:t>)′=</m:t>
                      </m:r>
                      <m:r>
                        <a:rPr lang="en-US" i="1" smtClean="0">
                          <a:solidFill>
                            <a:schemeClr val="bg1"/>
                          </a:solidFill>
                          <a:latin typeface="Cambria Math" charset="0"/>
                        </a:rPr>
                        <m:t>?</m:t>
                      </m:r>
                    </m:oMath>
                  </m:oMathPara>
                </a14:m>
                <a:endParaRPr lang="en-US" dirty="0">
                  <a:solidFill>
                    <a:schemeClr val="bg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293919" y="4859260"/>
                <a:ext cx="2389908" cy="43317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332018" y="5406518"/>
                <a:ext cx="2403764" cy="433172"/>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sSup>
                        <m:sSupPr>
                          <m:ctrlPr>
                            <a:rPr lang="en-US" i="1" smtClean="0">
                              <a:solidFill>
                                <a:schemeClr val="bg1"/>
                              </a:solidFill>
                              <a:latin typeface="Cambria Math" panose="02040503050406030204" pitchFamily="18" charset="0"/>
                            </a:rPr>
                          </m:ctrlPr>
                        </m:sSupPr>
                        <m:e>
                          <m:r>
                            <a:rPr lang="en-US" b="0" i="1" smtClean="0">
                              <a:solidFill>
                                <a:schemeClr val="bg1"/>
                              </a:solidFill>
                              <a:latin typeface="Cambria Math" charset="0"/>
                            </a:rPr>
                            <m:t>(</m:t>
                          </m:r>
                          <m:r>
                            <a:rPr lang="en-US" i="1">
                              <a:solidFill>
                                <a:schemeClr val="bg1"/>
                              </a:solidFill>
                              <a:latin typeface="Cambria Math" charset="0"/>
                            </a:rPr>
                            <m:t>𝑥</m:t>
                          </m:r>
                        </m:e>
                        <m:sup>
                          <m:r>
                            <a:rPr lang="en-US" b="0" i="1" smtClean="0">
                              <a:solidFill>
                                <a:schemeClr val="bg1"/>
                              </a:solidFill>
                              <a:latin typeface="Cambria Math" charset="0"/>
                            </a:rPr>
                            <m:t>1</m:t>
                          </m:r>
                        </m:sup>
                      </m:sSup>
                      <m:r>
                        <a:rPr lang="en-US" b="0" i="1" smtClean="0">
                          <a:solidFill>
                            <a:schemeClr val="bg1"/>
                          </a:solidFill>
                          <a:latin typeface="Cambria Math" charset="0"/>
                        </a:rPr>
                        <m:t>)′=</m:t>
                      </m:r>
                      <m:r>
                        <a:rPr lang="en-US" i="1" smtClean="0">
                          <a:solidFill>
                            <a:schemeClr val="bg1"/>
                          </a:solidFill>
                          <a:latin typeface="Cambria Math" charset="0"/>
                        </a:rPr>
                        <m:t>?</m:t>
                      </m:r>
                    </m:oMath>
                  </m:oMathPara>
                </a14:m>
                <a:endParaRPr lang="en-US"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3332018" y="5406518"/>
                <a:ext cx="2403764" cy="43317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636818" y="5934015"/>
                <a:ext cx="1659082" cy="32109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sSup>
                        <m:sSupPr>
                          <m:ctrlPr>
                            <a:rPr lang="en-US" i="1" smtClean="0">
                              <a:solidFill>
                                <a:schemeClr val="bg1"/>
                              </a:solidFill>
                              <a:latin typeface="Cambria Math" panose="02040503050406030204" pitchFamily="18" charset="0"/>
                            </a:rPr>
                          </m:ctrlPr>
                        </m:sSupPr>
                        <m:e>
                          <m:r>
                            <a:rPr lang="en-US" b="0" i="1" smtClean="0">
                              <a:solidFill>
                                <a:schemeClr val="bg1"/>
                              </a:solidFill>
                              <a:latin typeface="Cambria Math" charset="0"/>
                            </a:rPr>
                            <m:t>(</m:t>
                          </m:r>
                          <m:r>
                            <a:rPr lang="en-US" i="1">
                              <a:solidFill>
                                <a:schemeClr val="bg1"/>
                              </a:solidFill>
                              <a:latin typeface="Cambria Math" charset="0"/>
                            </a:rPr>
                            <m:t>𝑥</m:t>
                          </m:r>
                        </m:e>
                        <m:sup>
                          <m:r>
                            <a:rPr lang="en-US" b="0" i="1" smtClean="0">
                              <a:solidFill>
                                <a:schemeClr val="bg1"/>
                              </a:solidFill>
                              <a:latin typeface="Cambria Math" charset="0"/>
                            </a:rPr>
                            <m:t>2</m:t>
                          </m:r>
                        </m:sup>
                      </m:sSup>
                      <m:r>
                        <a:rPr lang="en-US" b="0" i="1" smtClean="0">
                          <a:solidFill>
                            <a:schemeClr val="bg1"/>
                          </a:solidFill>
                          <a:latin typeface="Cambria Math" charset="0"/>
                        </a:rPr>
                        <m:t>)′=?</m:t>
                      </m:r>
                    </m:oMath>
                  </m:oMathPara>
                </a14:m>
                <a:endParaRPr lang="en-US"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3636818" y="5934015"/>
                <a:ext cx="1659082" cy="32109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636818" y="6345385"/>
                <a:ext cx="1659082" cy="37060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sSup>
                        <m:sSupPr>
                          <m:ctrlPr>
                            <a:rPr lang="en-US" i="1" smtClean="0">
                              <a:solidFill>
                                <a:schemeClr val="bg1"/>
                              </a:solidFill>
                              <a:latin typeface="Cambria Math" panose="02040503050406030204" pitchFamily="18" charset="0"/>
                            </a:rPr>
                          </m:ctrlPr>
                        </m:sSupPr>
                        <m:e>
                          <m:r>
                            <a:rPr lang="en-US" b="0" i="1" smtClean="0">
                              <a:solidFill>
                                <a:schemeClr val="bg1"/>
                              </a:solidFill>
                              <a:latin typeface="Cambria Math" charset="0"/>
                            </a:rPr>
                            <m:t>(</m:t>
                          </m:r>
                          <m:r>
                            <a:rPr lang="en-US" i="1">
                              <a:solidFill>
                                <a:schemeClr val="bg1"/>
                              </a:solidFill>
                              <a:latin typeface="Cambria Math" charset="0"/>
                            </a:rPr>
                            <m:t>𝑥</m:t>
                          </m:r>
                        </m:e>
                        <m:sup>
                          <m:r>
                            <a:rPr lang="en-US" b="0" i="1" smtClean="0">
                              <a:solidFill>
                                <a:schemeClr val="bg1"/>
                              </a:solidFill>
                              <a:latin typeface="Cambria Math" charset="0"/>
                            </a:rPr>
                            <m:t>3</m:t>
                          </m:r>
                        </m:sup>
                      </m:sSup>
                      <m:r>
                        <a:rPr lang="en-US" b="0" i="1" smtClean="0">
                          <a:solidFill>
                            <a:schemeClr val="bg1"/>
                          </a:solidFill>
                          <a:latin typeface="Cambria Math" charset="0"/>
                        </a:rPr>
                        <m:t>)′=</m:t>
                      </m:r>
                      <m:r>
                        <a:rPr lang="en-US" i="1" smtClean="0">
                          <a:solidFill>
                            <a:schemeClr val="bg1"/>
                          </a:solidFill>
                          <a:latin typeface="Cambria Math" charset="0"/>
                        </a:rPr>
                        <m:t>?</m:t>
                      </m:r>
                    </m:oMath>
                  </m:oMathPara>
                </a14:m>
                <a:endParaRPr lang="en-US" dirty="0">
                  <a:solidFill>
                    <a:schemeClr val="bg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3636818" y="6345385"/>
                <a:ext cx="1659082" cy="370609"/>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77517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Lorentz transformations -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a boost of velocity </a:t>
                </a:r>
                <a:r>
                  <a:rPr lang="en-US" b="1" dirty="0"/>
                  <a:t>v</a:t>
                </a:r>
                <a:r>
                  <a:rPr lang="en-US" dirty="0"/>
                  <a:t> = (v,0,0) = v</a:t>
                </a:r>
                <a14:m>
                  <m:oMath xmlns:m="http://schemas.openxmlformats.org/officeDocument/2006/math">
                    <m:acc>
                      <m:accPr>
                        <m:chr m:val="̂"/>
                        <m:ctrlPr>
                          <a:rPr lang="en-US" i="1">
                            <a:latin typeface="Cambria Math" panose="02040503050406030204" pitchFamily="18" charset="0"/>
                          </a:rPr>
                        </m:ctrlPr>
                      </m:accPr>
                      <m:e>
                        <m:r>
                          <a:rPr lang="en-US" i="1">
                            <a:latin typeface="Cambria Math" charset="0"/>
                          </a:rPr>
                          <m:t>𝑛</m:t>
                        </m:r>
                      </m:e>
                    </m:acc>
                  </m:oMath>
                </a14:m>
                <a:r>
                  <a:rPr lang="en-US" dirty="0"/>
                  <a:t> of Frame S’ relative to Frame S , what is the Lorentz transformation tensor, and how does the 4-displacement transform?  </a:t>
                </a:r>
              </a:p>
              <a:p>
                <a:endParaRPr lang="en-US" dirty="0"/>
              </a:p>
              <a:p>
                <a:endParaRPr lang="en-US" dirty="0"/>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719786" y="3327440"/>
                <a:ext cx="3473196" cy="124455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m:rPr>
                          <m:nor/>
                        </m:rPr>
                        <a:rPr lang="en-US" smtClean="0"/>
                        <m:t> </m:t>
                      </m:r>
                    </m:oMath>
                  </m:oMathPara>
                </a14:m>
                <a:endParaRPr lang="en-US" dirty="0"/>
              </a:p>
              <a:p>
                <a:pPr/>
                <a14:m>
                  <m:oMathPara xmlns:m="http://schemas.openxmlformats.org/officeDocument/2006/math">
                    <m:oMathParaPr>
                      <m:jc m:val="centerGroup"/>
                    </m:oMathParaPr>
                    <m:oMath xmlns:m="http://schemas.openxmlformats.org/officeDocument/2006/math">
                      <m:r>
                        <m:rPr>
                          <m:nor/>
                        </m:rPr>
                        <a:rPr lang="en-US"/>
                        <m:t> </m:t>
                      </m:r>
                    </m:oMath>
                  </m:oMathPara>
                </a14:m>
                <a:endParaRPr lang="en-US" dirty="0"/>
              </a:p>
              <a:p>
                <a:pPr/>
                <a14:m>
                  <m:oMathPara xmlns:m="http://schemas.openxmlformats.org/officeDocument/2006/math">
                    <m:oMathParaPr>
                      <m:jc m:val="centerGroup"/>
                    </m:oMathParaPr>
                    <m:oMath xmlns:m="http://schemas.openxmlformats.org/officeDocument/2006/math">
                      <m:sSubSup>
                        <m:sSubSupPr>
                          <m:ctrlPr>
                            <a:rPr lang="en-US" i="1">
                              <a:solidFill>
                                <a:schemeClr val="bg1"/>
                              </a:solidFill>
                              <a:latin typeface="Cambria Math" panose="02040503050406030204" pitchFamily="18" charset="0"/>
                            </a:rPr>
                          </m:ctrlPr>
                        </m:sSubSupPr>
                        <m:e>
                          <m:r>
                            <m:rPr>
                              <m:sty m:val="p"/>
                            </m:rPr>
                            <a:rPr lang="en-US">
                              <a:solidFill>
                                <a:schemeClr val="bg1"/>
                              </a:solidFill>
                              <a:latin typeface="Cambria Math" charset="0"/>
                            </a:rPr>
                            <m:t>Λ</m:t>
                          </m:r>
                        </m:e>
                        <m:sub>
                          <m:r>
                            <a:rPr lang="en-US" i="1">
                              <a:solidFill>
                                <a:schemeClr val="bg1"/>
                              </a:solidFill>
                              <a:latin typeface="Cambria Math" charset="0"/>
                            </a:rPr>
                            <m:t>  </m:t>
                          </m:r>
                          <m:r>
                            <a:rPr lang="en-US" i="1">
                              <a:solidFill>
                                <a:schemeClr val="bg1"/>
                              </a:solidFill>
                              <a:latin typeface="Cambria Math" charset="0"/>
                            </a:rPr>
                            <m:t>𝜈</m:t>
                          </m:r>
                        </m:sub>
                        <m:sup>
                          <m:r>
                            <a:rPr lang="en-US" i="1">
                              <a:solidFill>
                                <a:schemeClr val="bg1"/>
                              </a:solidFill>
                              <a:latin typeface="Cambria Math" charset="0"/>
                            </a:rPr>
                            <m:t>𝜇</m:t>
                          </m:r>
                        </m:sup>
                      </m:sSubSup>
                      <m:r>
                        <a:rPr lang="en-US" i="1">
                          <a:solidFill>
                            <a:schemeClr val="bg1"/>
                          </a:solidFill>
                          <a:latin typeface="Cambria Math" charset="0"/>
                        </a:rPr>
                        <m:t>=</m:t>
                      </m:r>
                      <m:d>
                        <m:dPr>
                          <m:begChr m:val="{"/>
                          <m:endChr m:val="}"/>
                          <m:ctrlPr>
                            <a:rPr lang="en-US" i="1">
                              <a:solidFill>
                                <a:schemeClr val="bg1"/>
                              </a:solidFill>
                              <a:latin typeface="Cambria Math" panose="02040503050406030204" pitchFamily="18" charset="0"/>
                            </a:rPr>
                          </m:ctrlPr>
                        </m:dPr>
                        <m:e>
                          <m:eqArr>
                            <m:eqArrPr>
                              <m:ctrlPr>
                                <a:rPr lang="en-US" i="1">
                                  <a:solidFill>
                                    <a:schemeClr val="bg1"/>
                                  </a:solidFill>
                                  <a:latin typeface="Cambria Math" panose="02040503050406030204" pitchFamily="18" charset="0"/>
                                </a:rPr>
                              </m:ctrlPr>
                            </m:eqArrPr>
                            <m:e>
                              <m:m>
                                <m:mPr>
                                  <m:mcs>
                                    <m:mc>
                                      <m:mcPr>
                                        <m:count m:val="2"/>
                                        <m:mcJc m:val="center"/>
                                      </m:mcPr>
                                    </m:mc>
                                  </m:mcs>
                                  <m:ctrlPr>
                                    <a:rPr lang="en-US" i="1">
                                      <a:solidFill>
                                        <a:schemeClr val="bg1"/>
                                      </a:solidFill>
                                      <a:latin typeface="Cambria Math" panose="02040503050406030204" pitchFamily="18" charset="0"/>
                                    </a:rPr>
                                  </m:ctrlPr>
                                </m:mPr>
                                <m:mr>
                                  <m:e>
                                    <m:r>
                                      <a:rPr lang="en-US" i="1">
                                        <a:solidFill>
                                          <a:schemeClr val="bg1"/>
                                        </a:solidFill>
                                        <a:latin typeface="Cambria Math" charset="0"/>
                                      </a:rPr>
                                      <m:t>𝛾</m:t>
                                    </m:r>
                                  </m:e>
                                  <m:e>
                                    <m:r>
                                      <a:rPr lang="en-US" i="1">
                                        <a:solidFill>
                                          <a:schemeClr val="bg1"/>
                                        </a:solidFill>
                                        <a:latin typeface="Cambria Math" charset="0"/>
                                      </a:rPr>
                                      <m:t>−</m:t>
                                    </m:r>
                                    <m:r>
                                      <a:rPr lang="en-US" i="1">
                                        <a:solidFill>
                                          <a:schemeClr val="bg1"/>
                                        </a:solidFill>
                                        <a:latin typeface="Cambria Math" charset="0"/>
                                      </a:rPr>
                                      <m:t>𝛾𝛽</m:t>
                                    </m:r>
                                  </m:e>
                                </m:mr>
                                <m:mr>
                                  <m:e>
                                    <m:r>
                                      <a:rPr lang="en-US" i="1">
                                        <a:solidFill>
                                          <a:schemeClr val="bg1"/>
                                        </a:solidFill>
                                        <a:latin typeface="Cambria Math" charset="0"/>
                                      </a:rPr>
                                      <m:t>−</m:t>
                                    </m:r>
                                    <m:r>
                                      <a:rPr lang="en-US" i="1">
                                        <a:solidFill>
                                          <a:schemeClr val="bg1"/>
                                        </a:solidFill>
                                        <a:latin typeface="Cambria Math" charset="0"/>
                                      </a:rPr>
                                      <m:t>𝛾𝛽</m:t>
                                    </m:r>
                                  </m:e>
                                  <m:e>
                                    <m:r>
                                      <a:rPr lang="en-US" i="1">
                                        <a:solidFill>
                                          <a:schemeClr val="bg1"/>
                                        </a:solidFill>
                                        <a:latin typeface="Cambria Math" charset="0"/>
                                      </a:rPr>
                                      <m:t> </m:t>
                                    </m:r>
                                    <m:r>
                                      <a:rPr lang="en-US" i="1">
                                        <a:solidFill>
                                          <a:schemeClr val="bg1"/>
                                        </a:solidFill>
                                        <a:latin typeface="Cambria Math" charset="0"/>
                                      </a:rPr>
                                      <m:t>𝛾</m:t>
                                    </m:r>
                                  </m:e>
                                </m:mr>
                              </m:m>
                              <m:r>
                                <a:rPr lang="en-US" i="1">
                                  <a:solidFill>
                                    <a:schemeClr val="bg1"/>
                                  </a:solidFill>
                                  <a:latin typeface="Cambria Math" charset="0"/>
                                </a:rPr>
                                <m:t>        </m:t>
                              </m:r>
                              <m:m>
                                <m:mPr>
                                  <m:mcs>
                                    <m:mc>
                                      <m:mcPr>
                                        <m:count m:val="2"/>
                                        <m:mcJc m:val="center"/>
                                      </m:mcPr>
                                    </m:mc>
                                  </m:mcs>
                                  <m:ctrlPr>
                                    <a:rPr lang="en-US" i="1">
                                      <a:solidFill>
                                        <a:schemeClr val="bg1"/>
                                      </a:solidFill>
                                      <a:latin typeface="Cambria Math" panose="02040503050406030204" pitchFamily="18" charset="0"/>
                                    </a:rPr>
                                  </m:ctrlPr>
                                </m:mPr>
                                <m:mr>
                                  <m:e>
                                    <m:r>
                                      <a:rPr lang="en-US" i="1">
                                        <a:solidFill>
                                          <a:schemeClr val="bg1"/>
                                        </a:solidFill>
                                        <a:latin typeface="Cambria Math" charset="0"/>
                                      </a:rPr>
                                      <m:t>0</m:t>
                                    </m:r>
                                  </m:e>
                                  <m:e>
                                    <m:r>
                                      <a:rPr lang="en-US" i="1">
                                        <a:solidFill>
                                          <a:schemeClr val="bg1"/>
                                        </a:solidFill>
                                        <a:latin typeface="Cambria Math" charset="0"/>
                                      </a:rPr>
                                      <m:t>0</m:t>
                                    </m:r>
                                  </m:e>
                                </m:mr>
                                <m:mr>
                                  <m:e>
                                    <m:r>
                                      <a:rPr lang="en-US" i="1">
                                        <a:solidFill>
                                          <a:schemeClr val="bg1"/>
                                        </a:solidFill>
                                        <a:latin typeface="Cambria Math" charset="0"/>
                                      </a:rPr>
                                      <m:t>0</m:t>
                                    </m:r>
                                  </m:e>
                                  <m:e>
                                    <m:r>
                                      <a:rPr lang="en-US" i="1">
                                        <a:solidFill>
                                          <a:schemeClr val="bg1"/>
                                        </a:solidFill>
                                        <a:latin typeface="Cambria Math" charset="0"/>
                                      </a:rPr>
                                      <m:t>0</m:t>
                                    </m:r>
                                  </m:e>
                                </m:mr>
                              </m:m>
                            </m:e>
                            <m:e>
                              <m:m>
                                <m:mPr>
                                  <m:mcs>
                                    <m:mc>
                                      <m:mcPr>
                                        <m:count m:val="2"/>
                                        <m:mcJc m:val="center"/>
                                      </m:mcPr>
                                    </m:mc>
                                  </m:mcs>
                                  <m:ctrlPr>
                                    <a:rPr lang="en-US" i="1">
                                      <a:solidFill>
                                        <a:schemeClr val="bg1"/>
                                      </a:solidFill>
                                      <a:latin typeface="Cambria Math" panose="02040503050406030204" pitchFamily="18" charset="0"/>
                                    </a:rPr>
                                  </m:ctrlPr>
                                </m:mPr>
                                <m:mr>
                                  <m:e>
                                    <m:r>
                                      <a:rPr lang="en-US" i="1">
                                        <a:solidFill>
                                          <a:schemeClr val="bg1"/>
                                        </a:solidFill>
                                        <a:latin typeface="Cambria Math" charset="0"/>
                                      </a:rPr>
                                      <m:t>   0</m:t>
                                    </m:r>
                                  </m:e>
                                  <m:e>
                                    <m:r>
                                      <a:rPr lang="en-US" i="1">
                                        <a:solidFill>
                                          <a:schemeClr val="bg1"/>
                                        </a:solidFill>
                                        <a:latin typeface="Cambria Math" charset="0"/>
                                      </a:rPr>
                                      <m:t>     0</m:t>
                                    </m:r>
                                  </m:e>
                                </m:mr>
                                <m:mr>
                                  <m:e>
                                    <m:r>
                                      <a:rPr lang="en-US" i="1">
                                        <a:solidFill>
                                          <a:schemeClr val="bg1"/>
                                        </a:solidFill>
                                        <a:latin typeface="Cambria Math" charset="0"/>
                                      </a:rPr>
                                      <m:t>    0 </m:t>
                                    </m:r>
                                  </m:e>
                                  <m:e>
                                    <m:r>
                                      <a:rPr lang="en-US" i="1">
                                        <a:solidFill>
                                          <a:schemeClr val="bg1"/>
                                        </a:solidFill>
                                        <a:latin typeface="Cambria Math" charset="0"/>
                                      </a:rPr>
                                      <m:t>     0</m:t>
                                    </m:r>
                                  </m:e>
                                </m:mr>
                              </m:m>
                              <m:r>
                                <a:rPr lang="en-US" i="1">
                                  <a:solidFill>
                                    <a:schemeClr val="bg1"/>
                                  </a:solidFill>
                                  <a:latin typeface="Cambria Math" charset="0"/>
                                </a:rPr>
                                <m:t>           </m:t>
                              </m:r>
                              <m:m>
                                <m:mPr>
                                  <m:mcs>
                                    <m:mc>
                                      <m:mcPr>
                                        <m:count m:val="2"/>
                                        <m:mcJc m:val="center"/>
                                      </m:mcPr>
                                    </m:mc>
                                  </m:mcs>
                                  <m:ctrlPr>
                                    <a:rPr lang="en-US" i="1">
                                      <a:solidFill>
                                        <a:schemeClr val="bg1"/>
                                      </a:solidFill>
                                      <a:latin typeface="Cambria Math" panose="02040503050406030204" pitchFamily="18" charset="0"/>
                                    </a:rPr>
                                  </m:ctrlPr>
                                </m:mPr>
                                <m:mr>
                                  <m:e>
                                    <m:r>
                                      <a:rPr lang="en-US" i="1">
                                        <a:solidFill>
                                          <a:schemeClr val="bg1"/>
                                        </a:solidFill>
                                        <a:latin typeface="Cambria Math" charset="0"/>
                                      </a:rPr>
                                      <m:t>1</m:t>
                                    </m:r>
                                  </m:e>
                                  <m:e>
                                    <m:r>
                                      <a:rPr lang="en-US" i="1">
                                        <a:solidFill>
                                          <a:schemeClr val="bg1"/>
                                        </a:solidFill>
                                        <a:latin typeface="Cambria Math" charset="0"/>
                                      </a:rPr>
                                      <m:t>0</m:t>
                                    </m:r>
                                  </m:e>
                                </m:mr>
                                <m:mr>
                                  <m:e>
                                    <m:r>
                                      <a:rPr lang="en-US" i="1">
                                        <a:solidFill>
                                          <a:schemeClr val="bg1"/>
                                        </a:solidFill>
                                        <a:latin typeface="Cambria Math" charset="0"/>
                                      </a:rPr>
                                      <m:t>0</m:t>
                                    </m:r>
                                  </m:e>
                                  <m:e>
                                    <m:r>
                                      <a:rPr lang="en-US" i="1">
                                        <a:solidFill>
                                          <a:schemeClr val="bg1"/>
                                        </a:solidFill>
                                        <a:latin typeface="Cambria Math" charset="0"/>
                                      </a:rPr>
                                      <m:t>1</m:t>
                                    </m:r>
                                  </m:e>
                                </m:mr>
                              </m:m>
                            </m:e>
                          </m:eqArr>
                        </m:e>
                      </m:d>
                    </m:oMath>
                  </m:oMathPara>
                </a14:m>
                <a:endParaRPr lang="en-US" dirty="0">
                  <a:solidFill>
                    <a:schemeClr val="bg1"/>
                  </a:solidFill>
                </a:endParaRPr>
              </a:p>
              <a:p>
                <a:endParaRPr lang="en-US" dirty="0">
                  <a:solidFill>
                    <a:schemeClr val="bg1"/>
                  </a:solidFill>
                </a:endParaRPr>
              </a:p>
              <a:p>
                <a:pPr algn="ctr"/>
                <a:endParaRPr lang="en-US" dirty="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2719786" y="3327440"/>
                <a:ext cx="3473196" cy="124455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719786" y="4873333"/>
                <a:ext cx="6675674" cy="53318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sSup>
                        <m:sSupPr>
                          <m:ctrlPr>
                            <a:rPr lang="en-US" i="1" smtClean="0">
                              <a:solidFill>
                                <a:schemeClr val="bg1"/>
                              </a:solidFill>
                              <a:latin typeface="Cambria Math" panose="02040503050406030204" pitchFamily="18" charset="0"/>
                            </a:rPr>
                          </m:ctrlPr>
                        </m:sSupPr>
                        <m:e>
                          <m:r>
                            <a:rPr lang="en-US" i="1">
                              <a:solidFill>
                                <a:schemeClr val="bg1"/>
                              </a:solidFill>
                              <a:latin typeface="Cambria Math" charset="0"/>
                            </a:rPr>
                            <m:t>(</m:t>
                          </m:r>
                          <m:r>
                            <a:rPr lang="en-US" i="1">
                              <a:solidFill>
                                <a:schemeClr val="bg1"/>
                              </a:solidFill>
                              <a:latin typeface="Cambria Math" charset="0"/>
                            </a:rPr>
                            <m:t>𝑥</m:t>
                          </m:r>
                        </m:e>
                        <m:sup>
                          <m:r>
                            <a:rPr lang="en-US" i="1">
                              <a:solidFill>
                                <a:schemeClr val="bg1"/>
                              </a:solidFill>
                              <a:latin typeface="Cambria Math" charset="0"/>
                            </a:rPr>
                            <m:t>0</m:t>
                          </m:r>
                        </m:sup>
                      </m:sSup>
                      <m:r>
                        <a:rPr lang="en-US" i="1">
                          <a:solidFill>
                            <a:schemeClr val="bg1"/>
                          </a:solidFill>
                          <a:latin typeface="Cambria Math" charset="0"/>
                        </a:rPr>
                        <m:t>)′=</m:t>
                      </m:r>
                      <m:sSubSup>
                        <m:sSubSupPr>
                          <m:ctrlPr>
                            <a:rPr lang="en-US" i="1" smtClean="0">
                              <a:solidFill>
                                <a:schemeClr val="bg1"/>
                              </a:solidFill>
                              <a:latin typeface="Cambria Math" panose="02040503050406030204" pitchFamily="18" charset="0"/>
                            </a:rPr>
                          </m:ctrlPr>
                        </m:sSubSupPr>
                        <m:e>
                          <m:r>
                            <m:rPr>
                              <m:sty m:val="p"/>
                            </m:rPr>
                            <a:rPr lang="en-US">
                              <a:solidFill>
                                <a:schemeClr val="bg1"/>
                              </a:solidFill>
                              <a:latin typeface="Cambria Math" panose="02040503050406030204" pitchFamily="18" charset="0"/>
                            </a:rPr>
                            <m:t>Λ</m:t>
                          </m:r>
                        </m:e>
                        <m:sub>
                          <m:r>
                            <a:rPr lang="en-US" i="1">
                              <a:solidFill>
                                <a:schemeClr val="bg1"/>
                              </a:solidFill>
                              <a:latin typeface="Cambria Math" panose="02040503050406030204" pitchFamily="18" charset="0"/>
                            </a:rPr>
                            <m:t>  0</m:t>
                          </m:r>
                        </m:sub>
                        <m:sup>
                          <m:r>
                            <a:rPr lang="en-US" i="1">
                              <a:solidFill>
                                <a:schemeClr val="bg1"/>
                              </a:solidFill>
                              <a:latin typeface="Cambria Math" panose="02040503050406030204" pitchFamily="18" charset="0"/>
                            </a:rPr>
                            <m:t>0</m:t>
                          </m:r>
                        </m:sup>
                      </m:sSubSup>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𝑥</m:t>
                          </m:r>
                        </m:e>
                        <m:sup>
                          <m:r>
                            <a:rPr lang="en-US" i="1">
                              <a:solidFill>
                                <a:schemeClr val="bg1"/>
                              </a:solidFill>
                              <a:latin typeface="Cambria Math" panose="02040503050406030204" pitchFamily="18" charset="0"/>
                            </a:rPr>
                            <m:t>0</m:t>
                          </m:r>
                        </m:sup>
                      </m:sSup>
                      <m:r>
                        <a:rPr lang="en-US" i="1">
                          <a:solidFill>
                            <a:schemeClr val="bg1"/>
                          </a:solidFill>
                          <a:latin typeface="Cambria Math" panose="02040503050406030204" pitchFamily="18" charset="0"/>
                        </a:rPr>
                        <m:t>+</m:t>
                      </m:r>
                      <m:sSubSup>
                        <m:sSubSupPr>
                          <m:ctrlPr>
                            <a:rPr lang="en-US" i="1">
                              <a:solidFill>
                                <a:schemeClr val="bg1"/>
                              </a:solidFill>
                              <a:latin typeface="Cambria Math" panose="02040503050406030204" pitchFamily="18" charset="0"/>
                            </a:rPr>
                          </m:ctrlPr>
                        </m:sSubSupPr>
                        <m:e>
                          <m:r>
                            <m:rPr>
                              <m:sty m:val="p"/>
                            </m:rPr>
                            <a:rPr lang="en-US">
                              <a:solidFill>
                                <a:schemeClr val="bg1"/>
                              </a:solidFill>
                              <a:latin typeface="Cambria Math" panose="02040503050406030204" pitchFamily="18" charset="0"/>
                            </a:rPr>
                            <m:t>Λ</m:t>
                          </m:r>
                        </m:e>
                        <m:sub>
                          <m:r>
                            <a:rPr lang="en-US" i="1">
                              <a:solidFill>
                                <a:schemeClr val="bg1"/>
                              </a:solidFill>
                              <a:latin typeface="Cambria Math" panose="02040503050406030204" pitchFamily="18" charset="0"/>
                            </a:rPr>
                            <m:t>  1</m:t>
                          </m:r>
                        </m:sub>
                        <m:sup>
                          <m:r>
                            <a:rPr lang="en-US" i="1">
                              <a:solidFill>
                                <a:schemeClr val="bg1"/>
                              </a:solidFill>
                              <a:latin typeface="Cambria Math" panose="02040503050406030204" pitchFamily="18" charset="0"/>
                            </a:rPr>
                            <m:t>0</m:t>
                          </m:r>
                        </m:sup>
                      </m:sSubSup>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𝑥</m:t>
                          </m:r>
                        </m:e>
                        <m:sup>
                          <m:r>
                            <a:rPr lang="en-US" b="0" i="1" smtClean="0">
                              <a:solidFill>
                                <a:schemeClr val="bg1"/>
                              </a:solidFill>
                              <a:latin typeface="Cambria Math" charset="0"/>
                            </a:rPr>
                            <m:t>1</m:t>
                          </m:r>
                        </m:sup>
                      </m:sSup>
                      <m:r>
                        <a:rPr lang="en-US" i="1">
                          <a:solidFill>
                            <a:schemeClr val="bg1"/>
                          </a:solidFill>
                          <a:latin typeface="Cambria Math" panose="02040503050406030204" pitchFamily="18" charset="0"/>
                        </a:rPr>
                        <m:t>+</m:t>
                      </m:r>
                      <m:sSubSup>
                        <m:sSubSupPr>
                          <m:ctrlPr>
                            <a:rPr lang="en-US" i="1">
                              <a:solidFill>
                                <a:schemeClr val="bg1"/>
                              </a:solidFill>
                              <a:latin typeface="Cambria Math" panose="02040503050406030204" pitchFamily="18" charset="0"/>
                            </a:rPr>
                          </m:ctrlPr>
                        </m:sSubSupPr>
                        <m:e>
                          <m:r>
                            <m:rPr>
                              <m:sty m:val="p"/>
                            </m:rPr>
                            <a:rPr lang="en-US">
                              <a:solidFill>
                                <a:schemeClr val="bg1"/>
                              </a:solidFill>
                              <a:latin typeface="Cambria Math" panose="02040503050406030204" pitchFamily="18" charset="0"/>
                            </a:rPr>
                            <m:t>Λ</m:t>
                          </m:r>
                        </m:e>
                        <m:sub>
                          <m:r>
                            <a:rPr lang="en-US" i="1">
                              <a:solidFill>
                                <a:schemeClr val="bg1"/>
                              </a:solidFill>
                              <a:latin typeface="Cambria Math" panose="02040503050406030204" pitchFamily="18" charset="0"/>
                            </a:rPr>
                            <m:t>  2</m:t>
                          </m:r>
                        </m:sub>
                        <m:sup>
                          <m:r>
                            <a:rPr lang="en-US" i="1">
                              <a:solidFill>
                                <a:schemeClr val="bg1"/>
                              </a:solidFill>
                              <a:latin typeface="Cambria Math" panose="02040503050406030204" pitchFamily="18" charset="0"/>
                            </a:rPr>
                            <m:t>0</m:t>
                          </m:r>
                        </m:sup>
                      </m:sSubSup>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𝑥</m:t>
                          </m:r>
                        </m:e>
                        <m:sup>
                          <m:r>
                            <a:rPr lang="en-US" b="0" i="1" smtClean="0">
                              <a:solidFill>
                                <a:schemeClr val="bg1"/>
                              </a:solidFill>
                              <a:latin typeface="Cambria Math" charset="0"/>
                            </a:rPr>
                            <m:t>2</m:t>
                          </m:r>
                        </m:sup>
                      </m:sSup>
                      <m:r>
                        <a:rPr lang="en-US" i="1">
                          <a:solidFill>
                            <a:schemeClr val="bg1"/>
                          </a:solidFill>
                          <a:latin typeface="Cambria Math" panose="02040503050406030204" pitchFamily="18" charset="0"/>
                        </a:rPr>
                        <m:t>+</m:t>
                      </m:r>
                      <m:sSubSup>
                        <m:sSubSupPr>
                          <m:ctrlPr>
                            <a:rPr lang="en-US" i="1">
                              <a:solidFill>
                                <a:schemeClr val="bg1"/>
                              </a:solidFill>
                              <a:latin typeface="Cambria Math" panose="02040503050406030204" pitchFamily="18" charset="0"/>
                            </a:rPr>
                          </m:ctrlPr>
                        </m:sSubSupPr>
                        <m:e>
                          <m:r>
                            <m:rPr>
                              <m:sty m:val="p"/>
                            </m:rPr>
                            <a:rPr lang="en-US">
                              <a:solidFill>
                                <a:schemeClr val="bg1"/>
                              </a:solidFill>
                              <a:latin typeface="Cambria Math" panose="02040503050406030204" pitchFamily="18" charset="0"/>
                            </a:rPr>
                            <m:t>Λ</m:t>
                          </m:r>
                        </m:e>
                        <m:sub>
                          <m:r>
                            <a:rPr lang="en-US" i="1">
                              <a:solidFill>
                                <a:schemeClr val="bg1"/>
                              </a:solidFill>
                              <a:latin typeface="Cambria Math" panose="02040503050406030204" pitchFamily="18" charset="0"/>
                            </a:rPr>
                            <m:t>  3</m:t>
                          </m:r>
                        </m:sub>
                        <m:sup>
                          <m:r>
                            <a:rPr lang="en-US" i="1">
                              <a:solidFill>
                                <a:schemeClr val="bg1"/>
                              </a:solidFill>
                              <a:latin typeface="Cambria Math" panose="02040503050406030204" pitchFamily="18" charset="0"/>
                            </a:rPr>
                            <m:t>0</m:t>
                          </m:r>
                        </m:sup>
                      </m:sSubSup>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𝑥</m:t>
                          </m:r>
                        </m:e>
                        <m:sup>
                          <m:r>
                            <a:rPr lang="en-US" b="0" i="1" smtClean="0">
                              <a:solidFill>
                                <a:schemeClr val="bg1"/>
                              </a:solidFill>
                              <a:latin typeface="Cambria Math" charset="0"/>
                            </a:rPr>
                            <m:t>3</m:t>
                          </m:r>
                        </m:sup>
                      </m:sSup>
                      <m:r>
                        <a:rPr lang="en-US" b="0" i="1" smtClean="0">
                          <a:solidFill>
                            <a:schemeClr val="bg1"/>
                          </a:solidFill>
                          <a:latin typeface="Cambria Math" charset="0"/>
                        </a:rPr>
                        <m:t>=</m:t>
                      </m:r>
                      <m:r>
                        <a:rPr lang="en-US" i="1">
                          <a:solidFill>
                            <a:schemeClr val="bg1"/>
                          </a:solidFill>
                          <a:latin typeface="Cambria Math" charset="0"/>
                        </a:rPr>
                        <m:t>𝛾</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m:t>
                          </m:r>
                          <m:r>
                            <a:rPr lang="en-US" i="1">
                              <a:solidFill>
                                <a:schemeClr val="bg1"/>
                              </a:solidFill>
                              <a:latin typeface="Cambria Math" charset="0"/>
                            </a:rPr>
                            <m:t>𝑥</m:t>
                          </m:r>
                        </m:e>
                        <m:sup>
                          <m:r>
                            <a:rPr lang="en-US" i="1">
                              <a:solidFill>
                                <a:schemeClr val="bg1"/>
                              </a:solidFill>
                              <a:latin typeface="Cambria Math" charset="0"/>
                            </a:rPr>
                            <m:t>0</m:t>
                          </m:r>
                        </m:sup>
                      </m:sSup>
                      <m:r>
                        <a:rPr lang="en-US" i="1">
                          <a:solidFill>
                            <a:schemeClr val="bg1"/>
                          </a:solidFill>
                          <a:latin typeface="Cambria Math" charset="0"/>
                        </a:rPr>
                        <m:t>−</m:t>
                      </m:r>
                      <m:r>
                        <a:rPr lang="en-US" i="1">
                          <a:solidFill>
                            <a:schemeClr val="bg1"/>
                          </a:solidFill>
                          <a:latin typeface="Cambria Math" charset="0"/>
                        </a:rPr>
                        <m:t>𝛽</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𝑥</m:t>
                          </m:r>
                        </m:e>
                        <m:sup>
                          <m:r>
                            <a:rPr lang="en-US" i="1">
                              <a:solidFill>
                                <a:schemeClr val="bg1"/>
                              </a:solidFill>
                              <a:latin typeface="Cambria Math" charset="0"/>
                            </a:rPr>
                            <m:t>1</m:t>
                          </m:r>
                        </m:sup>
                      </m:sSup>
                      <m:r>
                        <a:rPr lang="en-US" i="1">
                          <a:solidFill>
                            <a:schemeClr val="bg1"/>
                          </a:solidFill>
                          <a:latin typeface="Cambria Math" charset="0"/>
                        </a:rPr>
                        <m:t>)</m:t>
                      </m:r>
                    </m:oMath>
                  </m:oMathPara>
                </a14:m>
                <a:endParaRPr lang="en-US" dirty="0">
                  <a:solidFill>
                    <a:schemeClr val="bg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2719786" y="4873333"/>
                <a:ext cx="6675674" cy="53318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719787" y="5406517"/>
                <a:ext cx="6675673" cy="527498"/>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sSup>
                        <m:sSupPr>
                          <m:ctrlPr>
                            <a:rPr lang="en-US" i="1" smtClean="0">
                              <a:solidFill>
                                <a:schemeClr val="bg1"/>
                              </a:solidFill>
                              <a:latin typeface="Cambria Math" panose="02040503050406030204" pitchFamily="18" charset="0"/>
                            </a:rPr>
                          </m:ctrlPr>
                        </m:sSupPr>
                        <m:e>
                          <m:r>
                            <a:rPr lang="en-US" i="1">
                              <a:solidFill>
                                <a:schemeClr val="bg1"/>
                              </a:solidFill>
                              <a:latin typeface="Cambria Math" charset="0"/>
                            </a:rPr>
                            <m:t>(</m:t>
                          </m:r>
                          <m:r>
                            <a:rPr lang="en-US" i="1">
                              <a:solidFill>
                                <a:schemeClr val="bg1"/>
                              </a:solidFill>
                              <a:latin typeface="Cambria Math" charset="0"/>
                            </a:rPr>
                            <m:t>𝑥</m:t>
                          </m:r>
                        </m:e>
                        <m:sup>
                          <m:r>
                            <a:rPr lang="en-US" i="1">
                              <a:solidFill>
                                <a:schemeClr val="bg1"/>
                              </a:solidFill>
                              <a:latin typeface="Cambria Math" charset="0"/>
                            </a:rPr>
                            <m:t>1</m:t>
                          </m:r>
                        </m:sup>
                      </m:sSup>
                      <m:r>
                        <a:rPr lang="en-US" i="1">
                          <a:solidFill>
                            <a:schemeClr val="bg1"/>
                          </a:solidFill>
                          <a:latin typeface="Cambria Math" charset="0"/>
                        </a:rPr>
                        <m:t>)′</m:t>
                      </m:r>
                      <m:r>
                        <a:rPr lang="en-US" b="0" i="1" smtClean="0">
                          <a:solidFill>
                            <a:schemeClr val="bg1"/>
                          </a:solidFill>
                          <a:latin typeface="Cambria Math" charset="0"/>
                        </a:rPr>
                        <m:t>=</m:t>
                      </m:r>
                      <m:sSubSup>
                        <m:sSubSupPr>
                          <m:ctrlPr>
                            <a:rPr lang="en-US" i="1">
                              <a:solidFill>
                                <a:schemeClr val="bg1"/>
                              </a:solidFill>
                              <a:latin typeface="Cambria Math" panose="02040503050406030204" pitchFamily="18" charset="0"/>
                            </a:rPr>
                          </m:ctrlPr>
                        </m:sSubSupPr>
                        <m:e>
                          <m:r>
                            <m:rPr>
                              <m:sty m:val="p"/>
                            </m:rPr>
                            <a:rPr lang="en-US">
                              <a:solidFill>
                                <a:schemeClr val="bg1"/>
                              </a:solidFill>
                              <a:latin typeface="Cambria Math" charset="0"/>
                            </a:rPr>
                            <m:t>Λ</m:t>
                          </m:r>
                        </m:e>
                        <m:sub>
                          <m:r>
                            <a:rPr lang="en-US" i="1">
                              <a:solidFill>
                                <a:schemeClr val="bg1"/>
                              </a:solidFill>
                              <a:latin typeface="Cambria Math" charset="0"/>
                            </a:rPr>
                            <m:t>  </m:t>
                          </m:r>
                          <m:r>
                            <a:rPr lang="en-US" i="1" smtClean="0">
                              <a:solidFill>
                                <a:schemeClr val="bg1"/>
                              </a:solidFill>
                              <a:latin typeface="Cambria Math" charset="0"/>
                            </a:rPr>
                            <m:t>0</m:t>
                          </m:r>
                        </m:sub>
                        <m:sup>
                          <m:r>
                            <a:rPr lang="en-US" b="0" i="1" smtClean="0">
                              <a:solidFill>
                                <a:schemeClr val="bg1"/>
                              </a:solidFill>
                              <a:latin typeface="Cambria Math" charset="0"/>
                            </a:rPr>
                            <m:t>1</m:t>
                          </m:r>
                        </m:sup>
                      </m:sSubSup>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𝑥</m:t>
                          </m:r>
                        </m:e>
                        <m:sup>
                          <m:r>
                            <a:rPr lang="en-US" i="1">
                              <a:solidFill>
                                <a:schemeClr val="bg1"/>
                              </a:solidFill>
                              <a:latin typeface="Cambria Math" charset="0"/>
                            </a:rPr>
                            <m:t>0</m:t>
                          </m:r>
                        </m:sup>
                      </m:sSup>
                      <m:r>
                        <a:rPr lang="en-US" i="1">
                          <a:solidFill>
                            <a:schemeClr val="bg1"/>
                          </a:solidFill>
                          <a:latin typeface="Cambria Math" charset="0"/>
                        </a:rPr>
                        <m:t>+</m:t>
                      </m:r>
                      <m:sSubSup>
                        <m:sSubSupPr>
                          <m:ctrlPr>
                            <a:rPr lang="en-US" i="1">
                              <a:solidFill>
                                <a:schemeClr val="bg1"/>
                              </a:solidFill>
                              <a:latin typeface="Cambria Math" panose="02040503050406030204" pitchFamily="18" charset="0"/>
                            </a:rPr>
                          </m:ctrlPr>
                        </m:sSubSupPr>
                        <m:e>
                          <m:r>
                            <m:rPr>
                              <m:sty m:val="p"/>
                            </m:rPr>
                            <a:rPr lang="en-US">
                              <a:solidFill>
                                <a:schemeClr val="bg1"/>
                              </a:solidFill>
                              <a:latin typeface="Cambria Math" charset="0"/>
                            </a:rPr>
                            <m:t>Λ</m:t>
                          </m:r>
                        </m:e>
                        <m:sub>
                          <m:r>
                            <a:rPr lang="en-US" i="1">
                              <a:solidFill>
                                <a:schemeClr val="bg1"/>
                              </a:solidFill>
                              <a:latin typeface="Cambria Math" charset="0"/>
                            </a:rPr>
                            <m:t>  1</m:t>
                          </m:r>
                        </m:sub>
                        <m:sup>
                          <m:r>
                            <a:rPr lang="en-US" b="0" i="1" smtClean="0">
                              <a:solidFill>
                                <a:schemeClr val="bg1"/>
                              </a:solidFill>
                              <a:latin typeface="Cambria Math" charset="0"/>
                            </a:rPr>
                            <m:t>1</m:t>
                          </m:r>
                        </m:sup>
                      </m:sSubSup>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𝑥</m:t>
                          </m:r>
                        </m:e>
                        <m:sup>
                          <m:r>
                            <a:rPr lang="en-US" b="0" i="1" smtClean="0">
                              <a:solidFill>
                                <a:schemeClr val="bg1"/>
                              </a:solidFill>
                              <a:latin typeface="Cambria Math" charset="0"/>
                            </a:rPr>
                            <m:t>1</m:t>
                          </m:r>
                        </m:sup>
                      </m:sSup>
                      <m:r>
                        <a:rPr lang="en-US" i="1">
                          <a:solidFill>
                            <a:schemeClr val="bg1"/>
                          </a:solidFill>
                          <a:latin typeface="Cambria Math" charset="0"/>
                        </a:rPr>
                        <m:t>+</m:t>
                      </m:r>
                      <m:sSubSup>
                        <m:sSubSupPr>
                          <m:ctrlPr>
                            <a:rPr lang="en-US" i="1">
                              <a:solidFill>
                                <a:schemeClr val="bg1"/>
                              </a:solidFill>
                              <a:latin typeface="Cambria Math" panose="02040503050406030204" pitchFamily="18" charset="0"/>
                            </a:rPr>
                          </m:ctrlPr>
                        </m:sSubSupPr>
                        <m:e>
                          <m:r>
                            <m:rPr>
                              <m:sty m:val="p"/>
                            </m:rPr>
                            <a:rPr lang="en-US">
                              <a:solidFill>
                                <a:schemeClr val="bg1"/>
                              </a:solidFill>
                              <a:latin typeface="Cambria Math" charset="0"/>
                            </a:rPr>
                            <m:t>Λ</m:t>
                          </m:r>
                        </m:e>
                        <m:sub>
                          <m:r>
                            <a:rPr lang="en-US" i="1">
                              <a:solidFill>
                                <a:schemeClr val="bg1"/>
                              </a:solidFill>
                              <a:latin typeface="Cambria Math" charset="0"/>
                            </a:rPr>
                            <m:t>  2</m:t>
                          </m:r>
                        </m:sub>
                        <m:sup>
                          <m:r>
                            <a:rPr lang="en-US" b="0" i="1" smtClean="0">
                              <a:solidFill>
                                <a:schemeClr val="bg1"/>
                              </a:solidFill>
                              <a:latin typeface="Cambria Math" charset="0"/>
                            </a:rPr>
                            <m:t>1</m:t>
                          </m:r>
                        </m:sup>
                      </m:sSubSup>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𝑥</m:t>
                          </m:r>
                        </m:e>
                        <m:sup>
                          <m:r>
                            <a:rPr lang="en-US" b="0" i="1" smtClean="0">
                              <a:solidFill>
                                <a:schemeClr val="bg1"/>
                              </a:solidFill>
                              <a:latin typeface="Cambria Math" charset="0"/>
                            </a:rPr>
                            <m:t>2</m:t>
                          </m:r>
                        </m:sup>
                      </m:sSup>
                      <m:r>
                        <a:rPr lang="en-US" i="1">
                          <a:solidFill>
                            <a:schemeClr val="bg1"/>
                          </a:solidFill>
                          <a:latin typeface="Cambria Math" charset="0"/>
                        </a:rPr>
                        <m:t>+</m:t>
                      </m:r>
                      <m:sSubSup>
                        <m:sSubSupPr>
                          <m:ctrlPr>
                            <a:rPr lang="en-US" i="1">
                              <a:solidFill>
                                <a:schemeClr val="bg1"/>
                              </a:solidFill>
                              <a:latin typeface="Cambria Math" panose="02040503050406030204" pitchFamily="18" charset="0"/>
                            </a:rPr>
                          </m:ctrlPr>
                        </m:sSubSupPr>
                        <m:e>
                          <m:r>
                            <m:rPr>
                              <m:sty m:val="p"/>
                            </m:rPr>
                            <a:rPr lang="en-US">
                              <a:solidFill>
                                <a:schemeClr val="bg1"/>
                              </a:solidFill>
                              <a:latin typeface="Cambria Math" charset="0"/>
                            </a:rPr>
                            <m:t>Λ</m:t>
                          </m:r>
                        </m:e>
                        <m:sub>
                          <m:r>
                            <a:rPr lang="en-US" i="1">
                              <a:solidFill>
                                <a:schemeClr val="bg1"/>
                              </a:solidFill>
                              <a:latin typeface="Cambria Math" charset="0"/>
                            </a:rPr>
                            <m:t>  3</m:t>
                          </m:r>
                        </m:sub>
                        <m:sup>
                          <m:r>
                            <a:rPr lang="en-US" b="0" i="1" smtClean="0">
                              <a:solidFill>
                                <a:schemeClr val="bg1"/>
                              </a:solidFill>
                              <a:latin typeface="Cambria Math" charset="0"/>
                            </a:rPr>
                            <m:t>1</m:t>
                          </m:r>
                        </m:sup>
                      </m:sSubSup>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𝑥</m:t>
                          </m:r>
                        </m:e>
                        <m:sup>
                          <m:r>
                            <a:rPr lang="en-US" b="0" i="1" smtClean="0">
                              <a:solidFill>
                                <a:schemeClr val="bg1"/>
                              </a:solidFill>
                              <a:latin typeface="Cambria Math" charset="0"/>
                            </a:rPr>
                            <m:t>3</m:t>
                          </m:r>
                        </m:sup>
                      </m:sSup>
                      <m:r>
                        <a:rPr lang="en-US" i="1">
                          <a:solidFill>
                            <a:schemeClr val="bg1"/>
                          </a:solidFill>
                          <a:latin typeface="Cambria Math" charset="0"/>
                        </a:rPr>
                        <m:t>=</m:t>
                      </m:r>
                      <m:r>
                        <a:rPr lang="en-US" i="1">
                          <a:solidFill>
                            <a:schemeClr val="bg1"/>
                          </a:solidFill>
                          <a:latin typeface="Cambria Math" charset="0"/>
                        </a:rPr>
                        <m:t>𝛾</m:t>
                      </m:r>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𝑥</m:t>
                          </m:r>
                        </m:e>
                        <m:sup>
                          <m:r>
                            <a:rPr lang="en-US" i="1">
                              <a:solidFill>
                                <a:schemeClr val="bg1"/>
                              </a:solidFill>
                              <a:latin typeface="Cambria Math" charset="0"/>
                            </a:rPr>
                            <m:t>1</m:t>
                          </m:r>
                        </m:sup>
                      </m:sSup>
                      <m:r>
                        <a:rPr lang="en-US" i="1">
                          <a:solidFill>
                            <a:schemeClr val="bg1"/>
                          </a:solidFill>
                          <a:latin typeface="Cambria Math" charset="0"/>
                        </a:rPr>
                        <m:t>−</m:t>
                      </m:r>
                      <m:r>
                        <a:rPr lang="en-US" i="1">
                          <a:solidFill>
                            <a:schemeClr val="bg1"/>
                          </a:solidFill>
                          <a:latin typeface="Cambria Math" charset="0"/>
                        </a:rPr>
                        <m:t>𝛽</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𝑥</m:t>
                          </m:r>
                        </m:e>
                        <m:sup>
                          <m:r>
                            <a:rPr lang="en-US" i="1">
                              <a:solidFill>
                                <a:schemeClr val="bg1"/>
                              </a:solidFill>
                              <a:latin typeface="Cambria Math" charset="0"/>
                            </a:rPr>
                            <m:t>0</m:t>
                          </m:r>
                        </m:sup>
                      </m:sSup>
                      <m:r>
                        <a:rPr lang="en-US" i="1">
                          <a:solidFill>
                            <a:schemeClr val="bg1"/>
                          </a:solidFill>
                          <a:latin typeface="Cambria Math" charset="0"/>
                        </a:rPr>
                        <m:t>)</m:t>
                      </m:r>
                    </m:oMath>
                  </m:oMathPara>
                </a14:m>
                <a:endParaRPr lang="en-US"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719787" y="5406517"/>
                <a:ext cx="6675673" cy="527498"/>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636818" y="5934015"/>
                <a:ext cx="1659082" cy="32109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m:t>
                          </m:r>
                          <m:r>
                            <a:rPr lang="en-US" i="1">
                              <a:solidFill>
                                <a:schemeClr val="bg1"/>
                              </a:solidFill>
                              <a:latin typeface="Cambria Math" charset="0"/>
                            </a:rPr>
                            <m:t>𝑥</m:t>
                          </m:r>
                        </m:e>
                        <m:sup>
                          <m:r>
                            <a:rPr lang="en-US" i="1">
                              <a:solidFill>
                                <a:schemeClr val="bg1"/>
                              </a:solidFill>
                              <a:latin typeface="Cambria Math" charset="0"/>
                            </a:rPr>
                            <m:t>2</m:t>
                          </m:r>
                        </m:sup>
                      </m:sSup>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𝑥</m:t>
                          </m:r>
                        </m:e>
                        <m:sup>
                          <m:r>
                            <a:rPr lang="en-US" i="1">
                              <a:solidFill>
                                <a:schemeClr val="bg1"/>
                              </a:solidFill>
                              <a:latin typeface="Cambria Math" charset="0"/>
                            </a:rPr>
                            <m:t>2</m:t>
                          </m:r>
                        </m:sup>
                      </m:sSup>
                    </m:oMath>
                  </m:oMathPara>
                </a14:m>
                <a:endParaRPr lang="en-US"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3636818" y="5934015"/>
                <a:ext cx="1659082" cy="321097"/>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636818" y="6345385"/>
                <a:ext cx="1659082" cy="37060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m:t>
                          </m:r>
                          <m:r>
                            <a:rPr lang="en-US" i="1">
                              <a:solidFill>
                                <a:schemeClr val="bg1"/>
                              </a:solidFill>
                              <a:latin typeface="Cambria Math" charset="0"/>
                            </a:rPr>
                            <m:t>𝑥</m:t>
                          </m:r>
                        </m:e>
                        <m:sup>
                          <m:r>
                            <a:rPr lang="en-US" i="1">
                              <a:solidFill>
                                <a:schemeClr val="bg1"/>
                              </a:solidFill>
                              <a:latin typeface="Cambria Math" charset="0"/>
                            </a:rPr>
                            <m:t>3</m:t>
                          </m:r>
                        </m:sup>
                      </m:sSup>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𝑥</m:t>
                          </m:r>
                        </m:e>
                        <m:sup>
                          <m:r>
                            <a:rPr lang="en-US" i="1">
                              <a:solidFill>
                                <a:schemeClr val="bg1"/>
                              </a:solidFill>
                              <a:latin typeface="Cambria Math" charset="0"/>
                            </a:rPr>
                            <m:t>3</m:t>
                          </m:r>
                        </m:sup>
                      </m:sSup>
                    </m:oMath>
                  </m:oMathPara>
                </a14:m>
                <a:endParaRPr lang="en-US" dirty="0">
                  <a:solidFill>
                    <a:schemeClr val="bg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3636818" y="6345385"/>
                <a:ext cx="1659082" cy="370609"/>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6109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dilation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1" y="1777043"/>
                <a:ext cx="10131425" cy="4014158"/>
              </a:xfrm>
            </p:spPr>
            <p:txBody>
              <a:bodyPr/>
              <a:lstStyle/>
              <a:p>
                <a:r>
                  <a:rPr lang="en-US" dirty="0"/>
                  <a:t>Compare a light clock that undergoes a tick (round trip of a photon) in Frames S and S’</a:t>
                </a:r>
              </a:p>
              <a:p>
                <a:r>
                  <a:rPr lang="en-US" dirty="0"/>
                  <a:t>During a tick </a:t>
                </a:r>
                <a14:m>
                  <m:oMath xmlns:m="http://schemas.openxmlformats.org/officeDocument/2006/math">
                    <m:r>
                      <m:rPr>
                        <m:sty m:val="p"/>
                      </m:rPr>
                      <a:rPr lang="en-US">
                        <a:latin typeface="Cambria Math" charset="0"/>
                      </a:rPr>
                      <m:t>Δ</m:t>
                    </m:r>
                    <m:sSup>
                      <m:sSupPr>
                        <m:ctrlPr>
                          <a:rPr lang="en-US" i="1">
                            <a:latin typeface="Cambria Math" panose="02040503050406030204" pitchFamily="18" charset="0"/>
                          </a:rPr>
                        </m:ctrlPr>
                      </m:sSupPr>
                      <m:e>
                        <m:r>
                          <a:rPr lang="en-US" i="1">
                            <a:latin typeface="Cambria Math" charset="0"/>
                          </a:rPr>
                          <m:t>𝑡</m:t>
                        </m:r>
                      </m:e>
                      <m:sup>
                        <m:r>
                          <a:rPr lang="en-US" i="1">
                            <a:latin typeface="Cambria Math" charset="0"/>
                          </a:rPr>
                          <m:t>′</m:t>
                        </m:r>
                      </m:sup>
                    </m:sSup>
                  </m:oMath>
                </a14:m>
                <a:r>
                  <a:rPr lang="en-US" dirty="0"/>
                  <a:t> of the moving clock, the path length of light’s worldline is longer in S’ than in S</a:t>
                </a:r>
              </a:p>
              <a:p>
                <a:r>
                  <a:rPr lang="en-US" dirty="0"/>
                  <a:t>Special relativity postulates the speed of light is the same in both stationary and moving clock</a:t>
                </a:r>
              </a:p>
              <a:p>
                <a:endParaRPr lang="en-US" dirty="0"/>
              </a:p>
              <a:p>
                <a:endParaRPr lang="en-US" dirty="0"/>
              </a:p>
              <a:p>
                <a:endParaRPr lang="en-US" dirty="0"/>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1" y="1777043"/>
                <a:ext cx="10131425" cy="4014158"/>
              </a:xfrm>
              <a:blipFill rotWithShape="0">
                <a:blip r:embed="rId2"/>
                <a:stretch>
                  <a:fillRect l="-421" t="-456"/>
                </a:stretch>
              </a:blipFill>
            </p:spPr>
            <p:txBody>
              <a:bodyPr/>
              <a:lstStyle/>
              <a:p>
                <a:r>
                  <a:rPr lang="en-US">
                    <a:noFill/>
                  </a:rPr>
                  <a:t> </a:t>
                </a:r>
              </a:p>
            </p:txBody>
          </p:sp>
        </mc:Fallback>
      </mc:AlternateContent>
      <p:cxnSp>
        <p:nvCxnSpPr>
          <p:cNvPr id="4" name="Straight Connector 3"/>
          <p:cNvCxnSpPr/>
          <p:nvPr/>
        </p:nvCxnSpPr>
        <p:spPr>
          <a:xfrm>
            <a:off x="2024063" y="3088257"/>
            <a:ext cx="0" cy="3628456"/>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62000" y="5481638"/>
            <a:ext cx="3200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762000" y="3467819"/>
            <a:ext cx="3292415" cy="3260006"/>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39"/>
          <p:cNvSpPr txBox="1">
            <a:spLocks noChangeArrowheads="1"/>
          </p:cNvSpPr>
          <p:nvPr/>
        </p:nvSpPr>
        <p:spPr bwMode="auto">
          <a:xfrm>
            <a:off x="1602566" y="3056178"/>
            <a:ext cx="2936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S</a:t>
            </a:r>
            <a:endParaRPr lang="en-US" sz="1800" b="1" baseline="-25000" dirty="0"/>
          </a:p>
        </p:txBody>
      </p:sp>
      <p:sp>
        <p:nvSpPr>
          <p:cNvPr id="13" name="TextBox 51"/>
          <p:cNvSpPr txBox="1">
            <a:spLocks noChangeArrowheads="1"/>
          </p:cNvSpPr>
          <p:nvPr/>
        </p:nvSpPr>
        <p:spPr bwMode="auto">
          <a:xfrm>
            <a:off x="3874372" y="5278438"/>
            <a:ext cx="28405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x</a:t>
            </a:r>
          </a:p>
        </p:txBody>
      </p:sp>
      <p:sp>
        <p:nvSpPr>
          <p:cNvPr id="14" name="TextBox 51"/>
          <p:cNvSpPr txBox="1">
            <a:spLocks noChangeArrowheads="1"/>
          </p:cNvSpPr>
          <p:nvPr/>
        </p:nvSpPr>
        <p:spPr bwMode="auto">
          <a:xfrm>
            <a:off x="3891626" y="3622167"/>
            <a:ext cx="2888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y</a:t>
            </a:r>
          </a:p>
        </p:txBody>
      </p:sp>
      <p:sp>
        <p:nvSpPr>
          <p:cNvPr id="15" name="TextBox 51"/>
          <p:cNvSpPr txBox="1">
            <a:spLocks noChangeArrowheads="1"/>
          </p:cNvSpPr>
          <p:nvPr/>
        </p:nvSpPr>
        <p:spPr bwMode="auto">
          <a:xfrm>
            <a:off x="2045574" y="2845788"/>
            <a:ext cx="2760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z</a:t>
            </a:r>
            <a:endParaRPr lang="en-US" sz="1800" dirty="0"/>
          </a:p>
        </p:txBody>
      </p:sp>
      <p:cxnSp>
        <p:nvCxnSpPr>
          <p:cNvPr id="16" name="Straight Connector 15"/>
          <p:cNvCxnSpPr/>
          <p:nvPr/>
        </p:nvCxnSpPr>
        <p:spPr>
          <a:xfrm>
            <a:off x="5920330" y="3102633"/>
            <a:ext cx="0" cy="36284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4675520" y="3464942"/>
            <a:ext cx="3292415" cy="3260006"/>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51"/>
          <p:cNvSpPr txBox="1">
            <a:spLocks noChangeArrowheads="1"/>
          </p:cNvSpPr>
          <p:nvPr/>
        </p:nvSpPr>
        <p:spPr bwMode="auto">
          <a:xfrm>
            <a:off x="5510514" y="2842913"/>
            <a:ext cx="3367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z’</a:t>
            </a:r>
          </a:p>
        </p:txBody>
      </p:sp>
      <p:sp>
        <p:nvSpPr>
          <p:cNvPr id="22" name="TextBox 51"/>
          <p:cNvSpPr txBox="1">
            <a:spLocks noChangeArrowheads="1"/>
          </p:cNvSpPr>
          <p:nvPr/>
        </p:nvSpPr>
        <p:spPr bwMode="auto">
          <a:xfrm>
            <a:off x="7684373" y="3653795"/>
            <a:ext cx="35349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y’</a:t>
            </a:r>
          </a:p>
        </p:txBody>
      </p:sp>
      <p:cxnSp>
        <p:nvCxnSpPr>
          <p:cNvPr id="24" name="Straight Arrow Connector 23"/>
          <p:cNvCxnSpPr/>
          <p:nvPr/>
        </p:nvCxnSpPr>
        <p:spPr>
          <a:xfrm flipV="1">
            <a:off x="5882948" y="3295288"/>
            <a:ext cx="1553026" cy="1923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5" name="TextBox 39"/>
          <p:cNvSpPr txBox="1">
            <a:spLocks noChangeArrowheads="1"/>
          </p:cNvSpPr>
          <p:nvPr/>
        </p:nvSpPr>
        <p:spPr bwMode="auto">
          <a:xfrm>
            <a:off x="6896326" y="2915273"/>
            <a:ext cx="2936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v</a:t>
            </a:r>
            <a:endParaRPr lang="en-US" sz="1800" b="1" baseline="-25000" dirty="0"/>
          </a:p>
        </p:txBody>
      </p:sp>
      <p:sp>
        <p:nvSpPr>
          <p:cNvPr id="26" name="TextBox 39"/>
          <p:cNvSpPr txBox="1">
            <a:spLocks noChangeArrowheads="1"/>
          </p:cNvSpPr>
          <p:nvPr/>
        </p:nvSpPr>
        <p:spPr bwMode="auto">
          <a:xfrm>
            <a:off x="5033005" y="3001542"/>
            <a:ext cx="3481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S’</a:t>
            </a:r>
            <a:endParaRPr lang="en-US" sz="1800" b="1" baseline="-25000" dirty="0"/>
          </a:p>
        </p:txBody>
      </p:sp>
      <p:cxnSp>
        <p:nvCxnSpPr>
          <p:cNvPr id="27" name="Straight Connector 26"/>
          <p:cNvCxnSpPr/>
          <p:nvPr/>
        </p:nvCxnSpPr>
        <p:spPr>
          <a:xfrm>
            <a:off x="4641007" y="5478761"/>
            <a:ext cx="6035040" cy="0"/>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51"/>
          <p:cNvSpPr txBox="1">
            <a:spLocks noChangeArrowheads="1"/>
          </p:cNvSpPr>
          <p:nvPr/>
        </p:nvSpPr>
        <p:spPr bwMode="auto">
          <a:xfrm>
            <a:off x="10703614" y="5275561"/>
            <a:ext cx="4001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 x’</a:t>
            </a:r>
          </a:p>
        </p:txBody>
      </p:sp>
      <p:sp>
        <p:nvSpPr>
          <p:cNvPr id="7" name="Left Brace 6"/>
          <p:cNvSpPr/>
          <p:nvPr/>
        </p:nvSpPr>
        <p:spPr>
          <a:xfrm>
            <a:off x="1193322" y="3760053"/>
            <a:ext cx="167197" cy="171870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796506" y="4451229"/>
            <a:ext cx="306494" cy="369332"/>
          </a:xfrm>
          <a:prstGeom prst="rect">
            <a:avLst/>
          </a:prstGeom>
          <a:noFill/>
        </p:spPr>
        <p:txBody>
          <a:bodyPr wrap="none" rtlCol="0">
            <a:spAutoFit/>
          </a:bodyPr>
          <a:lstStyle/>
          <a:p>
            <a:r>
              <a:rPr lang="en-US"/>
              <a:t>h</a:t>
            </a:r>
          </a:p>
        </p:txBody>
      </p:sp>
      <mc:AlternateContent xmlns:mc="http://schemas.openxmlformats.org/markup-compatibility/2006" xmlns:a14="http://schemas.microsoft.com/office/drawing/2010/main">
        <mc:Choice Requires="a14">
          <p:sp>
            <p:nvSpPr>
              <p:cNvPr id="30" name="Rectangle 29"/>
              <p:cNvSpPr/>
              <p:nvPr/>
            </p:nvSpPr>
            <p:spPr>
              <a:xfrm>
                <a:off x="8280386" y="3537948"/>
                <a:ext cx="3790843" cy="65561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r>
                        <m:rPr>
                          <m:sty m:val="p"/>
                        </m:rPr>
                        <a:rPr lang="en-US" sz="1400" smtClean="0">
                          <a:solidFill>
                            <a:schemeClr val="bg1"/>
                          </a:solidFill>
                          <a:latin typeface="Cambria Math" charset="0"/>
                        </a:rPr>
                        <m:t>Δ</m:t>
                      </m:r>
                      <m:r>
                        <a:rPr lang="en-US" sz="1400" b="0" i="1" smtClean="0">
                          <a:solidFill>
                            <a:schemeClr val="bg1"/>
                          </a:solidFill>
                          <a:latin typeface="Cambria Math" charset="0"/>
                        </a:rPr>
                        <m:t>𝑡</m:t>
                      </m:r>
                      <m:r>
                        <a:rPr lang="en-US" sz="1400" i="1">
                          <a:solidFill>
                            <a:schemeClr val="bg1"/>
                          </a:solidFill>
                          <a:latin typeface="Cambria Math" charset="0"/>
                        </a:rPr>
                        <m:t>=</m:t>
                      </m:r>
                      <m:r>
                        <a:rPr lang="en-US" sz="1400" i="1" smtClean="0">
                          <a:solidFill>
                            <a:schemeClr val="bg1"/>
                          </a:solidFill>
                          <a:latin typeface="Cambria Math" charset="0"/>
                        </a:rPr>
                        <m:t>?,</m:t>
                      </m:r>
                      <m:r>
                        <a:rPr lang="en-US" sz="1400" b="0" i="1" smtClean="0">
                          <a:solidFill>
                            <a:schemeClr val="bg1"/>
                          </a:solidFill>
                          <a:latin typeface="Cambria Math" charset="0"/>
                        </a:rPr>
                        <m:t> </m:t>
                      </m:r>
                      <m:r>
                        <a:rPr lang="en-US" sz="1400" b="0" i="0" smtClean="0">
                          <a:solidFill>
                            <a:schemeClr val="bg1"/>
                          </a:solidFill>
                          <a:latin typeface="Cambria Math" charset="0"/>
                        </a:rPr>
                        <m:t> </m:t>
                      </m:r>
                      <m:r>
                        <m:rPr>
                          <m:sty m:val="p"/>
                        </m:rPr>
                        <a:rPr lang="en-US" sz="1400">
                          <a:solidFill>
                            <a:schemeClr val="bg1"/>
                          </a:solidFill>
                          <a:latin typeface="Cambria Math" charset="0"/>
                        </a:rPr>
                        <m:t>Δ</m:t>
                      </m:r>
                      <m:sSup>
                        <m:sSupPr>
                          <m:ctrlPr>
                            <a:rPr lang="en-US" sz="1400" i="1">
                              <a:solidFill>
                                <a:schemeClr val="bg1"/>
                              </a:solidFill>
                              <a:latin typeface="Cambria Math" panose="02040503050406030204" pitchFamily="18" charset="0"/>
                            </a:rPr>
                          </m:ctrlPr>
                        </m:sSupPr>
                        <m:e>
                          <m:r>
                            <a:rPr lang="en-US" sz="1400" i="1">
                              <a:solidFill>
                                <a:schemeClr val="bg1"/>
                              </a:solidFill>
                              <a:latin typeface="Cambria Math" charset="0"/>
                            </a:rPr>
                            <m:t>𝑡</m:t>
                          </m:r>
                        </m:e>
                        <m:sup>
                          <m:r>
                            <a:rPr lang="en-US" sz="1400" i="1">
                              <a:solidFill>
                                <a:schemeClr val="bg1"/>
                              </a:solidFill>
                              <a:latin typeface="Cambria Math" charset="0"/>
                            </a:rPr>
                            <m:t>′</m:t>
                          </m:r>
                        </m:sup>
                      </m:sSup>
                      <m:r>
                        <a:rPr lang="en-US" sz="1400" i="1">
                          <a:solidFill>
                            <a:schemeClr val="bg1"/>
                          </a:solidFill>
                          <a:latin typeface="Cambria Math" charset="0"/>
                        </a:rPr>
                        <m:t>=</m:t>
                      </m:r>
                      <m:r>
                        <a:rPr lang="en-US" sz="1400" i="1" smtClean="0">
                          <a:solidFill>
                            <a:schemeClr val="bg1"/>
                          </a:solidFill>
                          <a:latin typeface="Cambria Math" charset="0"/>
                        </a:rPr>
                        <m:t>?</m:t>
                      </m:r>
                    </m:oMath>
                  </m:oMathPara>
                </a14:m>
                <a:endParaRPr lang="en-US" sz="1600" dirty="0">
                  <a:solidFill>
                    <a:schemeClr val="bg1"/>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8280386" y="3537948"/>
                <a:ext cx="3790843" cy="655613"/>
              </a:xfrm>
              <a:prstGeom prst="rect">
                <a:avLst/>
              </a:prstGeom>
              <a:blipFill rotWithShape="0">
                <a:blip r:embed="rId3"/>
                <a:stretch>
                  <a:fillRect/>
                </a:stretch>
              </a:blipFill>
            </p:spPr>
            <p:txBody>
              <a:bodyPr/>
              <a:lstStyle/>
              <a:p>
                <a:r>
                  <a:rPr lang="en-US">
                    <a:noFill/>
                  </a:rPr>
                  <a:t> </a:t>
                </a:r>
              </a:p>
            </p:txBody>
          </p:sp>
        </mc:Fallback>
      </mc:AlternateContent>
      <p:sp>
        <p:nvSpPr>
          <p:cNvPr id="31" name="Parallelogram 30"/>
          <p:cNvSpPr/>
          <p:nvPr/>
        </p:nvSpPr>
        <p:spPr>
          <a:xfrm>
            <a:off x="1354036" y="5318352"/>
            <a:ext cx="1602868" cy="39521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9"/>
          <p:cNvSpPr txBox="1">
            <a:spLocks noChangeArrowheads="1"/>
          </p:cNvSpPr>
          <p:nvPr/>
        </p:nvSpPr>
        <p:spPr bwMode="auto">
          <a:xfrm>
            <a:off x="1648574" y="5741869"/>
            <a:ext cx="34015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O</a:t>
            </a:r>
            <a:endParaRPr lang="en-US" sz="1800" b="1" baseline="-25000" dirty="0"/>
          </a:p>
        </p:txBody>
      </p:sp>
      <p:sp>
        <p:nvSpPr>
          <p:cNvPr id="33" name="Freeform 32"/>
          <p:cNvSpPr/>
          <p:nvPr/>
        </p:nvSpPr>
        <p:spPr>
          <a:xfrm>
            <a:off x="1908665" y="3464700"/>
            <a:ext cx="364823" cy="2035834"/>
          </a:xfrm>
          <a:custGeom>
            <a:avLst/>
            <a:gdLst>
              <a:gd name="connsiteX0" fmla="*/ 209366 w 364823"/>
              <a:gd name="connsiteY0" fmla="*/ 2035834 h 2035834"/>
              <a:gd name="connsiteX1" fmla="*/ 2332 w 364823"/>
              <a:gd name="connsiteY1" fmla="*/ 1880559 h 2035834"/>
              <a:gd name="connsiteX2" fmla="*/ 330136 w 364823"/>
              <a:gd name="connsiteY2" fmla="*/ 1725283 h 2035834"/>
              <a:gd name="connsiteX3" fmla="*/ 36838 w 364823"/>
              <a:gd name="connsiteY3" fmla="*/ 1518249 h 2035834"/>
              <a:gd name="connsiteX4" fmla="*/ 347389 w 364823"/>
              <a:gd name="connsiteY4" fmla="*/ 1345721 h 2035834"/>
              <a:gd name="connsiteX5" fmla="*/ 19585 w 364823"/>
              <a:gd name="connsiteY5" fmla="*/ 1155940 h 2035834"/>
              <a:gd name="connsiteX6" fmla="*/ 364642 w 364823"/>
              <a:gd name="connsiteY6" fmla="*/ 983411 h 2035834"/>
              <a:gd name="connsiteX7" fmla="*/ 19585 w 364823"/>
              <a:gd name="connsiteY7" fmla="*/ 793630 h 2035834"/>
              <a:gd name="connsiteX8" fmla="*/ 364642 w 364823"/>
              <a:gd name="connsiteY8" fmla="*/ 638355 h 2035834"/>
              <a:gd name="connsiteX9" fmla="*/ 71343 w 364823"/>
              <a:gd name="connsiteY9" fmla="*/ 448574 h 2035834"/>
              <a:gd name="connsiteX10" fmla="*/ 364642 w 364823"/>
              <a:gd name="connsiteY10" fmla="*/ 310551 h 2035834"/>
              <a:gd name="connsiteX11" fmla="*/ 88596 w 364823"/>
              <a:gd name="connsiteY11" fmla="*/ 103517 h 2035834"/>
              <a:gd name="connsiteX12" fmla="*/ 347389 w 364823"/>
              <a:gd name="connsiteY12" fmla="*/ 0 h 203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4823" h="2035834">
                <a:moveTo>
                  <a:pt x="209366" y="2035834"/>
                </a:moveTo>
                <a:cubicBezTo>
                  <a:pt x="95785" y="1984075"/>
                  <a:pt x="-17796" y="1932317"/>
                  <a:pt x="2332" y="1880559"/>
                </a:cubicBezTo>
                <a:cubicBezTo>
                  <a:pt x="22460" y="1828801"/>
                  <a:pt x="324385" y="1785668"/>
                  <a:pt x="330136" y="1725283"/>
                </a:cubicBezTo>
                <a:cubicBezTo>
                  <a:pt x="335887" y="1664898"/>
                  <a:pt x="33963" y="1581509"/>
                  <a:pt x="36838" y="1518249"/>
                </a:cubicBezTo>
                <a:cubicBezTo>
                  <a:pt x="39713" y="1454989"/>
                  <a:pt x="350264" y="1406106"/>
                  <a:pt x="347389" y="1345721"/>
                </a:cubicBezTo>
                <a:cubicBezTo>
                  <a:pt x="344514" y="1285336"/>
                  <a:pt x="16710" y="1216325"/>
                  <a:pt x="19585" y="1155940"/>
                </a:cubicBezTo>
                <a:cubicBezTo>
                  <a:pt x="22460" y="1095555"/>
                  <a:pt x="364642" y="1043796"/>
                  <a:pt x="364642" y="983411"/>
                </a:cubicBezTo>
                <a:cubicBezTo>
                  <a:pt x="364642" y="923026"/>
                  <a:pt x="19585" y="851139"/>
                  <a:pt x="19585" y="793630"/>
                </a:cubicBezTo>
                <a:cubicBezTo>
                  <a:pt x="19585" y="736121"/>
                  <a:pt x="356016" y="695864"/>
                  <a:pt x="364642" y="638355"/>
                </a:cubicBezTo>
                <a:cubicBezTo>
                  <a:pt x="373268" y="580846"/>
                  <a:pt x="71343" y="503208"/>
                  <a:pt x="71343" y="448574"/>
                </a:cubicBezTo>
                <a:cubicBezTo>
                  <a:pt x="71343" y="393940"/>
                  <a:pt x="361766" y="368061"/>
                  <a:pt x="364642" y="310551"/>
                </a:cubicBezTo>
                <a:cubicBezTo>
                  <a:pt x="367518" y="253041"/>
                  <a:pt x="91471" y="155275"/>
                  <a:pt x="88596" y="103517"/>
                </a:cubicBezTo>
                <a:cubicBezTo>
                  <a:pt x="85721" y="51759"/>
                  <a:pt x="216555" y="25879"/>
                  <a:pt x="347389"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allelogram 33"/>
          <p:cNvSpPr/>
          <p:nvPr/>
        </p:nvSpPr>
        <p:spPr>
          <a:xfrm>
            <a:off x="1423048" y="3472299"/>
            <a:ext cx="1602868" cy="39521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arallelogram 34"/>
          <p:cNvSpPr/>
          <p:nvPr/>
        </p:nvSpPr>
        <p:spPr>
          <a:xfrm>
            <a:off x="4180623" y="5298222"/>
            <a:ext cx="1602868" cy="39521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p:cNvSpPr/>
          <p:nvPr/>
        </p:nvSpPr>
        <p:spPr>
          <a:xfrm>
            <a:off x="6216452" y="5298222"/>
            <a:ext cx="1602868" cy="39521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6285412" y="3635350"/>
            <a:ext cx="364823" cy="2035834"/>
          </a:xfrm>
          <a:custGeom>
            <a:avLst/>
            <a:gdLst>
              <a:gd name="connsiteX0" fmla="*/ 209366 w 364823"/>
              <a:gd name="connsiteY0" fmla="*/ 2035834 h 2035834"/>
              <a:gd name="connsiteX1" fmla="*/ 2332 w 364823"/>
              <a:gd name="connsiteY1" fmla="*/ 1880559 h 2035834"/>
              <a:gd name="connsiteX2" fmla="*/ 330136 w 364823"/>
              <a:gd name="connsiteY2" fmla="*/ 1725283 h 2035834"/>
              <a:gd name="connsiteX3" fmla="*/ 36838 w 364823"/>
              <a:gd name="connsiteY3" fmla="*/ 1518249 h 2035834"/>
              <a:gd name="connsiteX4" fmla="*/ 347389 w 364823"/>
              <a:gd name="connsiteY4" fmla="*/ 1345721 h 2035834"/>
              <a:gd name="connsiteX5" fmla="*/ 19585 w 364823"/>
              <a:gd name="connsiteY5" fmla="*/ 1155940 h 2035834"/>
              <a:gd name="connsiteX6" fmla="*/ 364642 w 364823"/>
              <a:gd name="connsiteY6" fmla="*/ 983411 h 2035834"/>
              <a:gd name="connsiteX7" fmla="*/ 19585 w 364823"/>
              <a:gd name="connsiteY7" fmla="*/ 793630 h 2035834"/>
              <a:gd name="connsiteX8" fmla="*/ 364642 w 364823"/>
              <a:gd name="connsiteY8" fmla="*/ 638355 h 2035834"/>
              <a:gd name="connsiteX9" fmla="*/ 71343 w 364823"/>
              <a:gd name="connsiteY9" fmla="*/ 448574 h 2035834"/>
              <a:gd name="connsiteX10" fmla="*/ 364642 w 364823"/>
              <a:gd name="connsiteY10" fmla="*/ 310551 h 2035834"/>
              <a:gd name="connsiteX11" fmla="*/ 88596 w 364823"/>
              <a:gd name="connsiteY11" fmla="*/ 103517 h 2035834"/>
              <a:gd name="connsiteX12" fmla="*/ 347389 w 364823"/>
              <a:gd name="connsiteY12" fmla="*/ 0 h 203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4823" h="2035834">
                <a:moveTo>
                  <a:pt x="209366" y="2035834"/>
                </a:moveTo>
                <a:cubicBezTo>
                  <a:pt x="95785" y="1984075"/>
                  <a:pt x="-17796" y="1932317"/>
                  <a:pt x="2332" y="1880559"/>
                </a:cubicBezTo>
                <a:cubicBezTo>
                  <a:pt x="22460" y="1828801"/>
                  <a:pt x="324385" y="1785668"/>
                  <a:pt x="330136" y="1725283"/>
                </a:cubicBezTo>
                <a:cubicBezTo>
                  <a:pt x="335887" y="1664898"/>
                  <a:pt x="33963" y="1581509"/>
                  <a:pt x="36838" y="1518249"/>
                </a:cubicBezTo>
                <a:cubicBezTo>
                  <a:pt x="39713" y="1454989"/>
                  <a:pt x="350264" y="1406106"/>
                  <a:pt x="347389" y="1345721"/>
                </a:cubicBezTo>
                <a:cubicBezTo>
                  <a:pt x="344514" y="1285336"/>
                  <a:pt x="16710" y="1216325"/>
                  <a:pt x="19585" y="1155940"/>
                </a:cubicBezTo>
                <a:cubicBezTo>
                  <a:pt x="22460" y="1095555"/>
                  <a:pt x="364642" y="1043796"/>
                  <a:pt x="364642" y="983411"/>
                </a:cubicBezTo>
                <a:cubicBezTo>
                  <a:pt x="364642" y="923026"/>
                  <a:pt x="19585" y="851139"/>
                  <a:pt x="19585" y="793630"/>
                </a:cubicBezTo>
                <a:cubicBezTo>
                  <a:pt x="19585" y="736121"/>
                  <a:pt x="356016" y="695864"/>
                  <a:pt x="364642" y="638355"/>
                </a:cubicBezTo>
                <a:cubicBezTo>
                  <a:pt x="373268" y="580846"/>
                  <a:pt x="71343" y="503208"/>
                  <a:pt x="71343" y="448574"/>
                </a:cubicBezTo>
                <a:cubicBezTo>
                  <a:pt x="71343" y="393940"/>
                  <a:pt x="361766" y="368061"/>
                  <a:pt x="364642" y="310551"/>
                </a:cubicBezTo>
                <a:cubicBezTo>
                  <a:pt x="367518" y="253041"/>
                  <a:pt x="91471" y="155275"/>
                  <a:pt x="88596" y="103517"/>
                </a:cubicBezTo>
                <a:cubicBezTo>
                  <a:pt x="85721" y="51759"/>
                  <a:pt x="216555" y="25879"/>
                  <a:pt x="347389" y="0"/>
                </a:cubicBezTo>
              </a:path>
            </a:pathLst>
          </a:custGeom>
          <a:noFill/>
          <a:ln>
            <a:solidFill>
              <a:srgbClr val="FF0000"/>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991357" y="3617537"/>
            <a:ext cx="364823" cy="2035834"/>
          </a:xfrm>
          <a:custGeom>
            <a:avLst/>
            <a:gdLst>
              <a:gd name="connsiteX0" fmla="*/ 209366 w 364823"/>
              <a:gd name="connsiteY0" fmla="*/ 2035834 h 2035834"/>
              <a:gd name="connsiteX1" fmla="*/ 2332 w 364823"/>
              <a:gd name="connsiteY1" fmla="*/ 1880559 h 2035834"/>
              <a:gd name="connsiteX2" fmla="*/ 330136 w 364823"/>
              <a:gd name="connsiteY2" fmla="*/ 1725283 h 2035834"/>
              <a:gd name="connsiteX3" fmla="*/ 36838 w 364823"/>
              <a:gd name="connsiteY3" fmla="*/ 1518249 h 2035834"/>
              <a:gd name="connsiteX4" fmla="*/ 347389 w 364823"/>
              <a:gd name="connsiteY4" fmla="*/ 1345721 h 2035834"/>
              <a:gd name="connsiteX5" fmla="*/ 19585 w 364823"/>
              <a:gd name="connsiteY5" fmla="*/ 1155940 h 2035834"/>
              <a:gd name="connsiteX6" fmla="*/ 364642 w 364823"/>
              <a:gd name="connsiteY6" fmla="*/ 983411 h 2035834"/>
              <a:gd name="connsiteX7" fmla="*/ 19585 w 364823"/>
              <a:gd name="connsiteY7" fmla="*/ 793630 h 2035834"/>
              <a:gd name="connsiteX8" fmla="*/ 364642 w 364823"/>
              <a:gd name="connsiteY8" fmla="*/ 638355 h 2035834"/>
              <a:gd name="connsiteX9" fmla="*/ 71343 w 364823"/>
              <a:gd name="connsiteY9" fmla="*/ 448574 h 2035834"/>
              <a:gd name="connsiteX10" fmla="*/ 364642 w 364823"/>
              <a:gd name="connsiteY10" fmla="*/ 310551 h 2035834"/>
              <a:gd name="connsiteX11" fmla="*/ 88596 w 364823"/>
              <a:gd name="connsiteY11" fmla="*/ 103517 h 2035834"/>
              <a:gd name="connsiteX12" fmla="*/ 347389 w 364823"/>
              <a:gd name="connsiteY12" fmla="*/ 0 h 203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4823" h="2035834">
                <a:moveTo>
                  <a:pt x="209366" y="2035834"/>
                </a:moveTo>
                <a:cubicBezTo>
                  <a:pt x="95785" y="1984075"/>
                  <a:pt x="-17796" y="1932317"/>
                  <a:pt x="2332" y="1880559"/>
                </a:cubicBezTo>
                <a:cubicBezTo>
                  <a:pt x="22460" y="1828801"/>
                  <a:pt x="324385" y="1785668"/>
                  <a:pt x="330136" y="1725283"/>
                </a:cubicBezTo>
                <a:cubicBezTo>
                  <a:pt x="335887" y="1664898"/>
                  <a:pt x="33963" y="1581509"/>
                  <a:pt x="36838" y="1518249"/>
                </a:cubicBezTo>
                <a:cubicBezTo>
                  <a:pt x="39713" y="1454989"/>
                  <a:pt x="350264" y="1406106"/>
                  <a:pt x="347389" y="1345721"/>
                </a:cubicBezTo>
                <a:cubicBezTo>
                  <a:pt x="344514" y="1285336"/>
                  <a:pt x="16710" y="1216325"/>
                  <a:pt x="19585" y="1155940"/>
                </a:cubicBezTo>
                <a:cubicBezTo>
                  <a:pt x="22460" y="1095555"/>
                  <a:pt x="364642" y="1043796"/>
                  <a:pt x="364642" y="983411"/>
                </a:cubicBezTo>
                <a:cubicBezTo>
                  <a:pt x="364642" y="923026"/>
                  <a:pt x="19585" y="851139"/>
                  <a:pt x="19585" y="793630"/>
                </a:cubicBezTo>
                <a:cubicBezTo>
                  <a:pt x="19585" y="736121"/>
                  <a:pt x="356016" y="695864"/>
                  <a:pt x="364642" y="638355"/>
                </a:cubicBezTo>
                <a:cubicBezTo>
                  <a:pt x="373268" y="580846"/>
                  <a:pt x="71343" y="503208"/>
                  <a:pt x="71343" y="448574"/>
                </a:cubicBezTo>
                <a:cubicBezTo>
                  <a:pt x="71343" y="393940"/>
                  <a:pt x="361766" y="368061"/>
                  <a:pt x="364642" y="310551"/>
                </a:cubicBezTo>
                <a:cubicBezTo>
                  <a:pt x="367518" y="253041"/>
                  <a:pt x="91471" y="155275"/>
                  <a:pt x="88596" y="103517"/>
                </a:cubicBezTo>
                <a:cubicBezTo>
                  <a:pt x="85721" y="51759"/>
                  <a:pt x="216555" y="25879"/>
                  <a:pt x="347389" y="0"/>
                </a:cubicBezTo>
              </a:path>
            </a:pathLst>
          </a:custGeom>
          <a:noFill/>
          <a:ln>
            <a:solidFill>
              <a:srgbClr val="FF0000"/>
            </a:solidFill>
          </a:ln>
          <a:scene3d>
            <a:camera prst="orthographicFront">
              <a:rot lat="0" lon="0" rev="9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39"/>
          <p:cNvSpPr txBox="1">
            <a:spLocks noChangeArrowheads="1"/>
          </p:cNvSpPr>
          <p:nvPr/>
        </p:nvSpPr>
        <p:spPr bwMode="auto">
          <a:xfrm>
            <a:off x="5613852" y="5669980"/>
            <a:ext cx="4010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t>O’</a:t>
            </a:r>
            <a:endParaRPr lang="en-US" sz="1800" b="1" baseline="-25000" dirty="0"/>
          </a:p>
        </p:txBody>
      </p:sp>
      <p:sp>
        <p:nvSpPr>
          <p:cNvPr id="45" name="Parallelogram 44"/>
          <p:cNvSpPr/>
          <p:nvPr/>
        </p:nvSpPr>
        <p:spPr>
          <a:xfrm>
            <a:off x="5198203" y="3396472"/>
            <a:ext cx="1602868" cy="39521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046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dilation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1" y="1777043"/>
                <a:ext cx="10131425" cy="4014158"/>
              </a:xfrm>
            </p:spPr>
            <p:txBody>
              <a:bodyPr/>
              <a:lstStyle/>
              <a:p>
                <a:r>
                  <a:rPr lang="en-US" dirty="0"/>
                  <a:t>Compare a light clock that undergoes a tick (round trip of a photon) in Frames S and S’</a:t>
                </a:r>
              </a:p>
              <a:p>
                <a:r>
                  <a:rPr lang="en-US" dirty="0"/>
                  <a:t>During a tick </a:t>
                </a:r>
                <a14:m>
                  <m:oMath xmlns:m="http://schemas.openxmlformats.org/officeDocument/2006/math">
                    <m:r>
                      <m:rPr>
                        <m:sty m:val="p"/>
                      </m:rPr>
                      <a:rPr lang="en-US">
                        <a:latin typeface="Cambria Math" charset="0"/>
                      </a:rPr>
                      <m:t>Δ</m:t>
                    </m:r>
                    <m:sSup>
                      <m:sSupPr>
                        <m:ctrlPr>
                          <a:rPr lang="en-US" i="1">
                            <a:latin typeface="Cambria Math" panose="02040503050406030204" pitchFamily="18" charset="0"/>
                          </a:rPr>
                        </m:ctrlPr>
                      </m:sSupPr>
                      <m:e>
                        <m:r>
                          <a:rPr lang="en-US" i="1">
                            <a:latin typeface="Cambria Math" charset="0"/>
                          </a:rPr>
                          <m:t>𝑡</m:t>
                        </m:r>
                      </m:e>
                      <m:sup>
                        <m:r>
                          <a:rPr lang="en-US" i="1">
                            <a:latin typeface="Cambria Math" charset="0"/>
                          </a:rPr>
                          <m:t>′</m:t>
                        </m:r>
                      </m:sup>
                    </m:sSup>
                  </m:oMath>
                </a14:m>
                <a:r>
                  <a:rPr lang="en-US" dirty="0"/>
                  <a:t> of the moving clock, the path length of light’s worldline is longer in S’ than in S</a:t>
                </a:r>
              </a:p>
              <a:p>
                <a:r>
                  <a:rPr lang="en-US" dirty="0"/>
                  <a:t>Special relativity postulates the speed of light is the same in both stationary and moving clock</a:t>
                </a:r>
              </a:p>
              <a:p>
                <a:endParaRPr lang="en-US" dirty="0"/>
              </a:p>
              <a:p>
                <a:endParaRPr lang="en-US" dirty="0"/>
              </a:p>
              <a:p>
                <a:endParaRPr lang="en-US" dirty="0"/>
              </a:p>
              <a:p>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1" y="1777043"/>
                <a:ext cx="10131425" cy="4014158"/>
              </a:xfrm>
              <a:blipFill rotWithShape="0">
                <a:blip r:embed="rId2"/>
                <a:stretch>
                  <a:fillRect l="-421" t="-456"/>
                </a:stretch>
              </a:blipFill>
            </p:spPr>
            <p:txBody>
              <a:bodyPr/>
              <a:lstStyle/>
              <a:p>
                <a:r>
                  <a:rPr lang="en-US">
                    <a:noFill/>
                  </a:rPr>
                  <a:t> </a:t>
                </a:r>
              </a:p>
            </p:txBody>
          </p:sp>
        </mc:Fallback>
      </mc:AlternateContent>
      <p:cxnSp>
        <p:nvCxnSpPr>
          <p:cNvPr id="4" name="Straight Connector 3"/>
          <p:cNvCxnSpPr/>
          <p:nvPr/>
        </p:nvCxnSpPr>
        <p:spPr>
          <a:xfrm>
            <a:off x="2024063" y="3088257"/>
            <a:ext cx="0" cy="3628456"/>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62000" y="5481638"/>
            <a:ext cx="3200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762000" y="3467819"/>
            <a:ext cx="3292415" cy="3260006"/>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39"/>
          <p:cNvSpPr txBox="1">
            <a:spLocks noChangeArrowheads="1"/>
          </p:cNvSpPr>
          <p:nvPr/>
        </p:nvSpPr>
        <p:spPr bwMode="auto">
          <a:xfrm>
            <a:off x="1602566" y="3056178"/>
            <a:ext cx="2936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S</a:t>
            </a:r>
            <a:endParaRPr lang="en-US" sz="1800" b="1" baseline="-25000" dirty="0"/>
          </a:p>
        </p:txBody>
      </p:sp>
      <p:sp>
        <p:nvSpPr>
          <p:cNvPr id="13" name="TextBox 51"/>
          <p:cNvSpPr txBox="1">
            <a:spLocks noChangeArrowheads="1"/>
          </p:cNvSpPr>
          <p:nvPr/>
        </p:nvSpPr>
        <p:spPr bwMode="auto">
          <a:xfrm>
            <a:off x="3874372" y="5278438"/>
            <a:ext cx="28405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x</a:t>
            </a:r>
          </a:p>
        </p:txBody>
      </p:sp>
      <p:sp>
        <p:nvSpPr>
          <p:cNvPr id="14" name="TextBox 51"/>
          <p:cNvSpPr txBox="1">
            <a:spLocks noChangeArrowheads="1"/>
          </p:cNvSpPr>
          <p:nvPr/>
        </p:nvSpPr>
        <p:spPr bwMode="auto">
          <a:xfrm>
            <a:off x="3891626" y="3622167"/>
            <a:ext cx="2888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y</a:t>
            </a:r>
          </a:p>
        </p:txBody>
      </p:sp>
      <p:sp>
        <p:nvSpPr>
          <p:cNvPr id="15" name="TextBox 51"/>
          <p:cNvSpPr txBox="1">
            <a:spLocks noChangeArrowheads="1"/>
          </p:cNvSpPr>
          <p:nvPr/>
        </p:nvSpPr>
        <p:spPr bwMode="auto">
          <a:xfrm>
            <a:off x="2045574" y="2845788"/>
            <a:ext cx="2760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z</a:t>
            </a:r>
            <a:endParaRPr lang="en-US" sz="1800" dirty="0"/>
          </a:p>
        </p:txBody>
      </p:sp>
      <p:cxnSp>
        <p:nvCxnSpPr>
          <p:cNvPr id="16" name="Straight Connector 15"/>
          <p:cNvCxnSpPr/>
          <p:nvPr/>
        </p:nvCxnSpPr>
        <p:spPr>
          <a:xfrm>
            <a:off x="5920330" y="3102633"/>
            <a:ext cx="0" cy="36284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4675520" y="3464942"/>
            <a:ext cx="3292415" cy="3260006"/>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51"/>
          <p:cNvSpPr txBox="1">
            <a:spLocks noChangeArrowheads="1"/>
          </p:cNvSpPr>
          <p:nvPr/>
        </p:nvSpPr>
        <p:spPr bwMode="auto">
          <a:xfrm>
            <a:off x="5510514" y="2842913"/>
            <a:ext cx="3367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z’</a:t>
            </a:r>
          </a:p>
        </p:txBody>
      </p:sp>
      <p:sp>
        <p:nvSpPr>
          <p:cNvPr id="22" name="TextBox 51"/>
          <p:cNvSpPr txBox="1">
            <a:spLocks noChangeArrowheads="1"/>
          </p:cNvSpPr>
          <p:nvPr/>
        </p:nvSpPr>
        <p:spPr bwMode="auto">
          <a:xfrm>
            <a:off x="7684373" y="3653795"/>
            <a:ext cx="35349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y’</a:t>
            </a:r>
          </a:p>
        </p:txBody>
      </p:sp>
      <p:cxnSp>
        <p:nvCxnSpPr>
          <p:cNvPr id="24" name="Straight Arrow Connector 23"/>
          <p:cNvCxnSpPr/>
          <p:nvPr/>
        </p:nvCxnSpPr>
        <p:spPr>
          <a:xfrm flipV="1">
            <a:off x="5882948" y="3295288"/>
            <a:ext cx="1553026" cy="1923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5" name="TextBox 39"/>
          <p:cNvSpPr txBox="1">
            <a:spLocks noChangeArrowheads="1"/>
          </p:cNvSpPr>
          <p:nvPr/>
        </p:nvSpPr>
        <p:spPr bwMode="auto">
          <a:xfrm>
            <a:off x="6896326" y="2915273"/>
            <a:ext cx="2936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v</a:t>
            </a:r>
            <a:endParaRPr lang="en-US" sz="1800" b="1" baseline="-25000" dirty="0"/>
          </a:p>
        </p:txBody>
      </p:sp>
      <p:sp>
        <p:nvSpPr>
          <p:cNvPr id="26" name="TextBox 39"/>
          <p:cNvSpPr txBox="1">
            <a:spLocks noChangeArrowheads="1"/>
          </p:cNvSpPr>
          <p:nvPr/>
        </p:nvSpPr>
        <p:spPr bwMode="auto">
          <a:xfrm>
            <a:off x="5033005" y="3001542"/>
            <a:ext cx="3481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S’</a:t>
            </a:r>
            <a:endParaRPr lang="en-US" sz="1800" b="1" baseline="-25000" dirty="0"/>
          </a:p>
        </p:txBody>
      </p:sp>
      <p:cxnSp>
        <p:nvCxnSpPr>
          <p:cNvPr id="27" name="Straight Connector 26"/>
          <p:cNvCxnSpPr/>
          <p:nvPr/>
        </p:nvCxnSpPr>
        <p:spPr>
          <a:xfrm>
            <a:off x="4641007" y="5478761"/>
            <a:ext cx="6035040" cy="0"/>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51"/>
          <p:cNvSpPr txBox="1">
            <a:spLocks noChangeArrowheads="1"/>
          </p:cNvSpPr>
          <p:nvPr/>
        </p:nvSpPr>
        <p:spPr bwMode="auto">
          <a:xfrm>
            <a:off x="10703614" y="5275561"/>
            <a:ext cx="40017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 x’</a:t>
            </a:r>
          </a:p>
        </p:txBody>
      </p:sp>
      <mc:AlternateContent xmlns:mc="http://schemas.openxmlformats.org/markup-compatibility/2006" xmlns:a14="http://schemas.microsoft.com/office/drawing/2010/main">
        <mc:Choice Requires="a14">
          <p:sp>
            <p:nvSpPr>
              <p:cNvPr id="46" name="Rectangle 45"/>
              <p:cNvSpPr/>
              <p:nvPr/>
            </p:nvSpPr>
            <p:spPr>
              <a:xfrm>
                <a:off x="8291153" y="4338937"/>
                <a:ext cx="3780076" cy="79031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charset="0"/>
                        </a:rPr>
                        <m:t>⟹</m:t>
                      </m:r>
                      <m:r>
                        <m:rPr>
                          <m:sty m:val="p"/>
                        </m:rPr>
                        <a:rPr lang="en-US">
                          <a:solidFill>
                            <a:schemeClr val="bg1"/>
                          </a:solidFill>
                          <a:latin typeface="Cambria Math" charset="0"/>
                        </a:rPr>
                        <m:t>Δ</m:t>
                      </m:r>
                      <m:r>
                        <a:rPr lang="en-US" i="1">
                          <a:solidFill>
                            <a:schemeClr val="bg1"/>
                          </a:solidFill>
                          <a:latin typeface="Cambria Math" charset="0"/>
                        </a:rPr>
                        <m:t>𝑡</m:t>
                      </m:r>
                      <m:r>
                        <a:rPr lang="en-US" b="0" i="1" smtClean="0">
                          <a:solidFill>
                            <a:schemeClr val="bg1"/>
                          </a:solidFill>
                          <a:latin typeface="Cambria Math" charset="0"/>
                        </a:rPr>
                        <m:t>′</m:t>
                      </m:r>
                      <m:r>
                        <a:rPr lang="en-US" i="1" smtClean="0">
                          <a:solidFill>
                            <a:schemeClr val="bg1"/>
                          </a:solidFill>
                          <a:latin typeface="Cambria Math" charset="0"/>
                        </a:rPr>
                        <m:t>=</m:t>
                      </m:r>
                      <m:r>
                        <a:rPr lang="en-US" i="1" smtClean="0">
                          <a:solidFill>
                            <a:schemeClr val="bg1"/>
                          </a:solidFill>
                          <a:latin typeface="Cambria Math" charset="0"/>
                        </a:rPr>
                        <m:t>𝛾</m:t>
                      </m:r>
                      <m:r>
                        <m:rPr>
                          <m:sty m:val="p"/>
                        </m:rPr>
                        <a:rPr lang="en-US">
                          <a:solidFill>
                            <a:schemeClr val="bg1"/>
                          </a:solidFill>
                          <a:latin typeface="Cambria Math" charset="0"/>
                        </a:rPr>
                        <m:t>Δ</m:t>
                      </m:r>
                      <m:r>
                        <a:rPr lang="en-US" i="1">
                          <a:solidFill>
                            <a:schemeClr val="bg1"/>
                          </a:solidFill>
                          <a:latin typeface="Cambria Math" charset="0"/>
                        </a:rPr>
                        <m:t>𝑡</m:t>
                      </m:r>
                      <m:r>
                        <a:rPr lang="en-US" i="1" smtClean="0">
                          <a:solidFill>
                            <a:schemeClr val="bg1"/>
                          </a:solidFill>
                          <a:latin typeface="Cambria Math" charset="0"/>
                        </a:rPr>
                        <m:t>,</m:t>
                      </m:r>
                      <m:r>
                        <a:rPr lang="en-US" b="0" i="0" smtClean="0">
                          <a:solidFill>
                            <a:schemeClr val="bg1"/>
                          </a:solidFill>
                          <a:latin typeface="Cambria Math" charset="0"/>
                        </a:rPr>
                        <m:t>   </m:t>
                      </m:r>
                      <m:r>
                        <a:rPr lang="en-US" i="1" smtClean="0">
                          <a:solidFill>
                            <a:schemeClr val="bg1"/>
                          </a:solidFill>
                          <a:latin typeface="Cambria Math" charset="0"/>
                        </a:rPr>
                        <m:t>𝛾</m:t>
                      </m:r>
                      <m:r>
                        <a:rPr lang="en-US" i="1" smtClean="0">
                          <a:solidFill>
                            <a:schemeClr val="bg1"/>
                          </a:solidFill>
                          <a:latin typeface="Cambria Math" charset="0"/>
                        </a:rPr>
                        <m:t>=</m:t>
                      </m:r>
                      <m:f>
                        <m:fPr>
                          <m:ctrlPr>
                            <a:rPr lang="en-US" i="1">
                              <a:solidFill>
                                <a:schemeClr val="bg1"/>
                              </a:solidFill>
                              <a:latin typeface="Cambria Math" panose="02040503050406030204" pitchFamily="18" charset="0"/>
                            </a:rPr>
                          </m:ctrlPr>
                        </m:fPr>
                        <m:num>
                          <m:r>
                            <a:rPr lang="en-US" i="1">
                              <a:solidFill>
                                <a:schemeClr val="bg1"/>
                              </a:solidFill>
                              <a:latin typeface="Cambria Math" charset="0"/>
                            </a:rPr>
                            <m:t>1</m:t>
                          </m:r>
                        </m:num>
                        <m:den>
                          <m:rad>
                            <m:radPr>
                              <m:degHide m:val="on"/>
                              <m:ctrlPr>
                                <a:rPr lang="en-US" i="1">
                                  <a:solidFill>
                                    <a:schemeClr val="bg1"/>
                                  </a:solidFill>
                                  <a:latin typeface="Cambria Math" panose="02040503050406030204" pitchFamily="18" charset="0"/>
                                </a:rPr>
                              </m:ctrlPr>
                            </m:radPr>
                            <m:deg/>
                            <m:e>
                              <m:r>
                                <a:rPr lang="en-US" i="1">
                                  <a:solidFill>
                                    <a:schemeClr val="bg1"/>
                                  </a:solidFill>
                                  <a:latin typeface="Cambria Math" charset="0"/>
                                </a:rPr>
                                <m:t>1−</m:t>
                              </m:r>
                              <m:sSup>
                                <m:sSupPr>
                                  <m:ctrlPr>
                                    <a:rPr lang="en-US" i="1">
                                      <a:solidFill>
                                        <a:schemeClr val="bg1"/>
                                      </a:solidFill>
                                      <a:latin typeface="Cambria Math" panose="02040503050406030204" pitchFamily="18" charset="0"/>
                                    </a:rPr>
                                  </m:ctrlPr>
                                </m:sSupPr>
                                <m:e>
                                  <m:r>
                                    <m:rPr>
                                      <m:sty m:val="p"/>
                                    </m:rPr>
                                    <a:rPr lang="en-US">
                                      <a:solidFill>
                                        <a:schemeClr val="bg1"/>
                                      </a:solidFill>
                                      <a:latin typeface="Cambria Math" charset="0"/>
                                    </a:rPr>
                                    <m:t>v</m:t>
                                  </m:r>
                                </m:e>
                                <m:sup>
                                  <m:r>
                                    <a:rPr lang="en-US" i="1">
                                      <a:solidFill>
                                        <a:schemeClr val="bg1"/>
                                      </a:solidFill>
                                      <a:latin typeface="Cambria Math" charset="0"/>
                                    </a:rPr>
                                    <m:t>2</m:t>
                                  </m:r>
                                </m:sup>
                              </m:sSup>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𝑐</m:t>
                                  </m:r>
                                </m:e>
                                <m:sup>
                                  <m:r>
                                    <a:rPr lang="en-US" i="1">
                                      <a:solidFill>
                                        <a:schemeClr val="bg1"/>
                                      </a:solidFill>
                                      <a:latin typeface="Cambria Math" charset="0"/>
                                    </a:rPr>
                                    <m:t>2</m:t>
                                  </m:r>
                                </m:sup>
                              </m:sSup>
                            </m:e>
                          </m:rad>
                        </m:den>
                      </m:f>
                    </m:oMath>
                  </m:oMathPara>
                </a14:m>
                <a:endParaRPr lang="en-US" dirty="0">
                  <a:solidFill>
                    <a:schemeClr val="bg1"/>
                  </a:solidFill>
                </a:endParaRPr>
              </a:p>
            </p:txBody>
          </p:sp>
        </mc:Choice>
        <mc:Fallback xmlns="">
          <p:sp>
            <p:nvSpPr>
              <p:cNvPr id="46" name="Rectangle 45"/>
              <p:cNvSpPr>
                <a:spLocks noRot="1" noChangeAspect="1" noMove="1" noResize="1" noEditPoints="1" noAdjustHandles="1" noChangeArrowheads="1" noChangeShapeType="1" noTextEdit="1"/>
              </p:cNvSpPr>
              <p:nvPr/>
            </p:nvSpPr>
            <p:spPr>
              <a:xfrm>
                <a:off x="8291153" y="4338937"/>
                <a:ext cx="3780076" cy="790316"/>
              </a:xfrm>
              <a:prstGeom prst="rect">
                <a:avLst/>
              </a:prstGeom>
              <a:blipFill rotWithShape="0">
                <a:blip r:embed="rId3"/>
                <a:stretch>
                  <a:fillRect/>
                </a:stretch>
              </a:blipFill>
            </p:spPr>
            <p:txBody>
              <a:bodyPr/>
              <a:lstStyle/>
              <a:p>
                <a:r>
                  <a:rPr lang="en-US">
                    <a:noFill/>
                  </a:rPr>
                  <a:t> </a:t>
                </a:r>
              </a:p>
            </p:txBody>
          </p:sp>
        </mc:Fallback>
      </mc:AlternateContent>
      <p:sp>
        <p:nvSpPr>
          <p:cNvPr id="7" name="Left Brace 6"/>
          <p:cNvSpPr/>
          <p:nvPr/>
        </p:nvSpPr>
        <p:spPr>
          <a:xfrm>
            <a:off x="1193322" y="3760053"/>
            <a:ext cx="167197" cy="171870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796506" y="4451229"/>
            <a:ext cx="306494" cy="369332"/>
          </a:xfrm>
          <a:prstGeom prst="rect">
            <a:avLst/>
          </a:prstGeom>
          <a:noFill/>
        </p:spPr>
        <p:txBody>
          <a:bodyPr wrap="none" rtlCol="0">
            <a:spAutoFit/>
          </a:bodyPr>
          <a:lstStyle/>
          <a:p>
            <a:r>
              <a:rPr lang="en-US"/>
              <a:t>h</a:t>
            </a:r>
          </a:p>
        </p:txBody>
      </p:sp>
      <mc:AlternateContent xmlns:mc="http://schemas.openxmlformats.org/markup-compatibility/2006" xmlns:a14="http://schemas.microsoft.com/office/drawing/2010/main">
        <mc:Choice Requires="a14">
          <p:sp>
            <p:nvSpPr>
              <p:cNvPr id="30" name="Rectangle 29"/>
              <p:cNvSpPr/>
              <p:nvPr/>
            </p:nvSpPr>
            <p:spPr>
              <a:xfrm>
                <a:off x="8280386" y="3537948"/>
                <a:ext cx="3790843" cy="65561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r>
                        <m:rPr>
                          <m:sty m:val="p"/>
                        </m:rPr>
                        <a:rPr lang="en-US" sz="1400" smtClean="0">
                          <a:solidFill>
                            <a:schemeClr val="bg1"/>
                          </a:solidFill>
                          <a:latin typeface="Cambria Math" charset="0"/>
                        </a:rPr>
                        <m:t>Δ</m:t>
                      </m:r>
                      <m:r>
                        <a:rPr lang="en-US" sz="1400" b="0" i="1" smtClean="0">
                          <a:solidFill>
                            <a:schemeClr val="bg1"/>
                          </a:solidFill>
                          <a:latin typeface="Cambria Math" charset="0"/>
                        </a:rPr>
                        <m:t>𝑡</m:t>
                      </m:r>
                      <m:r>
                        <a:rPr lang="en-US" sz="1400" i="1">
                          <a:solidFill>
                            <a:schemeClr val="bg1"/>
                          </a:solidFill>
                          <a:latin typeface="Cambria Math" charset="0"/>
                        </a:rPr>
                        <m:t>=</m:t>
                      </m:r>
                      <m:f>
                        <m:fPr>
                          <m:ctrlPr>
                            <a:rPr lang="en-US" sz="1400" i="1">
                              <a:solidFill>
                                <a:schemeClr val="bg1"/>
                              </a:solidFill>
                              <a:latin typeface="Cambria Math" panose="02040503050406030204" pitchFamily="18" charset="0"/>
                            </a:rPr>
                          </m:ctrlPr>
                        </m:fPr>
                        <m:num>
                          <m:r>
                            <a:rPr lang="en-US" sz="1400" i="1">
                              <a:solidFill>
                                <a:schemeClr val="bg1"/>
                              </a:solidFill>
                              <a:latin typeface="Cambria Math" charset="0"/>
                            </a:rPr>
                            <m:t>2</m:t>
                          </m:r>
                          <m:r>
                            <a:rPr lang="en-US" sz="1400" b="0" i="1" smtClean="0">
                              <a:solidFill>
                                <a:schemeClr val="bg1"/>
                              </a:solidFill>
                              <a:latin typeface="Cambria Math" charset="0"/>
                            </a:rPr>
                            <m:t>h</m:t>
                          </m:r>
                        </m:num>
                        <m:den>
                          <m:r>
                            <a:rPr lang="en-US" sz="1400" i="1">
                              <a:solidFill>
                                <a:schemeClr val="bg1"/>
                              </a:solidFill>
                              <a:latin typeface="Cambria Math" charset="0"/>
                            </a:rPr>
                            <m:t>𝑐</m:t>
                          </m:r>
                        </m:den>
                      </m:f>
                      <m:r>
                        <a:rPr lang="en-US" sz="1400" i="1" smtClean="0">
                          <a:solidFill>
                            <a:schemeClr val="bg1"/>
                          </a:solidFill>
                          <a:latin typeface="Cambria Math" charset="0"/>
                        </a:rPr>
                        <m:t>,</m:t>
                      </m:r>
                      <m:r>
                        <a:rPr lang="en-US" sz="1400" b="0" i="1" smtClean="0">
                          <a:solidFill>
                            <a:schemeClr val="bg1"/>
                          </a:solidFill>
                          <a:latin typeface="Cambria Math" charset="0"/>
                        </a:rPr>
                        <m:t> </m:t>
                      </m:r>
                      <m:r>
                        <a:rPr lang="en-US" sz="1400" b="0" i="0" smtClean="0">
                          <a:solidFill>
                            <a:schemeClr val="bg1"/>
                          </a:solidFill>
                          <a:latin typeface="Cambria Math" charset="0"/>
                        </a:rPr>
                        <m:t> </m:t>
                      </m:r>
                      <m:r>
                        <m:rPr>
                          <m:sty m:val="p"/>
                        </m:rPr>
                        <a:rPr lang="en-US" sz="1400">
                          <a:solidFill>
                            <a:schemeClr val="bg1"/>
                          </a:solidFill>
                          <a:latin typeface="Cambria Math" charset="0"/>
                        </a:rPr>
                        <m:t>Δ</m:t>
                      </m:r>
                      <m:sSup>
                        <m:sSupPr>
                          <m:ctrlPr>
                            <a:rPr lang="en-US" sz="1400" i="1">
                              <a:solidFill>
                                <a:schemeClr val="bg1"/>
                              </a:solidFill>
                              <a:latin typeface="Cambria Math" panose="02040503050406030204" pitchFamily="18" charset="0"/>
                            </a:rPr>
                          </m:ctrlPr>
                        </m:sSupPr>
                        <m:e>
                          <m:r>
                            <a:rPr lang="en-US" sz="1400" i="1">
                              <a:solidFill>
                                <a:schemeClr val="bg1"/>
                              </a:solidFill>
                              <a:latin typeface="Cambria Math" charset="0"/>
                            </a:rPr>
                            <m:t>𝑡</m:t>
                          </m:r>
                        </m:e>
                        <m:sup>
                          <m:r>
                            <a:rPr lang="en-US" sz="1400" i="1">
                              <a:solidFill>
                                <a:schemeClr val="bg1"/>
                              </a:solidFill>
                              <a:latin typeface="Cambria Math" charset="0"/>
                            </a:rPr>
                            <m:t>′</m:t>
                          </m:r>
                        </m:sup>
                      </m:sSup>
                      <m:r>
                        <a:rPr lang="en-US" sz="1400" i="1">
                          <a:solidFill>
                            <a:schemeClr val="bg1"/>
                          </a:solidFill>
                          <a:latin typeface="Cambria Math" charset="0"/>
                        </a:rPr>
                        <m:t>=</m:t>
                      </m:r>
                      <m:f>
                        <m:fPr>
                          <m:ctrlPr>
                            <a:rPr lang="en-US" sz="1400" i="1">
                              <a:solidFill>
                                <a:schemeClr val="bg1"/>
                              </a:solidFill>
                              <a:latin typeface="Cambria Math" panose="02040503050406030204" pitchFamily="18" charset="0"/>
                            </a:rPr>
                          </m:ctrlPr>
                        </m:fPr>
                        <m:num>
                          <m:r>
                            <a:rPr lang="en-US" sz="1400" i="1">
                              <a:solidFill>
                                <a:schemeClr val="bg1"/>
                              </a:solidFill>
                              <a:latin typeface="Cambria Math" charset="0"/>
                            </a:rPr>
                            <m:t>2</m:t>
                          </m:r>
                          <m:rad>
                            <m:radPr>
                              <m:degHide m:val="on"/>
                              <m:ctrlPr>
                                <a:rPr lang="en-US" sz="1400" i="1">
                                  <a:solidFill>
                                    <a:schemeClr val="bg1"/>
                                  </a:solidFill>
                                  <a:latin typeface="Cambria Math" panose="02040503050406030204" pitchFamily="18" charset="0"/>
                                </a:rPr>
                              </m:ctrlPr>
                            </m:radPr>
                            <m:deg/>
                            <m:e>
                              <m:sSup>
                                <m:sSupPr>
                                  <m:ctrlPr>
                                    <a:rPr lang="en-US" sz="1400" i="1">
                                      <a:solidFill>
                                        <a:schemeClr val="bg1"/>
                                      </a:solidFill>
                                      <a:latin typeface="Cambria Math" panose="02040503050406030204" pitchFamily="18" charset="0"/>
                                    </a:rPr>
                                  </m:ctrlPr>
                                </m:sSupPr>
                                <m:e>
                                  <m:r>
                                    <a:rPr lang="en-US" sz="1400" i="1">
                                      <a:solidFill>
                                        <a:schemeClr val="bg1"/>
                                      </a:solidFill>
                                      <a:latin typeface="Cambria Math" charset="0"/>
                                    </a:rPr>
                                    <m:t>h</m:t>
                                  </m:r>
                                </m:e>
                                <m:sup>
                                  <m:r>
                                    <a:rPr lang="en-US" sz="1400" i="1">
                                      <a:solidFill>
                                        <a:schemeClr val="bg1"/>
                                      </a:solidFill>
                                      <a:latin typeface="Cambria Math" charset="0"/>
                                    </a:rPr>
                                    <m:t>2</m:t>
                                  </m:r>
                                </m:sup>
                              </m:sSup>
                              <m:r>
                                <a:rPr lang="en-US" sz="1400" i="1">
                                  <a:solidFill>
                                    <a:schemeClr val="bg1"/>
                                  </a:solidFill>
                                  <a:latin typeface="Cambria Math" charset="0"/>
                                </a:rPr>
                                <m:t>+</m:t>
                              </m:r>
                              <m:sSup>
                                <m:sSupPr>
                                  <m:ctrlPr>
                                    <a:rPr lang="en-US" sz="1400" i="1">
                                      <a:solidFill>
                                        <a:schemeClr val="bg1"/>
                                      </a:solidFill>
                                      <a:latin typeface="Cambria Math" panose="02040503050406030204" pitchFamily="18" charset="0"/>
                                    </a:rPr>
                                  </m:ctrlPr>
                                </m:sSupPr>
                                <m:e>
                                  <m:r>
                                    <a:rPr lang="en-US" sz="1400" i="1">
                                      <a:solidFill>
                                        <a:schemeClr val="bg1"/>
                                      </a:solidFill>
                                      <a:latin typeface="Cambria Math" charset="0"/>
                                    </a:rPr>
                                    <m:t>(</m:t>
                                  </m:r>
                                  <m:r>
                                    <m:rPr>
                                      <m:sty m:val="p"/>
                                    </m:rPr>
                                    <a:rPr lang="en-US" sz="1600">
                                      <a:solidFill>
                                        <a:schemeClr val="bg1"/>
                                      </a:solidFill>
                                      <a:latin typeface="Cambria Math" charset="0"/>
                                    </a:rPr>
                                    <m:t>v</m:t>
                                  </m:r>
                                  <m:r>
                                    <m:rPr>
                                      <m:sty m:val="p"/>
                                    </m:rPr>
                                    <a:rPr lang="en-US" sz="1400">
                                      <a:solidFill>
                                        <a:schemeClr val="bg1"/>
                                      </a:solidFill>
                                      <a:latin typeface="Cambria Math" charset="0"/>
                                    </a:rPr>
                                    <m:t>Δ</m:t>
                                  </m:r>
                                  <m:sSup>
                                    <m:sSupPr>
                                      <m:ctrlPr>
                                        <a:rPr lang="en-US" sz="1400" i="1">
                                          <a:solidFill>
                                            <a:schemeClr val="bg1"/>
                                          </a:solidFill>
                                          <a:latin typeface="Cambria Math" panose="02040503050406030204" pitchFamily="18" charset="0"/>
                                        </a:rPr>
                                      </m:ctrlPr>
                                    </m:sSupPr>
                                    <m:e>
                                      <m:r>
                                        <a:rPr lang="en-US" sz="1400" i="1">
                                          <a:solidFill>
                                            <a:schemeClr val="bg1"/>
                                          </a:solidFill>
                                          <a:latin typeface="Cambria Math" charset="0"/>
                                        </a:rPr>
                                        <m:t>𝑡</m:t>
                                      </m:r>
                                    </m:e>
                                    <m:sup>
                                      <m:r>
                                        <a:rPr lang="en-US" sz="1400" i="1">
                                          <a:solidFill>
                                            <a:schemeClr val="bg1"/>
                                          </a:solidFill>
                                          <a:latin typeface="Cambria Math" charset="0"/>
                                        </a:rPr>
                                        <m:t>′</m:t>
                                      </m:r>
                                    </m:sup>
                                  </m:sSup>
                                  <m:r>
                                    <a:rPr lang="en-US" sz="1400" b="0" i="1" smtClean="0">
                                      <a:solidFill>
                                        <a:schemeClr val="bg1"/>
                                      </a:solidFill>
                                      <a:latin typeface="Cambria Math" charset="0"/>
                                    </a:rPr>
                                    <m:t>/2</m:t>
                                  </m:r>
                                  <m:r>
                                    <a:rPr lang="en-US" sz="1400" i="1">
                                      <a:solidFill>
                                        <a:schemeClr val="bg1"/>
                                      </a:solidFill>
                                      <a:latin typeface="Cambria Math" charset="0"/>
                                    </a:rPr>
                                    <m:t>)</m:t>
                                  </m:r>
                                </m:e>
                                <m:sup>
                                  <m:r>
                                    <a:rPr lang="en-US" sz="1400" i="1">
                                      <a:solidFill>
                                        <a:schemeClr val="bg1"/>
                                      </a:solidFill>
                                      <a:latin typeface="Cambria Math" charset="0"/>
                                    </a:rPr>
                                    <m:t>2</m:t>
                                  </m:r>
                                </m:sup>
                              </m:sSup>
                            </m:e>
                          </m:rad>
                        </m:num>
                        <m:den>
                          <m:r>
                            <a:rPr lang="en-US" sz="1400" i="1">
                              <a:solidFill>
                                <a:schemeClr val="bg1"/>
                              </a:solidFill>
                              <a:latin typeface="Cambria Math" charset="0"/>
                            </a:rPr>
                            <m:t>𝑐</m:t>
                          </m:r>
                        </m:den>
                      </m:f>
                    </m:oMath>
                  </m:oMathPara>
                </a14:m>
                <a:endParaRPr lang="en-US" sz="1600" dirty="0">
                  <a:solidFill>
                    <a:schemeClr val="bg1"/>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8280386" y="3537948"/>
                <a:ext cx="3790843" cy="655613"/>
              </a:xfrm>
              <a:prstGeom prst="rect">
                <a:avLst/>
              </a:prstGeom>
              <a:blipFill rotWithShape="0">
                <a:blip r:embed="rId4"/>
                <a:stretch>
                  <a:fillRect/>
                </a:stretch>
              </a:blipFill>
            </p:spPr>
            <p:txBody>
              <a:bodyPr/>
              <a:lstStyle/>
              <a:p>
                <a:r>
                  <a:rPr lang="en-US">
                    <a:noFill/>
                  </a:rPr>
                  <a:t> </a:t>
                </a:r>
              </a:p>
            </p:txBody>
          </p:sp>
        </mc:Fallback>
      </mc:AlternateContent>
      <p:sp>
        <p:nvSpPr>
          <p:cNvPr id="31" name="Parallelogram 30"/>
          <p:cNvSpPr/>
          <p:nvPr/>
        </p:nvSpPr>
        <p:spPr>
          <a:xfrm>
            <a:off x="1354036" y="5318352"/>
            <a:ext cx="1602868" cy="39521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9"/>
          <p:cNvSpPr txBox="1">
            <a:spLocks noChangeArrowheads="1"/>
          </p:cNvSpPr>
          <p:nvPr/>
        </p:nvSpPr>
        <p:spPr bwMode="auto">
          <a:xfrm>
            <a:off x="1648574" y="5741869"/>
            <a:ext cx="34015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O</a:t>
            </a:r>
            <a:endParaRPr lang="en-US" sz="1800" b="1" baseline="-25000" dirty="0"/>
          </a:p>
        </p:txBody>
      </p:sp>
      <p:sp>
        <p:nvSpPr>
          <p:cNvPr id="33" name="Freeform 32"/>
          <p:cNvSpPr/>
          <p:nvPr/>
        </p:nvSpPr>
        <p:spPr>
          <a:xfrm>
            <a:off x="1908665" y="3464700"/>
            <a:ext cx="364823" cy="2035834"/>
          </a:xfrm>
          <a:custGeom>
            <a:avLst/>
            <a:gdLst>
              <a:gd name="connsiteX0" fmla="*/ 209366 w 364823"/>
              <a:gd name="connsiteY0" fmla="*/ 2035834 h 2035834"/>
              <a:gd name="connsiteX1" fmla="*/ 2332 w 364823"/>
              <a:gd name="connsiteY1" fmla="*/ 1880559 h 2035834"/>
              <a:gd name="connsiteX2" fmla="*/ 330136 w 364823"/>
              <a:gd name="connsiteY2" fmla="*/ 1725283 h 2035834"/>
              <a:gd name="connsiteX3" fmla="*/ 36838 w 364823"/>
              <a:gd name="connsiteY3" fmla="*/ 1518249 h 2035834"/>
              <a:gd name="connsiteX4" fmla="*/ 347389 w 364823"/>
              <a:gd name="connsiteY4" fmla="*/ 1345721 h 2035834"/>
              <a:gd name="connsiteX5" fmla="*/ 19585 w 364823"/>
              <a:gd name="connsiteY5" fmla="*/ 1155940 h 2035834"/>
              <a:gd name="connsiteX6" fmla="*/ 364642 w 364823"/>
              <a:gd name="connsiteY6" fmla="*/ 983411 h 2035834"/>
              <a:gd name="connsiteX7" fmla="*/ 19585 w 364823"/>
              <a:gd name="connsiteY7" fmla="*/ 793630 h 2035834"/>
              <a:gd name="connsiteX8" fmla="*/ 364642 w 364823"/>
              <a:gd name="connsiteY8" fmla="*/ 638355 h 2035834"/>
              <a:gd name="connsiteX9" fmla="*/ 71343 w 364823"/>
              <a:gd name="connsiteY9" fmla="*/ 448574 h 2035834"/>
              <a:gd name="connsiteX10" fmla="*/ 364642 w 364823"/>
              <a:gd name="connsiteY10" fmla="*/ 310551 h 2035834"/>
              <a:gd name="connsiteX11" fmla="*/ 88596 w 364823"/>
              <a:gd name="connsiteY11" fmla="*/ 103517 h 2035834"/>
              <a:gd name="connsiteX12" fmla="*/ 347389 w 364823"/>
              <a:gd name="connsiteY12" fmla="*/ 0 h 203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4823" h="2035834">
                <a:moveTo>
                  <a:pt x="209366" y="2035834"/>
                </a:moveTo>
                <a:cubicBezTo>
                  <a:pt x="95785" y="1984075"/>
                  <a:pt x="-17796" y="1932317"/>
                  <a:pt x="2332" y="1880559"/>
                </a:cubicBezTo>
                <a:cubicBezTo>
                  <a:pt x="22460" y="1828801"/>
                  <a:pt x="324385" y="1785668"/>
                  <a:pt x="330136" y="1725283"/>
                </a:cubicBezTo>
                <a:cubicBezTo>
                  <a:pt x="335887" y="1664898"/>
                  <a:pt x="33963" y="1581509"/>
                  <a:pt x="36838" y="1518249"/>
                </a:cubicBezTo>
                <a:cubicBezTo>
                  <a:pt x="39713" y="1454989"/>
                  <a:pt x="350264" y="1406106"/>
                  <a:pt x="347389" y="1345721"/>
                </a:cubicBezTo>
                <a:cubicBezTo>
                  <a:pt x="344514" y="1285336"/>
                  <a:pt x="16710" y="1216325"/>
                  <a:pt x="19585" y="1155940"/>
                </a:cubicBezTo>
                <a:cubicBezTo>
                  <a:pt x="22460" y="1095555"/>
                  <a:pt x="364642" y="1043796"/>
                  <a:pt x="364642" y="983411"/>
                </a:cubicBezTo>
                <a:cubicBezTo>
                  <a:pt x="364642" y="923026"/>
                  <a:pt x="19585" y="851139"/>
                  <a:pt x="19585" y="793630"/>
                </a:cubicBezTo>
                <a:cubicBezTo>
                  <a:pt x="19585" y="736121"/>
                  <a:pt x="356016" y="695864"/>
                  <a:pt x="364642" y="638355"/>
                </a:cubicBezTo>
                <a:cubicBezTo>
                  <a:pt x="373268" y="580846"/>
                  <a:pt x="71343" y="503208"/>
                  <a:pt x="71343" y="448574"/>
                </a:cubicBezTo>
                <a:cubicBezTo>
                  <a:pt x="71343" y="393940"/>
                  <a:pt x="361766" y="368061"/>
                  <a:pt x="364642" y="310551"/>
                </a:cubicBezTo>
                <a:cubicBezTo>
                  <a:pt x="367518" y="253041"/>
                  <a:pt x="91471" y="155275"/>
                  <a:pt x="88596" y="103517"/>
                </a:cubicBezTo>
                <a:cubicBezTo>
                  <a:pt x="85721" y="51759"/>
                  <a:pt x="216555" y="25879"/>
                  <a:pt x="347389"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allelogram 33"/>
          <p:cNvSpPr/>
          <p:nvPr/>
        </p:nvSpPr>
        <p:spPr>
          <a:xfrm>
            <a:off x="1423048" y="3472299"/>
            <a:ext cx="1602868" cy="39521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arallelogram 34"/>
          <p:cNvSpPr/>
          <p:nvPr/>
        </p:nvSpPr>
        <p:spPr>
          <a:xfrm>
            <a:off x="4180623" y="5298222"/>
            <a:ext cx="1602868" cy="39521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p:cNvSpPr/>
          <p:nvPr/>
        </p:nvSpPr>
        <p:spPr>
          <a:xfrm>
            <a:off x="6216452" y="5298222"/>
            <a:ext cx="1602868" cy="39521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6285412" y="3635350"/>
            <a:ext cx="364823" cy="2035834"/>
          </a:xfrm>
          <a:custGeom>
            <a:avLst/>
            <a:gdLst>
              <a:gd name="connsiteX0" fmla="*/ 209366 w 364823"/>
              <a:gd name="connsiteY0" fmla="*/ 2035834 h 2035834"/>
              <a:gd name="connsiteX1" fmla="*/ 2332 w 364823"/>
              <a:gd name="connsiteY1" fmla="*/ 1880559 h 2035834"/>
              <a:gd name="connsiteX2" fmla="*/ 330136 w 364823"/>
              <a:gd name="connsiteY2" fmla="*/ 1725283 h 2035834"/>
              <a:gd name="connsiteX3" fmla="*/ 36838 w 364823"/>
              <a:gd name="connsiteY3" fmla="*/ 1518249 h 2035834"/>
              <a:gd name="connsiteX4" fmla="*/ 347389 w 364823"/>
              <a:gd name="connsiteY4" fmla="*/ 1345721 h 2035834"/>
              <a:gd name="connsiteX5" fmla="*/ 19585 w 364823"/>
              <a:gd name="connsiteY5" fmla="*/ 1155940 h 2035834"/>
              <a:gd name="connsiteX6" fmla="*/ 364642 w 364823"/>
              <a:gd name="connsiteY6" fmla="*/ 983411 h 2035834"/>
              <a:gd name="connsiteX7" fmla="*/ 19585 w 364823"/>
              <a:gd name="connsiteY7" fmla="*/ 793630 h 2035834"/>
              <a:gd name="connsiteX8" fmla="*/ 364642 w 364823"/>
              <a:gd name="connsiteY8" fmla="*/ 638355 h 2035834"/>
              <a:gd name="connsiteX9" fmla="*/ 71343 w 364823"/>
              <a:gd name="connsiteY9" fmla="*/ 448574 h 2035834"/>
              <a:gd name="connsiteX10" fmla="*/ 364642 w 364823"/>
              <a:gd name="connsiteY10" fmla="*/ 310551 h 2035834"/>
              <a:gd name="connsiteX11" fmla="*/ 88596 w 364823"/>
              <a:gd name="connsiteY11" fmla="*/ 103517 h 2035834"/>
              <a:gd name="connsiteX12" fmla="*/ 347389 w 364823"/>
              <a:gd name="connsiteY12" fmla="*/ 0 h 203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4823" h="2035834">
                <a:moveTo>
                  <a:pt x="209366" y="2035834"/>
                </a:moveTo>
                <a:cubicBezTo>
                  <a:pt x="95785" y="1984075"/>
                  <a:pt x="-17796" y="1932317"/>
                  <a:pt x="2332" y="1880559"/>
                </a:cubicBezTo>
                <a:cubicBezTo>
                  <a:pt x="22460" y="1828801"/>
                  <a:pt x="324385" y="1785668"/>
                  <a:pt x="330136" y="1725283"/>
                </a:cubicBezTo>
                <a:cubicBezTo>
                  <a:pt x="335887" y="1664898"/>
                  <a:pt x="33963" y="1581509"/>
                  <a:pt x="36838" y="1518249"/>
                </a:cubicBezTo>
                <a:cubicBezTo>
                  <a:pt x="39713" y="1454989"/>
                  <a:pt x="350264" y="1406106"/>
                  <a:pt x="347389" y="1345721"/>
                </a:cubicBezTo>
                <a:cubicBezTo>
                  <a:pt x="344514" y="1285336"/>
                  <a:pt x="16710" y="1216325"/>
                  <a:pt x="19585" y="1155940"/>
                </a:cubicBezTo>
                <a:cubicBezTo>
                  <a:pt x="22460" y="1095555"/>
                  <a:pt x="364642" y="1043796"/>
                  <a:pt x="364642" y="983411"/>
                </a:cubicBezTo>
                <a:cubicBezTo>
                  <a:pt x="364642" y="923026"/>
                  <a:pt x="19585" y="851139"/>
                  <a:pt x="19585" y="793630"/>
                </a:cubicBezTo>
                <a:cubicBezTo>
                  <a:pt x="19585" y="736121"/>
                  <a:pt x="356016" y="695864"/>
                  <a:pt x="364642" y="638355"/>
                </a:cubicBezTo>
                <a:cubicBezTo>
                  <a:pt x="373268" y="580846"/>
                  <a:pt x="71343" y="503208"/>
                  <a:pt x="71343" y="448574"/>
                </a:cubicBezTo>
                <a:cubicBezTo>
                  <a:pt x="71343" y="393940"/>
                  <a:pt x="361766" y="368061"/>
                  <a:pt x="364642" y="310551"/>
                </a:cubicBezTo>
                <a:cubicBezTo>
                  <a:pt x="367518" y="253041"/>
                  <a:pt x="91471" y="155275"/>
                  <a:pt x="88596" y="103517"/>
                </a:cubicBezTo>
                <a:cubicBezTo>
                  <a:pt x="85721" y="51759"/>
                  <a:pt x="216555" y="25879"/>
                  <a:pt x="347389" y="0"/>
                </a:cubicBezTo>
              </a:path>
            </a:pathLst>
          </a:custGeom>
          <a:noFill/>
          <a:ln>
            <a:solidFill>
              <a:srgbClr val="FF0000"/>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991357" y="3617537"/>
            <a:ext cx="364823" cy="2035834"/>
          </a:xfrm>
          <a:custGeom>
            <a:avLst/>
            <a:gdLst>
              <a:gd name="connsiteX0" fmla="*/ 209366 w 364823"/>
              <a:gd name="connsiteY0" fmla="*/ 2035834 h 2035834"/>
              <a:gd name="connsiteX1" fmla="*/ 2332 w 364823"/>
              <a:gd name="connsiteY1" fmla="*/ 1880559 h 2035834"/>
              <a:gd name="connsiteX2" fmla="*/ 330136 w 364823"/>
              <a:gd name="connsiteY2" fmla="*/ 1725283 h 2035834"/>
              <a:gd name="connsiteX3" fmla="*/ 36838 w 364823"/>
              <a:gd name="connsiteY3" fmla="*/ 1518249 h 2035834"/>
              <a:gd name="connsiteX4" fmla="*/ 347389 w 364823"/>
              <a:gd name="connsiteY4" fmla="*/ 1345721 h 2035834"/>
              <a:gd name="connsiteX5" fmla="*/ 19585 w 364823"/>
              <a:gd name="connsiteY5" fmla="*/ 1155940 h 2035834"/>
              <a:gd name="connsiteX6" fmla="*/ 364642 w 364823"/>
              <a:gd name="connsiteY6" fmla="*/ 983411 h 2035834"/>
              <a:gd name="connsiteX7" fmla="*/ 19585 w 364823"/>
              <a:gd name="connsiteY7" fmla="*/ 793630 h 2035834"/>
              <a:gd name="connsiteX8" fmla="*/ 364642 w 364823"/>
              <a:gd name="connsiteY8" fmla="*/ 638355 h 2035834"/>
              <a:gd name="connsiteX9" fmla="*/ 71343 w 364823"/>
              <a:gd name="connsiteY9" fmla="*/ 448574 h 2035834"/>
              <a:gd name="connsiteX10" fmla="*/ 364642 w 364823"/>
              <a:gd name="connsiteY10" fmla="*/ 310551 h 2035834"/>
              <a:gd name="connsiteX11" fmla="*/ 88596 w 364823"/>
              <a:gd name="connsiteY11" fmla="*/ 103517 h 2035834"/>
              <a:gd name="connsiteX12" fmla="*/ 347389 w 364823"/>
              <a:gd name="connsiteY12" fmla="*/ 0 h 203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4823" h="2035834">
                <a:moveTo>
                  <a:pt x="209366" y="2035834"/>
                </a:moveTo>
                <a:cubicBezTo>
                  <a:pt x="95785" y="1984075"/>
                  <a:pt x="-17796" y="1932317"/>
                  <a:pt x="2332" y="1880559"/>
                </a:cubicBezTo>
                <a:cubicBezTo>
                  <a:pt x="22460" y="1828801"/>
                  <a:pt x="324385" y="1785668"/>
                  <a:pt x="330136" y="1725283"/>
                </a:cubicBezTo>
                <a:cubicBezTo>
                  <a:pt x="335887" y="1664898"/>
                  <a:pt x="33963" y="1581509"/>
                  <a:pt x="36838" y="1518249"/>
                </a:cubicBezTo>
                <a:cubicBezTo>
                  <a:pt x="39713" y="1454989"/>
                  <a:pt x="350264" y="1406106"/>
                  <a:pt x="347389" y="1345721"/>
                </a:cubicBezTo>
                <a:cubicBezTo>
                  <a:pt x="344514" y="1285336"/>
                  <a:pt x="16710" y="1216325"/>
                  <a:pt x="19585" y="1155940"/>
                </a:cubicBezTo>
                <a:cubicBezTo>
                  <a:pt x="22460" y="1095555"/>
                  <a:pt x="364642" y="1043796"/>
                  <a:pt x="364642" y="983411"/>
                </a:cubicBezTo>
                <a:cubicBezTo>
                  <a:pt x="364642" y="923026"/>
                  <a:pt x="19585" y="851139"/>
                  <a:pt x="19585" y="793630"/>
                </a:cubicBezTo>
                <a:cubicBezTo>
                  <a:pt x="19585" y="736121"/>
                  <a:pt x="356016" y="695864"/>
                  <a:pt x="364642" y="638355"/>
                </a:cubicBezTo>
                <a:cubicBezTo>
                  <a:pt x="373268" y="580846"/>
                  <a:pt x="71343" y="503208"/>
                  <a:pt x="71343" y="448574"/>
                </a:cubicBezTo>
                <a:cubicBezTo>
                  <a:pt x="71343" y="393940"/>
                  <a:pt x="361766" y="368061"/>
                  <a:pt x="364642" y="310551"/>
                </a:cubicBezTo>
                <a:cubicBezTo>
                  <a:pt x="367518" y="253041"/>
                  <a:pt x="91471" y="155275"/>
                  <a:pt x="88596" y="103517"/>
                </a:cubicBezTo>
                <a:cubicBezTo>
                  <a:pt x="85721" y="51759"/>
                  <a:pt x="216555" y="25879"/>
                  <a:pt x="347389" y="0"/>
                </a:cubicBezTo>
              </a:path>
            </a:pathLst>
          </a:custGeom>
          <a:noFill/>
          <a:ln>
            <a:solidFill>
              <a:srgbClr val="FF0000"/>
            </a:solidFill>
          </a:ln>
          <a:scene3d>
            <a:camera prst="orthographicFront">
              <a:rot lat="0" lon="0" rev="9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39"/>
          <p:cNvSpPr txBox="1">
            <a:spLocks noChangeArrowheads="1"/>
          </p:cNvSpPr>
          <p:nvPr/>
        </p:nvSpPr>
        <p:spPr bwMode="auto">
          <a:xfrm>
            <a:off x="5613852" y="5669980"/>
            <a:ext cx="4010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t>O’</a:t>
            </a:r>
            <a:endParaRPr lang="en-US" sz="1800" b="1" baseline="-25000" dirty="0"/>
          </a:p>
        </p:txBody>
      </p:sp>
      <p:sp>
        <p:nvSpPr>
          <p:cNvPr id="45" name="Parallelogram 44"/>
          <p:cNvSpPr/>
          <p:nvPr/>
        </p:nvSpPr>
        <p:spPr>
          <a:xfrm>
            <a:off x="5198203" y="3396472"/>
            <a:ext cx="1602868" cy="39521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144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Four vectors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Rotation of vectors in 3D is analogous to Lorentz boosting </a:t>
                </a:r>
                <a:r>
                  <a:rPr lang="en-US" dirty="0" err="1"/>
                  <a:t>spacetime</a:t>
                </a:r>
                <a:r>
                  <a:rPr lang="en-US" dirty="0"/>
                  <a:t> 4-vectors</a:t>
                </a:r>
              </a:p>
              <a:p>
                <a:pPr lvl="1"/>
                <a:r>
                  <a:rPr lang="en-US" dirty="0">
                    <a:solidFill>
                      <a:srgbClr val="00B050"/>
                    </a:solidFill>
                  </a:rPr>
                  <a:t>Exercise: </a:t>
                </a:r>
                <a:r>
                  <a:rPr lang="en-US" dirty="0"/>
                  <a:t>What is the inverse of rotation R</a:t>
                </a:r>
                <a:r>
                  <a:rPr lang="en-US" dirty="0">
                    <a:solidFill>
                      <a:schemeClr val="tx1"/>
                    </a:solidFill>
                  </a:rPr>
                  <a:t>(</a:t>
                </a:r>
                <a14:m>
                  <m:oMath xmlns:m="http://schemas.openxmlformats.org/officeDocument/2006/math">
                    <m:r>
                      <a:rPr lang="en-US" i="1">
                        <a:solidFill>
                          <a:schemeClr val="tx1"/>
                        </a:solidFill>
                        <a:latin typeface="Cambria Math" charset="0"/>
                      </a:rPr>
                      <m:t>𝜃</m:t>
                    </m:r>
                  </m:oMath>
                </a14:m>
                <a:r>
                  <a:rPr lang="en-US" dirty="0"/>
                  <a:t>) ; what is inverse of Lorentz boost </a:t>
                </a:r>
                <a14:m>
                  <m:oMath xmlns:m="http://schemas.openxmlformats.org/officeDocument/2006/math">
                    <m:sSubSup>
                      <m:sSubSupPr>
                        <m:ctrlPr>
                          <a:rPr lang="en-US" i="1" smtClean="0">
                            <a:solidFill>
                              <a:schemeClr val="tx1"/>
                            </a:solidFill>
                            <a:latin typeface="Cambria Math" panose="02040503050406030204" pitchFamily="18" charset="0"/>
                          </a:rPr>
                        </m:ctrlPr>
                      </m:sSubSupPr>
                      <m:e>
                        <m:r>
                          <m:rPr>
                            <m:sty m:val="p"/>
                          </m:rPr>
                          <a:rPr lang="en-US">
                            <a:solidFill>
                              <a:schemeClr val="tx1"/>
                            </a:solidFill>
                            <a:latin typeface="Cambria Math" charset="0"/>
                          </a:rPr>
                          <m:t>Λ</m:t>
                        </m:r>
                      </m:e>
                      <m:sub>
                        <m:r>
                          <a:rPr lang="en-US" i="1">
                            <a:solidFill>
                              <a:schemeClr val="tx1"/>
                            </a:solidFill>
                            <a:latin typeface="Cambria Math" charset="0"/>
                          </a:rPr>
                          <m:t>  </m:t>
                        </m:r>
                        <m:r>
                          <a:rPr lang="en-US" i="1">
                            <a:solidFill>
                              <a:schemeClr val="tx1"/>
                            </a:solidFill>
                            <a:latin typeface="Cambria Math" charset="0"/>
                          </a:rPr>
                          <m:t>𝜈</m:t>
                        </m:r>
                      </m:sub>
                      <m:sup>
                        <m:r>
                          <a:rPr lang="en-US" i="1">
                            <a:solidFill>
                              <a:schemeClr val="tx1"/>
                            </a:solidFill>
                            <a:latin typeface="Cambria Math" charset="0"/>
                          </a:rPr>
                          <m:t>𝜇</m:t>
                        </m:r>
                      </m:sup>
                    </m:sSubSup>
                  </m:oMath>
                </a14:m>
                <a:r>
                  <a:rPr lang="en-US" dirty="0"/>
                  <a:t>(v)?</a:t>
                </a:r>
              </a:p>
              <a:p>
                <a:r>
                  <a:rPr lang="en-US" dirty="0"/>
                  <a:t>Lorentz transformations for a boost in the </a:t>
                </a:r>
                <a:r>
                  <a:rPr lang="en-US" dirty="0" err="1"/>
                  <a:t>x,x</a:t>
                </a:r>
                <a:r>
                  <a:rPr lang="en-US" dirty="0"/>
                  <a:t>’-direction mixes x</a:t>
                </a:r>
                <a:r>
                  <a:rPr lang="en-US" baseline="30000" dirty="0"/>
                  <a:t>0</a:t>
                </a:r>
                <a:r>
                  <a:rPr lang="en-US" dirty="0"/>
                  <a:t>- and x</a:t>
                </a:r>
                <a:r>
                  <a:rPr lang="en-US" baseline="30000" dirty="0"/>
                  <a:t>1</a:t>
                </a:r>
                <a:r>
                  <a:rPr lang="en-US" dirty="0"/>
                  <a:t>-components:</a:t>
                </a:r>
              </a:p>
              <a:p>
                <a:endParaRPr lang="en-US" dirty="0"/>
              </a:p>
              <a:p>
                <a:endParaRPr lang="en-US" dirty="0"/>
              </a:p>
              <a:p>
                <a:endParaRPr lang="en-US" dirty="0"/>
              </a:p>
              <a:p>
                <a:endParaRPr lang="en-US" dirty="0"/>
              </a:p>
              <a:p>
                <a:r>
                  <a:rPr lang="en-US" dirty="0"/>
                  <a:t>Time dilation is a special relativistic effect causing moving clocks to run slow:</a:t>
                </a:r>
                <a:br>
                  <a:rPr lang="en-US" dirty="0"/>
                </a:b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421" t="-33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565870" y="3666077"/>
                <a:ext cx="2371096" cy="87141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 xmlns:m="http://schemas.openxmlformats.org/officeDocument/2006/math">
                    <m:r>
                      <a:rPr lang="en-US" i="1" smtClean="0">
                        <a:solidFill>
                          <a:schemeClr val="bg1"/>
                        </a:solidFill>
                        <a:latin typeface="Cambria Math" charset="0"/>
                      </a:rPr>
                      <m:t>𝛾</m:t>
                    </m:r>
                    <m:r>
                      <a:rPr lang="en-US" i="1" smtClean="0">
                        <a:solidFill>
                          <a:schemeClr val="bg1"/>
                        </a:solidFill>
                        <a:latin typeface="Cambria Math" charset="0"/>
                      </a:rPr>
                      <m:t>=</m:t>
                    </m:r>
                    <m:f>
                      <m:fPr>
                        <m:ctrlPr>
                          <a:rPr lang="en-US" i="1">
                            <a:solidFill>
                              <a:schemeClr val="bg1"/>
                            </a:solidFill>
                            <a:latin typeface="Cambria Math" panose="02040503050406030204" pitchFamily="18" charset="0"/>
                          </a:rPr>
                        </m:ctrlPr>
                      </m:fPr>
                      <m:num>
                        <m:r>
                          <a:rPr lang="en-US" i="1">
                            <a:solidFill>
                              <a:schemeClr val="bg1"/>
                            </a:solidFill>
                            <a:latin typeface="Cambria Math" charset="0"/>
                          </a:rPr>
                          <m:t>1</m:t>
                        </m:r>
                      </m:num>
                      <m:den>
                        <m:rad>
                          <m:radPr>
                            <m:degHide m:val="on"/>
                            <m:ctrlPr>
                              <a:rPr lang="en-US" i="1">
                                <a:solidFill>
                                  <a:schemeClr val="bg1"/>
                                </a:solidFill>
                                <a:latin typeface="Cambria Math" panose="02040503050406030204" pitchFamily="18" charset="0"/>
                              </a:rPr>
                            </m:ctrlPr>
                          </m:radPr>
                          <m:deg/>
                          <m:e>
                            <m:r>
                              <a:rPr lang="en-US" i="1">
                                <a:solidFill>
                                  <a:schemeClr val="bg1"/>
                                </a:solidFill>
                                <a:latin typeface="Cambria Math" charset="0"/>
                              </a:rPr>
                              <m:t>1−</m:t>
                            </m:r>
                            <m:sSup>
                              <m:sSupPr>
                                <m:ctrlPr>
                                  <a:rPr lang="en-US" i="1">
                                    <a:solidFill>
                                      <a:schemeClr val="bg1"/>
                                    </a:solidFill>
                                    <a:latin typeface="Cambria Math" panose="02040503050406030204" pitchFamily="18" charset="0"/>
                                  </a:rPr>
                                </m:ctrlPr>
                              </m:sSupPr>
                              <m:e>
                                <m:r>
                                  <m:rPr>
                                    <m:sty m:val="p"/>
                                  </m:rPr>
                                  <a:rPr lang="en-US">
                                    <a:solidFill>
                                      <a:schemeClr val="bg1"/>
                                    </a:solidFill>
                                    <a:latin typeface="Cambria Math" charset="0"/>
                                  </a:rPr>
                                  <m:t>v</m:t>
                                </m:r>
                              </m:e>
                              <m:sup>
                                <m:r>
                                  <a:rPr lang="en-US" i="1">
                                    <a:solidFill>
                                      <a:schemeClr val="bg1"/>
                                    </a:solidFill>
                                    <a:latin typeface="Cambria Math" charset="0"/>
                                  </a:rPr>
                                  <m:t>2</m:t>
                                </m:r>
                              </m:sup>
                            </m:sSup>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𝑐</m:t>
                                </m:r>
                              </m:e>
                              <m:sup>
                                <m:r>
                                  <a:rPr lang="en-US" i="1">
                                    <a:solidFill>
                                      <a:schemeClr val="bg1"/>
                                    </a:solidFill>
                                    <a:latin typeface="Cambria Math" charset="0"/>
                                  </a:rPr>
                                  <m:t>2</m:t>
                                </m:r>
                              </m:sup>
                            </m:sSup>
                          </m:e>
                        </m:rad>
                      </m:den>
                    </m:f>
                  </m:oMath>
                </a14:m>
                <a:r>
                  <a:rPr lang="en-US" dirty="0">
                    <a:solidFill>
                      <a:schemeClr val="bg1"/>
                    </a:solidFill>
                  </a:rPr>
                  <a:t>, </a:t>
                </a:r>
                <a14:m>
                  <m:oMath xmlns:m="http://schemas.openxmlformats.org/officeDocument/2006/math">
                    <m:r>
                      <a:rPr lang="en-US" i="1">
                        <a:solidFill>
                          <a:schemeClr val="bg1"/>
                        </a:solidFill>
                        <a:latin typeface="Cambria Math" charset="0"/>
                      </a:rPr>
                      <m:t>𝛽</m:t>
                    </m:r>
                  </m:oMath>
                </a14:m>
                <a:r>
                  <a:rPr lang="en-US" dirty="0">
                    <a:solidFill>
                      <a:schemeClr val="bg1"/>
                    </a:solidFill>
                  </a:rPr>
                  <a:t>=v/c</a:t>
                </a:r>
              </a:p>
            </p:txBody>
          </p:sp>
        </mc:Choice>
        <mc:Fallback xmlns="">
          <p:sp>
            <p:nvSpPr>
              <p:cNvPr id="4" name="Rectangle 3"/>
              <p:cNvSpPr>
                <a:spLocks noRot="1" noChangeAspect="1" noMove="1" noResize="1" noEditPoints="1" noAdjustHandles="1" noChangeArrowheads="1" noChangeShapeType="1" noTextEdit="1"/>
              </p:cNvSpPr>
              <p:nvPr/>
            </p:nvSpPr>
            <p:spPr>
              <a:xfrm>
                <a:off x="6565870" y="3666077"/>
                <a:ext cx="2371096" cy="87141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719787" y="3355083"/>
                <a:ext cx="2818372" cy="1389444"/>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sSup>
                        <m:sSupPr>
                          <m:ctrlPr>
                            <a:rPr lang="en-US" i="1" smtClean="0">
                              <a:solidFill>
                                <a:schemeClr val="bg1"/>
                              </a:solidFill>
                              <a:latin typeface="Cambria Math" panose="02040503050406030204" pitchFamily="18" charset="0"/>
                            </a:rPr>
                          </m:ctrlPr>
                        </m:sSupPr>
                        <m:e>
                          <m:r>
                            <a:rPr lang="en-US" i="1">
                              <a:solidFill>
                                <a:schemeClr val="bg1"/>
                              </a:solidFill>
                              <a:latin typeface="Cambria Math" charset="0"/>
                            </a:rPr>
                            <m:t>(</m:t>
                          </m:r>
                          <m:r>
                            <a:rPr lang="en-US" i="1">
                              <a:solidFill>
                                <a:schemeClr val="bg1"/>
                              </a:solidFill>
                              <a:latin typeface="Cambria Math" charset="0"/>
                            </a:rPr>
                            <m:t>𝑥</m:t>
                          </m:r>
                        </m:e>
                        <m:sup>
                          <m:r>
                            <a:rPr lang="en-US" i="1">
                              <a:solidFill>
                                <a:schemeClr val="bg1"/>
                              </a:solidFill>
                              <a:latin typeface="Cambria Math" charset="0"/>
                            </a:rPr>
                            <m:t>0</m:t>
                          </m:r>
                        </m:sup>
                      </m:sSup>
                      <m:r>
                        <a:rPr lang="en-US" i="1">
                          <a:solidFill>
                            <a:schemeClr val="bg1"/>
                          </a:solidFill>
                          <a:latin typeface="Cambria Math" charset="0"/>
                        </a:rPr>
                        <m:t>)′=</m:t>
                      </m:r>
                      <m:r>
                        <a:rPr lang="en-US" i="1">
                          <a:solidFill>
                            <a:schemeClr val="bg1"/>
                          </a:solidFill>
                          <a:latin typeface="Cambria Math" charset="0"/>
                        </a:rPr>
                        <m:t>𝛾</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m:t>
                          </m:r>
                          <m:r>
                            <a:rPr lang="en-US" i="1">
                              <a:solidFill>
                                <a:schemeClr val="bg1"/>
                              </a:solidFill>
                              <a:latin typeface="Cambria Math" charset="0"/>
                            </a:rPr>
                            <m:t>𝑥</m:t>
                          </m:r>
                        </m:e>
                        <m:sup>
                          <m:r>
                            <a:rPr lang="en-US" i="1">
                              <a:solidFill>
                                <a:schemeClr val="bg1"/>
                              </a:solidFill>
                              <a:latin typeface="Cambria Math" charset="0"/>
                            </a:rPr>
                            <m:t>0</m:t>
                          </m:r>
                        </m:sup>
                      </m:sSup>
                      <m:r>
                        <a:rPr lang="en-US" i="1">
                          <a:solidFill>
                            <a:schemeClr val="bg1"/>
                          </a:solidFill>
                          <a:latin typeface="Cambria Math" charset="0"/>
                        </a:rPr>
                        <m:t>−</m:t>
                      </m:r>
                      <m:r>
                        <a:rPr lang="en-US" i="1">
                          <a:solidFill>
                            <a:schemeClr val="bg1"/>
                          </a:solidFill>
                          <a:latin typeface="Cambria Math" charset="0"/>
                        </a:rPr>
                        <m:t>𝛽</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𝑥</m:t>
                          </m:r>
                        </m:e>
                        <m:sup>
                          <m:r>
                            <a:rPr lang="en-US" i="1">
                              <a:solidFill>
                                <a:schemeClr val="bg1"/>
                              </a:solidFill>
                              <a:latin typeface="Cambria Math" charset="0"/>
                            </a:rPr>
                            <m:t>1</m:t>
                          </m:r>
                        </m:sup>
                      </m:sSup>
                      <m:r>
                        <a:rPr lang="en-US" i="1">
                          <a:solidFill>
                            <a:schemeClr val="bg1"/>
                          </a:solidFill>
                          <a:latin typeface="Cambria Math" charset="0"/>
                        </a:rPr>
                        <m:t>)</m:t>
                      </m:r>
                    </m:oMath>
                  </m:oMathPara>
                </a14:m>
                <a:endParaRPr lang="en-US" dirty="0">
                  <a:solidFill>
                    <a:schemeClr val="bg1"/>
                  </a:solidFill>
                </a:endParaRPr>
              </a:p>
              <a:p>
                <a:pPr marL="285750" indent="-285750" algn="ctr" defTabSz="914400"/>
                <a:r>
                  <a:rPr lang="en-US" dirty="0">
                    <a:solidFill>
                      <a:schemeClr val="bg1"/>
                    </a:solidFill>
                  </a:rPr>
                  <a:t>  </a:t>
                </a:r>
                <a14:m>
                  <m:oMath xmlns:m="http://schemas.openxmlformats.org/officeDocument/2006/math">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m:t>
                        </m:r>
                        <m:r>
                          <a:rPr lang="en-US" i="1">
                            <a:solidFill>
                              <a:schemeClr val="bg1"/>
                            </a:solidFill>
                            <a:latin typeface="Cambria Math" charset="0"/>
                          </a:rPr>
                          <m:t>𝑥</m:t>
                        </m:r>
                      </m:e>
                      <m:sup>
                        <m:r>
                          <a:rPr lang="en-US" i="1">
                            <a:solidFill>
                              <a:schemeClr val="bg1"/>
                            </a:solidFill>
                            <a:latin typeface="Cambria Math" charset="0"/>
                          </a:rPr>
                          <m:t>1</m:t>
                        </m:r>
                      </m:sup>
                    </m:sSup>
                    <m:r>
                      <a:rPr lang="en-US" i="1">
                        <a:solidFill>
                          <a:schemeClr val="bg1"/>
                        </a:solidFill>
                        <a:latin typeface="Cambria Math" charset="0"/>
                      </a:rPr>
                      <m:t>)′=</m:t>
                    </m:r>
                    <m:r>
                      <a:rPr lang="en-US" i="1">
                        <a:solidFill>
                          <a:schemeClr val="bg1"/>
                        </a:solidFill>
                        <a:latin typeface="Cambria Math" charset="0"/>
                      </a:rPr>
                      <m:t>𝛾</m:t>
                    </m:r>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𝑥</m:t>
                        </m:r>
                      </m:e>
                      <m:sup>
                        <m:r>
                          <a:rPr lang="en-US" i="1">
                            <a:solidFill>
                              <a:schemeClr val="bg1"/>
                            </a:solidFill>
                            <a:latin typeface="Cambria Math" charset="0"/>
                          </a:rPr>
                          <m:t>1</m:t>
                        </m:r>
                      </m:sup>
                    </m:sSup>
                    <m:r>
                      <a:rPr lang="en-US" i="1">
                        <a:solidFill>
                          <a:schemeClr val="bg1"/>
                        </a:solidFill>
                        <a:latin typeface="Cambria Math" charset="0"/>
                      </a:rPr>
                      <m:t>−</m:t>
                    </m:r>
                    <m:r>
                      <a:rPr lang="en-US" i="1">
                        <a:solidFill>
                          <a:schemeClr val="bg1"/>
                        </a:solidFill>
                        <a:latin typeface="Cambria Math" charset="0"/>
                      </a:rPr>
                      <m:t>𝛽</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𝑥</m:t>
                        </m:r>
                      </m:e>
                      <m:sup>
                        <m:r>
                          <a:rPr lang="en-US" i="1">
                            <a:solidFill>
                              <a:schemeClr val="bg1"/>
                            </a:solidFill>
                            <a:latin typeface="Cambria Math" charset="0"/>
                          </a:rPr>
                          <m:t>0</m:t>
                        </m:r>
                      </m:sup>
                    </m:sSup>
                    <m:r>
                      <a:rPr lang="en-US" i="1">
                        <a:solidFill>
                          <a:schemeClr val="bg1"/>
                        </a:solidFill>
                        <a:latin typeface="Cambria Math" charset="0"/>
                      </a:rPr>
                      <m:t>)</m:t>
                    </m:r>
                  </m:oMath>
                </a14:m>
                <a:endParaRPr lang="en-US" i="1" dirty="0">
                  <a:solidFill>
                    <a:schemeClr val="bg1"/>
                  </a:solidFill>
                  <a:latin typeface="Cambria Math" charset="0"/>
                </a:endParaRPr>
              </a:p>
              <a:p>
                <a:pPr marL="285750" indent="-285750" algn="ctr" defTabSz="914400"/>
                <a14:m>
                  <m:oMath xmlns:m="http://schemas.openxmlformats.org/officeDocument/2006/math">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m:t>
                        </m:r>
                        <m:r>
                          <a:rPr lang="en-US" i="1">
                            <a:solidFill>
                              <a:schemeClr val="bg1"/>
                            </a:solidFill>
                            <a:latin typeface="Cambria Math" charset="0"/>
                          </a:rPr>
                          <m:t>𝑥</m:t>
                        </m:r>
                      </m:e>
                      <m:sup>
                        <m:r>
                          <a:rPr lang="en-US" i="1">
                            <a:solidFill>
                              <a:schemeClr val="bg1"/>
                            </a:solidFill>
                            <a:latin typeface="Cambria Math" charset="0"/>
                          </a:rPr>
                          <m:t>2</m:t>
                        </m:r>
                      </m:sup>
                    </m:sSup>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𝑥</m:t>
                        </m:r>
                      </m:e>
                      <m:sup>
                        <m:r>
                          <a:rPr lang="en-US" i="1">
                            <a:solidFill>
                              <a:schemeClr val="bg1"/>
                            </a:solidFill>
                            <a:latin typeface="Cambria Math" charset="0"/>
                          </a:rPr>
                          <m:t>2</m:t>
                        </m:r>
                      </m:sup>
                    </m:sSup>
                  </m:oMath>
                </a14:m>
                <a:r>
                  <a:rPr lang="en-US" dirty="0">
                    <a:solidFill>
                      <a:schemeClr val="bg1"/>
                    </a:solidFill>
                  </a:rPr>
                  <a:t> </a:t>
                </a:r>
              </a:p>
              <a:p>
                <a:pPr marL="285750" indent="-285750" algn="ctr" defTabSz="914400"/>
                <a14:m>
                  <m:oMathPara xmlns:m="http://schemas.openxmlformats.org/officeDocument/2006/math">
                    <m:oMathParaPr>
                      <m:jc m:val="centerGroup"/>
                    </m:oMathParaPr>
                    <m:oMath xmlns:m="http://schemas.openxmlformats.org/officeDocument/2006/math">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m:t>
                          </m:r>
                          <m:r>
                            <a:rPr lang="en-US" i="1">
                              <a:solidFill>
                                <a:schemeClr val="bg1"/>
                              </a:solidFill>
                              <a:latin typeface="Cambria Math" charset="0"/>
                            </a:rPr>
                            <m:t>𝑥</m:t>
                          </m:r>
                        </m:e>
                        <m:sup>
                          <m:r>
                            <a:rPr lang="en-US" i="1">
                              <a:solidFill>
                                <a:schemeClr val="bg1"/>
                              </a:solidFill>
                              <a:latin typeface="Cambria Math" charset="0"/>
                            </a:rPr>
                            <m:t>3</m:t>
                          </m:r>
                        </m:sup>
                      </m:sSup>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𝑥</m:t>
                          </m:r>
                        </m:e>
                        <m:sup>
                          <m:r>
                            <a:rPr lang="en-US" i="1">
                              <a:solidFill>
                                <a:schemeClr val="bg1"/>
                              </a:solidFill>
                              <a:latin typeface="Cambria Math" charset="0"/>
                            </a:rPr>
                            <m:t>3</m:t>
                          </m:r>
                        </m:sup>
                      </m:sSup>
                    </m:oMath>
                  </m:oMathPara>
                </a14:m>
                <a:endParaRPr lang="en-US" dirty="0">
                  <a:solidFill>
                    <a:schemeClr val="bg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2719787" y="3355083"/>
                <a:ext cx="2818372" cy="138944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479576" y="5600420"/>
                <a:ext cx="1649353" cy="71411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r>
                        <m:rPr>
                          <m:sty m:val="p"/>
                        </m:rPr>
                        <a:rPr lang="en-US">
                          <a:solidFill>
                            <a:schemeClr val="bg1"/>
                          </a:solidFill>
                          <a:latin typeface="Cambria Math" charset="0"/>
                        </a:rPr>
                        <m:t>Δ</m:t>
                      </m:r>
                      <m:r>
                        <a:rPr lang="en-US" i="1">
                          <a:solidFill>
                            <a:schemeClr val="bg1"/>
                          </a:solidFill>
                          <a:latin typeface="Cambria Math" charset="0"/>
                        </a:rPr>
                        <m:t>𝑡</m:t>
                      </m:r>
                      <m:r>
                        <a:rPr lang="en-US" b="0" i="1" smtClean="0">
                          <a:solidFill>
                            <a:schemeClr val="bg1"/>
                          </a:solidFill>
                          <a:latin typeface="Cambria Math" charset="0"/>
                        </a:rPr>
                        <m:t>′</m:t>
                      </m:r>
                      <m:r>
                        <a:rPr lang="en-US" i="1" smtClean="0">
                          <a:solidFill>
                            <a:schemeClr val="bg1"/>
                          </a:solidFill>
                          <a:latin typeface="Cambria Math" charset="0"/>
                        </a:rPr>
                        <m:t>=</m:t>
                      </m:r>
                      <m:r>
                        <a:rPr lang="en-US" i="1" smtClean="0">
                          <a:solidFill>
                            <a:schemeClr val="bg1"/>
                          </a:solidFill>
                          <a:latin typeface="Cambria Math" charset="0"/>
                        </a:rPr>
                        <m:t>𝛾</m:t>
                      </m:r>
                      <m:r>
                        <m:rPr>
                          <m:sty m:val="p"/>
                        </m:rPr>
                        <a:rPr lang="en-US">
                          <a:solidFill>
                            <a:schemeClr val="bg1"/>
                          </a:solidFill>
                          <a:latin typeface="Cambria Math" charset="0"/>
                        </a:rPr>
                        <m:t>Δ</m:t>
                      </m:r>
                      <m:r>
                        <a:rPr lang="en-US" i="1">
                          <a:solidFill>
                            <a:schemeClr val="bg1"/>
                          </a:solidFill>
                          <a:latin typeface="Cambria Math" charset="0"/>
                        </a:rPr>
                        <m:t>𝑡</m:t>
                      </m:r>
                    </m:oMath>
                  </m:oMathPara>
                </a14:m>
                <a:endParaRPr lang="en-US"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4479576" y="5600420"/>
                <a:ext cx="1649353" cy="714116"/>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01846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Four Vectors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Rotation of vectors in 3D is analogous to Lorentz boosting </a:t>
                </a:r>
                <a:r>
                  <a:rPr lang="en-US" dirty="0" err="1"/>
                  <a:t>spacetime</a:t>
                </a:r>
                <a:r>
                  <a:rPr lang="en-US" dirty="0"/>
                  <a:t> 4-vectors</a:t>
                </a:r>
              </a:p>
              <a:p>
                <a:pPr lvl="1"/>
                <a:r>
                  <a:rPr lang="en-US" dirty="0">
                    <a:solidFill>
                      <a:srgbClr val="00B050"/>
                    </a:solidFill>
                  </a:rPr>
                  <a:t>Exercise: </a:t>
                </a:r>
                <a:r>
                  <a:rPr lang="en-US" dirty="0"/>
                  <a:t>What is the inverse of rotation R(</a:t>
                </a:r>
                <a14:m>
                  <m:oMath xmlns:m="http://schemas.openxmlformats.org/officeDocument/2006/math">
                    <m:r>
                      <a:rPr lang="en-US" i="1">
                        <a:latin typeface="Cambria Math" charset="0"/>
                      </a:rPr>
                      <m:t>𝜃</m:t>
                    </m:r>
                  </m:oMath>
                </a14:m>
                <a:r>
                  <a:rPr lang="en-US" dirty="0"/>
                  <a:t>) ; what is inverse of Lorentz boost </a:t>
                </a:r>
                <a14:m>
                  <m:oMath xmlns:m="http://schemas.openxmlformats.org/officeDocument/2006/math">
                    <m:sSubSup>
                      <m:sSubSupPr>
                        <m:ctrlPr>
                          <a:rPr lang="en-US" i="1">
                            <a:latin typeface="Cambria Math" panose="02040503050406030204" pitchFamily="18" charset="0"/>
                          </a:rPr>
                        </m:ctrlPr>
                      </m:sSubSupPr>
                      <m:e>
                        <m:r>
                          <m:rPr>
                            <m:sty m:val="p"/>
                          </m:rPr>
                          <a:rPr lang="en-US">
                            <a:latin typeface="Cambria Math" charset="0"/>
                          </a:rPr>
                          <m:t>Λ</m:t>
                        </m:r>
                      </m:e>
                      <m:sub>
                        <m:r>
                          <a:rPr lang="en-US" i="1">
                            <a:latin typeface="Cambria Math" charset="0"/>
                          </a:rPr>
                          <m:t>  </m:t>
                        </m:r>
                        <m:r>
                          <a:rPr lang="en-US" i="1">
                            <a:latin typeface="Cambria Math" charset="0"/>
                          </a:rPr>
                          <m:t>𝜈</m:t>
                        </m:r>
                      </m:sub>
                      <m:sup>
                        <m:r>
                          <a:rPr lang="en-US" i="1">
                            <a:latin typeface="Cambria Math" charset="0"/>
                          </a:rPr>
                          <m:t>𝜇</m:t>
                        </m:r>
                      </m:sup>
                    </m:sSubSup>
                  </m:oMath>
                </a14:m>
                <a:r>
                  <a:rPr lang="en-US" dirty="0"/>
                  <a:t>(v)? Answer:  R(</a:t>
                </a:r>
                <a14:m>
                  <m:oMath xmlns:m="http://schemas.openxmlformats.org/officeDocument/2006/math">
                    <m:r>
                      <a:rPr lang="en-US" b="0" i="0" smtClean="0">
                        <a:latin typeface="Cambria Math" charset="0"/>
                      </a:rPr>
                      <m:t>−</m:t>
                    </m:r>
                    <m:r>
                      <a:rPr lang="en-US" i="1">
                        <a:latin typeface="Cambria Math" charset="0"/>
                      </a:rPr>
                      <m:t>𝜃</m:t>
                    </m:r>
                  </m:oMath>
                </a14:m>
                <a:r>
                  <a:rPr lang="en-US" dirty="0"/>
                  <a:t>);  </a:t>
                </a:r>
                <a14:m>
                  <m:oMath xmlns:m="http://schemas.openxmlformats.org/officeDocument/2006/math">
                    <m:sSubSup>
                      <m:sSubSupPr>
                        <m:ctrlPr>
                          <a:rPr lang="en-US" i="1">
                            <a:latin typeface="Cambria Math" panose="02040503050406030204" pitchFamily="18" charset="0"/>
                          </a:rPr>
                        </m:ctrlPr>
                      </m:sSubSupPr>
                      <m:e>
                        <m:r>
                          <m:rPr>
                            <m:sty m:val="p"/>
                          </m:rPr>
                          <a:rPr lang="en-US">
                            <a:latin typeface="Cambria Math" charset="0"/>
                          </a:rPr>
                          <m:t>Λ</m:t>
                        </m:r>
                      </m:e>
                      <m:sub>
                        <m:r>
                          <a:rPr lang="en-US" i="1">
                            <a:latin typeface="Cambria Math" charset="0"/>
                          </a:rPr>
                          <m:t>  </m:t>
                        </m:r>
                        <m:r>
                          <a:rPr lang="en-US" i="1">
                            <a:latin typeface="Cambria Math" charset="0"/>
                          </a:rPr>
                          <m:t>𝜈</m:t>
                        </m:r>
                      </m:sub>
                      <m:sup>
                        <m:r>
                          <a:rPr lang="en-US" i="1">
                            <a:latin typeface="Cambria Math" charset="0"/>
                          </a:rPr>
                          <m:t>𝜇</m:t>
                        </m:r>
                      </m:sup>
                    </m:sSubSup>
                  </m:oMath>
                </a14:m>
                <a:r>
                  <a:rPr lang="en-US" dirty="0"/>
                  <a:t>(-</a:t>
                </a:r>
                <a:r>
                  <a:rPr lang="en-US" b="1" dirty="0"/>
                  <a:t>v</a:t>
                </a:r>
                <a:r>
                  <a:rPr lang="en-US" dirty="0"/>
                  <a:t>)</a:t>
                </a:r>
              </a:p>
              <a:p>
                <a:r>
                  <a:rPr lang="en-US" dirty="0"/>
                  <a:t>Lorentz transformations for a boost in the </a:t>
                </a:r>
                <a:r>
                  <a:rPr lang="en-US" dirty="0" err="1"/>
                  <a:t>x,x</a:t>
                </a:r>
                <a:r>
                  <a:rPr lang="en-US" dirty="0"/>
                  <a:t>’-direction mixes x</a:t>
                </a:r>
                <a:r>
                  <a:rPr lang="en-US" baseline="30000" dirty="0"/>
                  <a:t>0</a:t>
                </a:r>
                <a:r>
                  <a:rPr lang="en-US" dirty="0"/>
                  <a:t>- and x</a:t>
                </a:r>
                <a:r>
                  <a:rPr lang="en-US" baseline="30000" dirty="0"/>
                  <a:t>1</a:t>
                </a:r>
                <a:r>
                  <a:rPr lang="en-US" dirty="0"/>
                  <a:t>-components:</a:t>
                </a:r>
              </a:p>
              <a:p>
                <a:endParaRPr lang="en-US" dirty="0"/>
              </a:p>
              <a:p>
                <a:endParaRPr lang="en-US" dirty="0"/>
              </a:p>
              <a:p>
                <a:endParaRPr lang="en-US" dirty="0"/>
              </a:p>
              <a:p>
                <a:endParaRPr lang="en-US" dirty="0"/>
              </a:p>
              <a:p>
                <a:r>
                  <a:rPr lang="en-US" dirty="0"/>
                  <a:t>Time dilation is a special relativistic effect causing moving clocks to run slow:</a:t>
                </a:r>
                <a:br>
                  <a:rPr lang="en-US" dirty="0"/>
                </a:b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421" t="-33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565870" y="3666077"/>
                <a:ext cx="2371096" cy="87141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 xmlns:m="http://schemas.openxmlformats.org/officeDocument/2006/math">
                    <m:r>
                      <a:rPr lang="en-US" i="1" smtClean="0">
                        <a:solidFill>
                          <a:schemeClr val="bg1"/>
                        </a:solidFill>
                        <a:latin typeface="Cambria Math" charset="0"/>
                      </a:rPr>
                      <m:t>𝛾</m:t>
                    </m:r>
                    <m:r>
                      <a:rPr lang="en-US" i="1" smtClean="0">
                        <a:solidFill>
                          <a:schemeClr val="bg1"/>
                        </a:solidFill>
                        <a:latin typeface="Cambria Math" charset="0"/>
                      </a:rPr>
                      <m:t>=</m:t>
                    </m:r>
                    <m:f>
                      <m:fPr>
                        <m:ctrlPr>
                          <a:rPr lang="en-US" i="1">
                            <a:solidFill>
                              <a:schemeClr val="bg1"/>
                            </a:solidFill>
                            <a:latin typeface="Cambria Math" panose="02040503050406030204" pitchFamily="18" charset="0"/>
                          </a:rPr>
                        </m:ctrlPr>
                      </m:fPr>
                      <m:num>
                        <m:r>
                          <a:rPr lang="en-US" i="1">
                            <a:solidFill>
                              <a:schemeClr val="bg1"/>
                            </a:solidFill>
                            <a:latin typeface="Cambria Math" charset="0"/>
                          </a:rPr>
                          <m:t>1</m:t>
                        </m:r>
                      </m:num>
                      <m:den>
                        <m:rad>
                          <m:radPr>
                            <m:degHide m:val="on"/>
                            <m:ctrlPr>
                              <a:rPr lang="en-US" i="1">
                                <a:solidFill>
                                  <a:schemeClr val="bg1"/>
                                </a:solidFill>
                                <a:latin typeface="Cambria Math" panose="02040503050406030204" pitchFamily="18" charset="0"/>
                              </a:rPr>
                            </m:ctrlPr>
                          </m:radPr>
                          <m:deg/>
                          <m:e>
                            <m:r>
                              <a:rPr lang="en-US" i="1">
                                <a:solidFill>
                                  <a:schemeClr val="bg1"/>
                                </a:solidFill>
                                <a:latin typeface="Cambria Math" charset="0"/>
                              </a:rPr>
                              <m:t>1−</m:t>
                            </m:r>
                            <m:sSup>
                              <m:sSupPr>
                                <m:ctrlPr>
                                  <a:rPr lang="en-US" i="1">
                                    <a:solidFill>
                                      <a:schemeClr val="bg1"/>
                                    </a:solidFill>
                                    <a:latin typeface="Cambria Math" panose="02040503050406030204" pitchFamily="18" charset="0"/>
                                  </a:rPr>
                                </m:ctrlPr>
                              </m:sSupPr>
                              <m:e>
                                <m:r>
                                  <m:rPr>
                                    <m:sty m:val="p"/>
                                  </m:rPr>
                                  <a:rPr lang="en-US">
                                    <a:solidFill>
                                      <a:schemeClr val="bg1"/>
                                    </a:solidFill>
                                    <a:latin typeface="Cambria Math" charset="0"/>
                                  </a:rPr>
                                  <m:t>v</m:t>
                                </m:r>
                              </m:e>
                              <m:sup>
                                <m:r>
                                  <a:rPr lang="en-US" i="1">
                                    <a:solidFill>
                                      <a:schemeClr val="bg1"/>
                                    </a:solidFill>
                                    <a:latin typeface="Cambria Math" charset="0"/>
                                  </a:rPr>
                                  <m:t>2</m:t>
                                </m:r>
                              </m:sup>
                            </m:sSup>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𝑐</m:t>
                                </m:r>
                              </m:e>
                              <m:sup>
                                <m:r>
                                  <a:rPr lang="en-US" i="1">
                                    <a:solidFill>
                                      <a:schemeClr val="bg1"/>
                                    </a:solidFill>
                                    <a:latin typeface="Cambria Math" charset="0"/>
                                  </a:rPr>
                                  <m:t>2</m:t>
                                </m:r>
                              </m:sup>
                            </m:sSup>
                          </m:e>
                        </m:rad>
                      </m:den>
                    </m:f>
                  </m:oMath>
                </a14:m>
                <a:r>
                  <a:rPr lang="en-US" dirty="0">
                    <a:solidFill>
                      <a:schemeClr val="bg1"/>
                    </a:solidFill>
                  </a:rPr>
                  <a:t>, </a:t>
                </a:r>
                <a14:m>
                  <m:oMath xmlns:m="http://schemas.openxmlformats.org/officeDocument/2006/math">
                    <m:r>
                      <a:rPr lang="en-US" i="1">
                        <a:solidFill>
                          <a:schemeClr val="bg1"/>
                        </a:solidFill>
                        <a:latin typeface="Cambria Math" charset="0"/>
                      </a:rPr>
                      <m:t>𝛽</m:t>
                    </m:r>
                  </m:oMath>
                </a14:m>
                <a:r>
                  <a:rPr lang="en-US" dirty="0">
                    <a:solidFill>
                      <a:schemeClr val="bg1"/>
                    </a:solidFill>
                  </a:rPr>
                  <a:t>=v/c</a:t>
                </a:r>
              </a:p>
            </p:txBody>
          </p:sp>
        </mc:Choice>
        <mc:Fallback xmlns="">
          <p:sp>
            <p:nvSpPr>
              <p:cNvPr id="4" name="Rectangle 3"/>
              <p:cNvSpPr>
                <a:spLocks noRot="1" noChangeAspect="1" noMove="1" noResize="1" noEditPoints="1" noAdjustHandles="1" noChangeArrowheads="1" noChangeShapeType="1" noTextEdit="1"/>
              </p:cNvSpPr>
              <p:nvPr/>
            </p:nvSpPr>
            <p:spPr>
              <a:xfrm>
                <a:off x="6565870" y="3666077"/>
                <a:ext cx="2371096" cy="87141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719787" y="3355083"/>
                <a:ext cx="2818372" cy="1389444"/>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sSup>
                        <m:sSupPr>
                          <m:ctrlPr>
                            <a:rPr lang="en-US" i="1" smtClean="0">
                              <a:solidFill>
                                <a:schemeClr val="bg1"/>
                              </a:solidFill>
                              <a:latin typeface="Cambria Math" panose="02040503050406030204" pitchFamily="18" charset="0"/>
                            </a:rPr>
                          </m:ctrlPr>
                        </m:sSupPr>
                        <m:e>
                          <m:r>
                            <a:rPr lang="en-US" i="1">
                              <a:solidFill>
                                <a:schemeClr val="bg1"/>
                              </a:solidFill>
                              <a:latin typeface="Cambria Math" charset="0"/>
                            </a:rPr>
                            <m:t>(</m:t>
                          </m:r>
                          <m:r>
                            <a:rPr lang="en-US" i="1">
                              <a:solidFill>
                                <a:schemeClr val="bg1"/>
                              </a:solidFill>
                              <a:latin typeface="Cambria Math" charset="0"/>
                            </a:rPr>
                            <m:t>𝑥</m:t>
                          </m:r>
                        </m:e>
                        <m:sup>
                          <m:r>
                            <a:rPr lang="en-US" i="1">
                              <a:solidFill>
                                <a:schemeClr val="bg1"/>
                              </a:solidFill>
                              <a:latin typeface="Cambria Math" charset="0"/>
                            </a:rPr>
                            <m:t>0</m:t>
                          </m:r>
                        </m:sup>
                      </m:sSup>
                      <m:r>
                        <a:rPr lang="en-US" i="1">
                          <a:solidFill>
                            <a:schemeClr val="bg1"/>
                          </a:solidFill>
                          <a:latin typeface="Cambria Math" charset="0"/>
                        </a:rPr>
                        <m:t>)′=</m:t>
                      </m:r>
                      <m:r>
                        <a:rPr lang="en-US" i="1">
                          <a:solidFill>
                            <a:schemeClr val="bg1"/>
                          </a:solidFill>
                          <a:latin typeface="Cambria Math" charset="0"/>
                        </a:rPr>
                        <m:t>𝛾</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m:t>
                          </m:r>
                          <m:r>
                            <a:rPr lang="en-US" i="1">
                              <a:solidFill>
                                <a:schemeClr val="bg1"/>
                              </a:solidFill>
                              <a:latin typeface="Cambria Math" charset="0"/>
                            </a:rPr>
                            <m:t>𝑥</m:t>
                          </m:r>
                        </m:e>
                        <m:sup>
                          <m:r>
                            <a:rPr lang="en-US" i="1">
                              <a:solidFill>
                                <a:schemeClr val="bg1"/>
                              </a:solidFill>
                              <a:latin typeface="Cambria Math" charset="0"/>
                            </a:rPr>
                            <m:t>0</m:t>
                          </m:r>
                        </m:sup>
                      </m:sSup>
                      <m:r>
                        <a:rPr lang="en-US" i="1">
                          <a:solidFill>
                            <a:schemeClr val="bg1"/>
                          </a:solidFill>
                          <a:latin typeface="Cambria Math" charset="0"/>
                        </a:rPr>
                        <m:t>−</m:t>
                      </m:r>
                      <m:r>
                        <a:rPr lang="en-US" i="1">
                          <a:solidFill>
                            <a:schemeClr val="bg1"/>
                          </a:solidFill>
                          <a:latin typeface="Cambria Math" charset="0"/>
                        </a:rPr>
                        <m:t>𝛽</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𝑥</m:t>
                          </m:r>
                        </m:e>
                        <m:sup>
                          <m:r>
                            <a:rPr lang="en-US" i="1">
                              <a:solidFill>
                                <a:schemeClr val="bg1"/>
                              </a:solidFill>
                              <a:latin typeface="Cambria Math" charset="0"/>
                            </a:rPr>
                            <m:t>1</m:t>
                          </m:r>
                        </m:sup>
                      </m:sSup>
                      <m:r>
                        <a:rPr lang="en-US" i="1">
                          <a:solidFill>
                            <a:schemeClr val="bg1"/>
                          </a:solidFill>
                          <a:latin typeface="Cambria Math" charset="0"/>
                        </a:rPr>
                        <m:t>)</m:t>
                      </m:r>
                    </m:oMath>
                  </m:oMathPara>
                </a14:m>
                <a:endParaRPr lang="en-US" dirty="0">
                  <a:solidFill>
                    <a:schemeClr val="bg1"/>
                  </a:solidFill>
                </a:endParaRPr>
              </a:p>
              <a:p>
                <a:pPr marL="285750" indent="-285750" algn="ctr" defTabSz="914400"/>
                <a:r>
                  <a:rPr lang="en-US" dirty="0">
                    <a:solidFill>
                      <a:schemeClr val="bg1"/>
                    </a:solidFill>
                  </a:rPr>
                  <a:t>  </a:t>
                </a:r>
                <a14:m>
                  <m:oMath xmlns:m="http://schemas.openxmlformats.org/officeDocument/2006/math">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m:t>
                        </m:r>
                        <m:r>
                          <a:rPr lang="en-US" i="1">
                            <a:solidFill>
                              <a:schemeClr val="bg1"/>
                            </a:solidFill>
                            <a:latin typeface="Cambria Math" charset="0"/>
                          </a:rPr>
                          <m:t>𝑥</m:t>
                        </m:r>
                      </m:e>
                      <m:sup>
                        <m:r>
                          <a:rPr lang="en-US" i="1">
                            <a:solidFill>
                              <a:schemeClr val="bg1"/>
                            </a:solidFill>
                            <a:latin typeface="Cambria Math" charset="0"/>
                          </a:rPr>
                          <m:t>1</m:t>
                        </m:r>
                      </m:sup>
                    </m:sSup>
                    <m:r>
                      <a:rPr lang="en-US" i="1">
                        <a:solidFill>
                          <a:schemeClr val="bg1"/>
                        </a:solidFill>
                        <a:latin typeface="Cambria Math" charset="0"/>
                      </a:rPr>
                      <m:t>)′=</m:t>
                    </m:r>
                    <m:r>
                      <a:rPr lang="en-US" i="1">
                        <a:solidFill>
                          <a:schemeClr val="bg1"/>
                        </a:solidFill>
                        <a:latin typeface="Cambria Math" charset="0"/>
                      </a:rPr>
                      <m:t>𝛾</m:t>
                    </m:r>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𝑥</m:t>
                        </m:r>
                      </m:e>
                      <m:sup>
                        <m:r>
                          <a:rPr lang="en-US" i="1">
                            <a:solidFill>
                              <a:schemeClr val="bg1"/>
                            </a:solidFill>
                            <a:latin typeface="Cambria Math" charset="0"/>
                          </a:rPr>
                          <m:t>1</m:t>
                        </m:r>
                      </m:sup>
                    </m:sSup>
                    <m:r>
                      <a:rPr lang="en-US" i="1">
                        <a:solidFill>
                          <a:schemeClr val="bg1"/>
                        </a:solidFill>
                        <a:latin typeface="Cambria Math" charset="0"/>
                      </a:rPr>
                      <m:t>−</m:t>
                    </m:r>
                    <m:r>
                      <a:rPr lang="en-US" i="1">
                        <a:solidFill>
                          <a:schemeClr val="bg1"/>
                        </a:solidFill>
                        <a:latin typeface="Cambria Math" charset="0"/>
                      </a:rPr>
                      <m:t>𝛽</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𝑥</m:t>
                        </m:r>
                      </m:e>
                      <m:sup>
                        <m:r>
                          <a:rPr lang="en-US" i="1">
                            <a:solidFill>
                              <a:schemeClr val="bg1"/>
                            </a:solidFill>
                            <a:latin typeface="Cambria Math" charset="0"/>
                          </a:rPr>
                          <m:t>0</m:t>
                        </m:r>
                      </m:sup>
                    </m:sSup>
                    <m:r>
                      <a:rPr lang="en-US" i="1">
                        <a:solidFill>
                          <a:schemeClr val="bg1"/>
                        </a:solidFill>
                        <a:latin typeface="Cambria Math" charset="0"/>
                      </a:rPr>
                      <m:t>)</m:t>
                    </m:r>
                  </m:oMath>
                </a14:m>
                <a:endParaRPr lang="en-US" i="1" dirty="0">
                  <a:solidFill>
                    <a:schemeClr val="bg1"/>
                  </a:solidFill>
                  <a:latin typeface="Cambria Math" charset="0"/>
                </a:endParaRPr>
              </a:p>
              <a:p>
                <a:pPr marL="285750" indent="-285750" algn="ctr" defTabSz="914400"/>
                <a14:m>
                  <m:oMath xmlns:m="http://schemas.openxmlformats.org/officeDocument/2006/math">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m:t>
                        </m:r>
                        <m:r>
                          <a:rPr lang="en-US" i="1">
                            <a:solidFill>
                              <a:schemeClr val="bg1"/>
                            </a:solidFill>
                            <a:latin typeface="Cambria Math" charset="0"/>
                          </a:rPr>
                          <m:t>𝑥</m:t>
                        </m:r>
                      </m:e>
                      <m:sup>
                        <m:r>
                          <a:rPr lang="en-US" i="1">
                            <a:solidFill>
                              <a:schemeClr val="bg1"/>
                            </a:solidFill>
                            <a:latin typeface="Cambria Math" charset="0"/>
                          </a:rPr>
                          <m:t>2</m:t>
                        </m:r>
                      </m:sup>
                    </m:sSup>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𝑥</m:t>
                        </m:r>
                      </m:e>
                      <m:sup>
                        <m:r>
                          <a:rPr lang="en-US" i="1">
                            <a:solidFill>
                              <a:schemeClr val="bg1"/>
                            </a:solidFill>
                            <a:latin typeface="Cambria Math" charset="0"/>
                          </a:rPr>
                          <m:t>2</m:t>
                        </m:r>
                      </m:sup>
                    </m:sSup>
                  </m:oMath>
                </a14:m>
                <a:r>
                  <a:rPr lang="en-US" dirty="0">
                    <a:solidFill>
                      <a:schemeClr val="bg1"/>
                    </a:solidFill>
                  </a:rPr>
                  <a:t> </a:t>
                </a:r>
              </a:p>
              <a:p>
                <a:pPr marL="285750" indent="-285750" algn="ctr" defTabSz="914400"/>
                <a14:m>
                  <m:oMathPara xmlns:m="http://schemas.openxmlformats.org/officeDocument/2006/math">
                    <m:oMathParaPr>
                      <m:jc m:val="centerGroup"/>
                    </m:oMathParaPr>
                    <m:oMath xmlns:m="http://schemas.openxmlformats.org/officeDocument/2006/math">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m:t>
                          </m:r>
                          <m:r>
                            <a:rPr lang="en-US" i="1">
                              <a:solidFill>
                                <a:schemeClr val="bg1"/>
                              </a:solidFill>
                              <a:latin typeface="Cambria Math" charset="0"/>
                            </a:rPr>
                            <m:t>𝑥</m:t>
                          </m:r>
                        </m:e>
                        <m:sup>
                          <m:r>
                            <a:rPr lang="en-US" i="1">
                              <a:solidFill>
                                <a:schemeClr val="bg1"/>
                              </a:solidFill>
                              <a:latin typeface="Cambria Math" charset="0"/>
                            </a:rPr>
                            <m:t>3</m:t>
                          </m:r>
                        </m:sup>
                      </m:sSup>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𝑥</m:t>
                          </m:r>
                        </m:e>
                        <m:sup>
                          <m:r>
                            <a:rPr lang="en-US" i="1">
                              <a:solidFill>
                                <a:schemeClr val="bg1"/>
                              </a:solidFill>
                              <a:latin typeface="Cambria Math" charset="0"/>
                            </a:rPr>
                            <m:t>3</m:t>
                          </m:r>
                        </m:sup>
                      </m:sSup>
                    </m:oMath>
                  </m:oMathPara>
                </a14:m>
                <a:endParaRPr lang="en-US" dirty="0">
                  <a:solidFill>
                    <a:schemeClr val="bg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2719787" y="3355083"/>
                <a:ext cx="2818372" cy="138944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479576" y="5600420"/>
                <a:ext cx="1649353" cy="71411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r>
                        <m:rPr>
                          <m:sty m:val="p"/>
                        </m:rPr>
                        <a:rPr lang="en-US">
                          <a:solidFill>
                            <a:schemeClr val="bg1"/>
                          </a:solidFill>
                          <a:latin typeface="Cambria Math" charset="0"/>
                        </a:rPr>
                        <m:t>Δ</m:t>
                      </m:r>
                      <m:r>
                        <a:rPr lang="en-US" i="1">
                          <a:solidFill>
                            <a:schemeClr val="bg1"/>
                          </a:solidFill>
                          <a:latin typeface="Cambria Math" charset="0"/>
                        </a:rPr>
                        <m:t>𝑡</m:t>
                      </m:r>
                      <m:r>
                        <a:rPr lang="en-US" b="0" i="1" smtClean="0">
                          <a:solidFill>
                            <a:schemeClr val="bg1"/>
                          </a:solidFill>
                          <a:latin typeface="Cambria Math" charset="0"/>
                        </a:rPr>
                        <m:t>′</m:t>
                      </m:r>
                      <m:r>
                        <a:rPr lang="en-US" i="1" smtClean="0">
                          <a:solidFill>
                            <a:schemeClr val="bg1"/>
                          </a:solidFill>
                          <a:latin typeface="Cambria Math" charset="0"/>
                        </a:rPr>
                        <m:t>=</m:t>
                      </m:r>
                      <m:r>
                        <a:rPr lang="en-US" i="1" smtClean="0">
                          <a:solidFill>
                            <a:schemeClr val="bg1"/>
                          </a:solidFill>
                          <a:latin typeface="Cambria Math" charset="0"/>
                        </a:rPr>
                        <m:t>𝛾</m:t>
                      </m:r>
                      <m:r>
                        <m:rPr>
                          <m:sty m:val="p"/>
                        </m:rPr>
                        <a:rPr lang="en-US">
                          <a:solidFill>
                            <a:schemeClr val="bg1"/>
                          </a:solidFill>
                          <a:latin typeface="Cambria Math" charset="0"/>
                        </a:rPr>
                        <m:t>Δ</m:t>
                      </m:r>
                      <m:r>
                        <a:rPr lang="en-US" i="1">
                          <a:solidFill>
                            <a:schemeClr val="bg1"/>
                          </a:solidFill>
                          <a:latin typeface="Cambria Math" charset="0"/>
                        </a:rPr>
                        <m:t>𝑡</m:t>
                      </m:r>
                    </m:oMath>
                  </m:oMathPara>
                </a14:m>
                <a:endParaRPr lang="en-US"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4479576" y="5600420"/>
                <a:ext cx="1649353" cy="714116"/>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70570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Worldlines</a:t>
            </a:r>
            <a:r>
              <a:rPr lang="en-US" dirty="0"/>
              <a:t>, </a:t>
            </a:r>
            <a:r>
              <a:rPr lang="en-US" dirty="0" err="1"/>
              <a:t>worldsheets</a:t>
            </a:r>
            <a:r>
              <a:rPr lang="en-US" dirty="0"/>
              <a:t>, </a:t>
            </a:r>
            <a:r>
              <a:rPr lang="en-US" dirty="0" err="1"/>
              <a:t>worldvolumes</a:t>
            </a:r>
            <a:endParaRPr lang="en-US" dirty="0"/>
          </a:p>
        </p:txBody>
      </p:sp>
      <p:sp>
        <p:nvSpPr>
          <p:cNvPr id="3" name="Content Placeholder 2"/>
          <p:cNvSpPr>
            <a:spLocks noGrp="1"/>
          </p:cNvSpPr>
          <p:nvPr>
            <p:ph idx="1"/>
          </p:nvPr>
        </p:nvSpPr>
        <p:spPr/>
        <p:txBody>
          <a:bodyPr/>
          <a:lstStyle/>
          <a:p>
            <a:r>
              <a:rPr lang="en-US" dirty="0"/>
              <a:t>The worldline of a point particle is the path generated by its trajectory in space and time (times the speed of light x</a:t>
            </a:r>
            <a:r>
              <a:rPr lang="en-US" baseline="-25000" dirty="0"/>
              <a:t>0</a:t>
            </a:r>
            <a:r>
              <a:rPr lang="en-US" dirty="0"/>
              <a:t> = ct)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 name="Straight Connector 3"/>
          <p:cNvCxnSpPr/>
          <p:nvPr/>
        </p:nvCxnSpPr>
        <p:spPr>
          <a:xfrm>
            <a:off x="2024063" y="3088257"/>
            <a:ext cx="0" cy="3628456"/>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62000" y="5481638"/>
            <a:ext cx="71564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762000" y="3467819"/>
            <a:ext cx="3292415" cy="3260006"/>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39"/>
          <p:cNvSpPr txBox="1">
            <a:spLocks noChangeArrowheads="1"/>
          </p:cNvSpPr>
          <p:nvPr/>
        </p:nvSpPr>
        <p:spPr bwMode="auto">
          <a:xfrm>
            <a:off x="1720462" y="5589469"/>
            <a:ext cx="34015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O</a:t>
            </a:r>
            <a:endParaRPr lang="en-US" sz="1800" b="1" baseline="-25000" dirty="0"/>
          </a:p>
        </p:txBody>
      </p:sp>
      <p:sp>
        <p:nvSpPr>
          <p:cNvPr id="12" name="TextBox 39"/>
          <p:cNvSpPr txBox="1">
            <a:spLocks noChangeArrowheads="1"/>
          </p:cNvSpPr>
          <p:nvPr/>
        </p:nvSpPr>
        <p:spPr bwMode="auto">
          <a:xfrm>
            <a:off x="1412786" y="3366729"/>
            <a:ext cx="2936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S</a:t>
            </a:r>
            <a:endParaRPr lang="en-US" sz="1800" b="1" baseline="-25000" dirty="0"/>
          </a:p>
        </p:txBody>
      </p:sp>
      <p:sp>
        <p:nvSpPr>
          <p:cNvPr id="13" name="TextBox 51"/>
          <p:cNvSpPr txBox="1">
            <a:spLocks noChangeArrowheads="1"/>
          </p:cNvSpPr>
          <p:nvPr/>
        </p:nvSpPr>
        <p:spPr bwMode="auto">
          <a:xfrm>
            <a:off x="8256588" y="5278438"/>
            <a:ext cx="28405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x</a:t>
            </a:r>
          </a:p>
        </p:txBody>
      </p:sp>
      <p:sp>
        <p:nvSpPr>
          <p:cNvPr id="14" name="TextBox 51"/>
          <p:cNvSpPr txBox="1">
            <a:spLocks noChangeArrowheads="1"/>
          </p:cNvSpPr>
          <p:nvPr/>
        </p:nvSpPr>
        <p:spPr bwMode="auto">
          <a:xfrm>
            <a:off x="3891626" y="3622167"/>
            <a:ext cx="42152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y,z</a:t>
            </a:r>
          </a:p>
        </p:txBody>
      </p:sp>
      <p:sp>
        <p:nvSpPr>
          <p:cNvPr id="15" name="TextBox 51"/>
          <p:cNvSpPr txBox="1">
            <a:spLocks noChangeArrowheads="1"/>
          </p:cNvSpPr>
          <p:nvPr/>
        </p:nvSpPr>
        <p:spPr bwMode="auto">
          <a:xfrm>
            <a:off x="2045574" y="3087329"/>
            <a:ext cx="35939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ct</a:t>
            </a:r>
          </a:p>
        </p:txBody>
      </p:sp>
      <p:cxnSp>
        <p:nvCxnSpPr>
          <p:cNvPr id="23" name="Straight Arrow Connector 22"/>
          <p:cNvCxnSpPr/>
          <p:nvPr/>
        </p:nvCxnSpPr>
        <p:spPr>
          <a:xfrm flipV="1">
            <a:off x="2024063" y="3653795"/>
            <a:ext cx="0" cy="248821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Curved Connector 26"/>
          <p:cNvCxnSpPr/>
          <p:nvPr/>
        </p:nvCxnSpPr>
        <p:spPr>
          <a:xfrm rot="5400000" flipH="1" flipV="1">
            <a:off x="1047070" y="4790319"/>
            <a:ext cx="2488214" cy="215166"/>
          </a:xfrm>
          <a:prstGeom prst="curved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036498" y="4604794"/>
            <a:ext cx="6007094" cy="646331"/>
          </a:xfrm>
          <a:prstGeom prst="rect">
            <a:avLst/>
          </a:prstGeom>
          <a:noFill/>
        </p:spPr>
        <p:txBody>
          <a:bodyPr wrap="none" rtlCol="0">
            <a:spAutoFit/>
          </a:bodyPr>
          <a:lstStyle/>
          <a:p>
            <a:r>
              <a:rPr lang="en-US" dirty="0"/>
              <a:t>The </a:t>
            </a:r>
            <a:r>
              <a:rPr lang="en-US" dirty="0" err="1"/>
              <a:t>worldlines</a:t>
            </a:r>
            <a:r>
              <a:rPr lang="en-US" dirty="0"/>
              <a:t> of one particle at rest in S, and </a:t>
            </a:r>
          </a:p>
          <a:p>
            <a:r>
              <a:rPr lang="en-US" dirty="0"/>
              <a:t>another accelerating in the positive, then negative x-direction</a:t>
            </a:r>
          </a:p>
        </p:txBody>
      </p:sp>
    </p:spTree>
    <p:extLst>
      <p:ext uri="{BB962C8B-B14F-4D97-AF65-F5344CB8AC3E}">
        <p14:creationId xmlns:p14="http://schemas.microsoft.com/office/powerpoint/2010/main" val="1561048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Worldlines</a:t>
            </a:r>
            <a:r>
              <a:rPr lang="en-US" dirty="0"/>
              <a:t>, </a:t>
            </a:r>
            <a:r>
              <a:rPr lang="en-US" dirty="0" err="1"/>
              <a:t>worldsheets</a:t>
            </a:r>
            <a:r>
              <a:rPr lang="en-US" dirty="0"/>
              <a:t>, </a:t>
            </a:r>
            <a:r>
              <a:rPr lang="en-US" dirty="0" err="1"/>
              <a:t>worldvolumes</a:t>
            </a:r>
            <a:endParaRPr lang="en-US" dirty="0"/>
          </a:p>
        </p:txBody>
      </p:sp>
      <p:sp>
        <p:nvSpPr>
          <p:cNvPr id="3" name="Content Placeholder 2"/>
          <p:cNvSpPr>
            <a:spLocks noGrp="1"/>
          </p:cNvSpPr>
          <p:nvPr>
            <p:ph idx="1"/>
          </p:nvPr>
        </p:nvSpPr>
        <p:spPr>
          <a:xfrm>
            <a:off x="685801" y="2073487"/>
            <a:ext cx="10131425" cy="3649133"/>
          </a:xfrm>
        </p:spPr>
        <p:txBody>
          <a:bodyPr/>
          <a:lstStyle/>
          <a:p>
            <a:r>
              <a:rPr lang="en-US" dirty="0"/>
              <a:t>The </a:t>
            </a:r>
            <a:r>
              <a:rPr lang="en-US" dirty="0" err="1"/>
              <a:t>worldsheet</a:t>
            </a:r>
            <a:r>
              <a:rPr lang="en-US" dirty="0"/>
              <a:t> is the generalization of a worldline to trajectories of 1-D objects, developed by Leonard Susskind to describe open and closed strings. </a:t>
            </a:r>
            <a:r>
              <a:rPr lang="en-US" dirty="0" err="1"/>
              <a:t>Worldvolumes</a:t>
            </a:r>
            <a:r>
              <a:rPr lang="en-US" dirty="0"/>
              <a:t> are higher dimensional generalizations.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 name="Straight Connector 3"/>
          <p:cNvCxnSpPr/>
          <p:nvPr/>
        </p:nvCxnSpPr>
        <p:spPr>
          <a:xfrm>
            <a:off x="2024063" y="3088257"/>
            <a:ext cx="0" cy="3628456"/>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62000" y="5481638"/>
            <a:ext cx="71564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762000" y="3467819"/>
            <a:ext cx="3292415" cy="3260006"/>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39"/>
          <p:cNvSpPr txBox="1">
            <a:spLocks noChangeArrowheads="1"/>
          </p:cNvSpPr>
          <p:nvPr/>
        </p:nvSpPr>
        <p:spPr bwMode="auto">
          <a:xfrm>
            <a:off x="1412786" y="3366729"/>
            <a:ext cx="2936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S</a:t>
            </a:r>
            <a:endParaRPr lang="en-US" sz="1800" b="1" baseline="-25000" dirty="0"/>
          </a:p>
        </p:txBody>
      </p:sp>
      <p:sp>
        <p:nvSpPr>
          <p:cNvPr id="13" name="TextBox 51"/>
          <p:cNvSpPr txBox="1">
            <a:spLocks noChangeArrowheads="1"/>
          </p:cNvSpPr>
          <p:nvPr/>
        </p:nvSpPr>
        <p:spPr bwMode="auto">
          <a:xfrm>
            <a:off x="8256588" y="5278438"/>
            <a:ext cx="28405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x</a:t>
            </a:r>
          </a:p>
        </p:txBody>
      </p:sp>
      <p:sp>
        <p:nvSpPr>
          <p:cNvPr id="14" name="TextBox 51"/>
          <p:cNvSpPr txBox="1">
            <a:spLocks noChangeArrowheads="1"/>
          </p:cNvSpPr>
          <p:nvPr/>
        </p:nvSpPr>
        <p:spPr bwMode="auto">
          <a:xfrm>
            <a:off x="3891626" y="3622167"/>
            <a:ext cx="42152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y,z</a:t>
            </a:r>
          </a:p>
        </p:txBody>
      </p:sp>
      <p:sp>
        <p:nvSpPr>
          <p:cNvPr id="15" name="TextBox 51"/>
          <p:cNvSpPr txBox="1">
            <a:spLocks noChangeArrowheads="1"/>
          </p:cNvSpPr>
          <p:nvPr/>
        </p:nvSpPr>
        <p:spPr bwMode="auto">
          <a:xfrm>
            <a:off x="2045574" y="3087329"/>
            <a:ext cx="35939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ct</a:t>
            </a:r>
          </a:p>
        </p:txBody>
      </p:sp>
      <p:sp>
        <p:nvSpPr>
          <p:cNvPr id="17" name="Can 16"/>
          <p:cNvSpPr/>
          <p:nvPr/>
        </p:nvSpPr>
        <p:spPr>
          <a:xfrm rot="3840000">
            <a:off x="2398639" y="3297610"/>
            <a:ext cx="306395" cy="3877843"/>
          </a:xfrm>
          <a:prstGeom prst="can">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39"/>
          <p:cNvSpPr txBox="1">
            <a:spLocks noChangeArrowheads="1"/>
          </p:cNvSpPr>
          <p:nvPr/>
        </p:nvSpPr>
        <p:spPr bwMode="auto">
          <a:xfrm>
            <a:off x="1278502" y="6336229"/>
            <a:ext cx="34015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O</a:t>
            </a:r>
            <a:endParaRPr lang="en-US" sz="1800" b="1" baseline="-25000" dirty="0"/>
          </a:p>
        </p:txBody>
      </p:sp>
      <p:sp>
        <p:nvSpPr>
          <p:cNvPr id="20" name="Can 19"/>
          <p:cNvSpPr/>
          <p:nvPr/>
        </p:nvSpPr>
        <p:spPr>
          <a:xfrm>
            <a:off x="1842501" y="3669035"/>
            <a:ext cx="356334" cy="2713477"/>
          </a:xfrm>
          <a:prstGeom prst="can">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5337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time on a worldline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 differential form, time dilation reads</a:t>
                </a:r>
              </a:p>
              <a:p>
                <a:endParaRPr lang="en-US" dirty="0"/>
              </a:p>
              <a:p>
                <a:endParaRPr lang="en-US" dirty="0"/>
              </a:p>
              <a:p>
                <a:r>
                  <a:rPr lang="en-US" dirty="0"/>
                  <a:t>The time measured between events in a frame in which clocks are stationary is the proper time </a:t>
                </a:r>
                <a14:m>
                  <m:oMath xmlns:m="http://schemas.openxmlformats.org/officeDocument/2006/math">
                    <m:r>
                      <a:rPr lang="en-US" i="1">
                        <a:latin typeface="Cambria Math" charset="0"/>
                      </a:rPr>
                      <m:t>𝜏</m:t>
                    </m:r>
                  </m:oMath>
                </a14:m>
                <a:endParaRPr lang="en-US" dirty="0"/>
              </a:p>
              <a:p>
                <a:r>
                  <a:rPr lang="en-US" dirty="0"/>
                  <a:t>On </a:t>
                </a:r>
                <a:r>
                  <a:rPr lang="en-US" dirty="0" err="1"/>
                  <a:t>Worldline</a:t>
                </a:r>
                <a:r>
                  <a:rPr lang="en-US" dirty="0"/>
                  <a:t> AB connecting Event A to Event B, the proper time is</a:t>
                </a:r>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167269" y="4649030"/>
                <a:ext cx="3468871" cy="91431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charset="0"/>
                            </a:rPr>
                            <m:t>𝜏</m:t>
                          </m:r>
                        </m:e>
                        <m:sub>
                          <m:r>
                            <a:rPr lang="en-US" i="1">
                              <a:solidFill>
                                <a:schemeClr val="bg1"/>
                              </a:solidFill>
                              <a:latin typeface="Cambria Math" charset="0"/>
                            </a:rPr>
                            <m:t>𝐴𝐵</m:t>
                          </m:r>
                        </m:sub>
                      </m:sSub>
                      <m:r>
                        <a:rPr lang="en-US" i="1">
                          <a:solidFill>
                            <a:schemeClr val="bg1"/>
                          </a:solidFill>
                          <a:latin typeface="Cambria Math" charset="0"/>
                        </a:rPr>
                        <m:t>=</m:t>
                      </m:r>
                      <m:nary>
                        <m:naryPr>
                          <m:limLoc m:val="subSup"/>
                          <m:ctrlPr>
                            <a:rPr lang="en-US" i="1">
                              <a:solidFill>
                                <a:schemeClr val="bg1"/>
                              </a:solidFill>
                              <a:latin typeface="Cambria Math" panose="02040503050406030204" pitchFamily="18" charset="0"/>
                            </a:rPr>
                          </m:ctrlPr>
                        </m:naryPr>
                        <m:sub>
                          <m:r>
                            <m:rPr>
                              <m:brk m:alnAt="1"/>
                            </m:rPr>
                            <a:rPr lang="en-US" b="0" i="1" smtClean="0">
                              <a:solidFill>
                                <a:schemeClr val="bg1"/>
                              </a:solidFill>
                              <a:latin typeface="Cambria Math" charset="0"/>
                            </a:rPr>
                            <m:t>𝑡</m:t>
                          </m:r>
                          <m:r>
                            <a:rPr lang="en-US" i="1" baseline="-25000">
                              <a:solidFill>
                                <a:schemeClr val="bg1"/>
                              </a:solidFill>
                              <a:latin typeface="Cambria Math" charset="0"/>
                            </a:rPr>
                            <m:t>𝐴</m:t>
                          </m:r>
                        </m:sub>
                        <m:sup>
                          <m:r>
                            <a:rPr lang="en-US" b="0" i="1" smtClean="0">
                              <a:solidFill>
                                <a:schemeClr val="bg1"/>
                              </a:solidFill>
                              <a:latin typeface="Cambria Math" charset="0"/>
                            </a:rPr>
                            <m:t>𝑡</m:t>
                          </m:r>
                          <m:r>
                            <a:rPr lang="en-US" i="1" baseline="-25000">
                              <a:solidFill>
                                <a:schemeClr val="bg1"/>
                              </a:solidFill>
                              <a:latin typeface="Cambria Math" charset="0"/>
                            </a:rPr>
                            <m:t>𝐵</m:t>
                          </m:r>
                        </m:sup>
                        <m:e>
                          <m:rad>
                            <m:radPr>
                              <m:degHide m:val="on"/>
                              <m:ctrlPr>
                                <a:rPr lang="en-US" i="1">
                                  <a:solidFill>
                                    <a:schemeClr val="bg1"/>
                                  </a:solidFill>
                                  <a:latin typeface="Cambria Math" panose="02040503050406030204" pitchFamily="18" charset="0"/>
                                </a:rPr>
                              </m:ctrlPr>
                            </m:radPr>
                            <m:deg/>
                            <m:e>
                              <m:r>
                                <a:rPr lang="en-US" i="1">
                                  <a:solidFill>
                                    <a:schemeClr val="bg1"/>
                                  </a:solidFill>
                                  <a:latin typeface="Cambria Math" charset="0"/>
                                </a:rPr>
                                <m:t>1−</m:t>
                              </m:r>
                              <m:sSup>
                                <m:sSupPr>
                                  <m:ctrlPr>
                                    <a:rPr lang="en-US" i="1">
                                      <a:solidFill>
                                        <a:schemeClr val="bg1"/>
                                      </a:solidFill>
                                      <a:latin typeface="Cambria Math" panose="02040503050406030204" pitchFamily="18" charset="0"/>
                                    </a:rPr>
                                  </m:ctrlPr>
                                </m:sSupPr>
                                <m:e>
                                  <m:r>
                                    <m:rPr>
                                      <m:sty m:val="p"/>
                                    </m:rPr>
                                    <a:rPr lang="en-US">
                                      <a:solidFill>
                                        <a:schemeClr val="bg1"/>
                                      </a:solidFill>
                                      <a:latin typeface="Cambria Math" charset="0"/>
                                    </a:rPr>
                                    <m:t>v</m:t>
                                  </m:r>
                                </m:e>
                                <m:sup>
                                  <m:r>
                                    <a:rPr lang="en-US" i="1">
                                      <a:solidFill>
                                        <a:schemeClr val="bg1"/>
                                      </a:solidFill>
                                      <a:latin typeface="Cambria Math" charset="0"/>
                                    </a:rPr>
                                    <m:t>2</m:t>
                                  </m:r>
                                </m:sup>
                              </m:sSup>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𝑡</m:t>
                                  </m:r>
                                </m:e>
                                <m:sup>
                                  <m:r>
                                    <a:rPr lang="en-US" i="1">
                                      <a:solidFill>
                                        <a:schemeClr val="bg1"/>
                                      </a:solidFill>
                                      <a:latin typeface="Cambria Math" charset="0"/>
                                    </a:rPr>
                                    <m:t>′</m:t>
                                  </m:r>
                                </m:sup>
                              </m:sSup>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𝑐</m:t>
                                  </m:r>
                                </m:e>
                                <m:sup>
                                  <m:r>
                                    <a:rPr lang="en-US" i="1">
                                      <a:solidFill>
                                        <a:schemeClr val="bg1"/>
                                      </a:solidFill>
                                      <a:latin typeface="Cambria Math" charset="0"/>
                                    </a:rPr>
                                    <m:t>2</m:t>
                                  </m:r>
                                </m:sup>
                              </m:sSup>
                            </m:e>
                          </m:rad>
                          <m:r>
                            <a:rPr lang="en-US" i="1">
                              <a:solidFill>
                                <a:schemeClr val="bg1"/>
                              </a:solidFill>
                              <a:latin typeface="Cambria Math" charset="0"/>
                            </a:rPr>
                            <m:t>𝑑𝑡</m:t>
                          </m:r>
                          <m:r>
                            <a:rPr lang="en-US" i="1">
                              <a:solidFill>
                                <a:schemeClr val="bg1"/>
                              </a:solidFill>
                              <a:latin typeface="Cambria Math" charset="0"/>
                            </a:rPr>
                            <m:t>′</m:t>
                          </m:r>
                        </m:e>
                      </m:nary>
                    </m:oMath>
                  </m:oMathPara>
                </a14:m>
                <a:endParaRPr lang="en-US" dirty="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4167269" y="4649030"/>
                <a:ext cx="3468871" cy="91431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031793" y="2913460"/>
                <a:ext cx="1439440" cy="37085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charset="0"/>
                        </a:rPr>
                        <m:t>𝑑𝑡</m:t>
                      </m:r>
                      <m:r>
                        <a:rPr lang="en-US" b="0" i="1" smtClean="0">
                          <a:solidFill>
                            <a:schemeClr val="bg1"/>
                          </a:solidFill>
                          <a:latin typeface="Cambria Math" charset="0"/>
                        </a:rPr>
                        <m:t>′</m:t>
                      </m:r>
                      <m:r>
                        <a:rPr lang="en-US" i="1" smtClean="0">
                          <a:solidFill>
                            <a:schemeClr val="bg1"/>
                          </a:solidFill>
                          <a:latin typeface="Cambria Math" charset="0"/>
                        </a:rPr>
                        <m:t>=</m:t>
                      </m:r>
                      <m:r>
                        <a:rPr lang="en-US" i="1" smtClean="0">
                          <a:solidFill>
                            <a:schemeClr val="bg1"/>
                          </a:solidFill>
                          <a:latin typeface="Cambria Math" charset="0"/>
                        </a:rPr>
                        <m:t>𝛾</m:t>
                      </m:r>
                      <m:r>
                        <a:rPr lang="en-US" i="1" smtClean="0">
                          <a:solidFill>
                            <a:schemeClr val="bg1"/>
                          </a:solidFill>
                          <a:latin typeface="Cambria Math" charset="0"/>
                        </a:rPr>
                        <m:t>𝑑𝑡</m:t>
                      </m:r>
                    </m:oMath>
                  </m:oMathPara>
                </a14:m>
                <a:endParaRPr lang="en-US" dirty="0">
                  <a:solidFill>
                    <a:schemeClr val="bg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5031793" y="2913460"/>
                <a:ext cx="1439440" cy="370856"/>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79979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Postulates of special relativity</a:t>
            </a:r>
          </a:p>
        </p:txBody>
      </p:sp>
      <p:sp>
        <p:nvSpPr>
          <p:cNvPr id="3" name="Content Placeholder 2"/>
          <p:cNvSpPr>
            <a:spLocks noGrp="1"/>
          </p:cNvSpPr>
          <p:nvPr>
            <p:ph idx="1"/>
          </p:nvPr>
        </p:nvSpPr>
        <p:spPr>
          <a:xfrm>
            <a:off x="685801" y="2142067"/>
            <a:ext cx="10972799" cy="3649133"/>
          </a:xfrm>
        </p:spPr>
        <p:txBody>
          <a:bodyPr/>
          <a:lstStyle/>
          <a:p>
            <a:r>
              <a:rPr lang="en-US" sz="2000" dirty="0"/>
              <a:t>Postulate 1: “The laws by which the states of physical systems undergo change are not affected, whether these changes of state be referred to the one or the other of two systems of co-ordinates in uniform </a:t>
            </a:r>
            <a:r>
              <a:rPr lang="en-US" sz="2000" dirty="0" err="1"/>
              <a:t>translatory</a:t>
            </a:r>
            <a:r>
              <a:rPr lang="en-US" sz="2000" dirty="0"/>
              <a:t> motion” (Einstein, 1905, p.4). </a:t>
            </a:r>
          </a:p>
          <a:p>
            <a:pPr marL="457200" lvl="1" indent="0">
              <a:buNone/>
            </a:pPr>
            <a:r>
              <a:rPr lang="en-US" sz="2000" dirty="0"/>
              <a:t> </a:t>
            </a:r>
          </a:p>
          <a:p>
            <a:pPr lvl="1"/>
            <a:endParaRPr lang="en-US" sz="2000" dirty="0"/>
          </a:p>
          <a:p>
            <a:r>
              <a:rPr lang="en-US" sz="2000" dirty="0"/>
              <a:t>Postulate 2: “Any ray of light moves in the ‘stationary’ system of co-ordinates with the determined velocity c, whether the ray be emitted by a stationary or by a moving body” (Einstein, 1905, p.4). </a:t>
            </a:r>
          </a:p>
          <a:p>
            <a:pPr marL="457200" lvl="1" indent="0">
              <a:buNone/>
            </a:pPr>
            <a:r>
              <a:rPr lang="en-US" sz="2000" dirty="0"/>
              <a:t> </a:t>
            </a:r>
          </a:p>
          <a:p>
            <a:endParaRPr lang="en-US" dirty="0"/>
          </a:p>
        </p:txBody>
      </p:sp>
      <mc:AlternateContent xmlns:mc="http://schemas.openxmlformats.org/markup-compatibility/2006" xmlns:a14="http://schemas.microsoft.com/office/drawing/2010/main">
        <mc:Choice Requires="a14">
          <p:sp>
            <p:nvSpPr>
              <p:cNvPr id="4" name="Rectangle 3"/>
              <p:cNvSpPr/>
              <p:nvPr/>
            </p:nvSpPr>
            <p:spPr>
              <a:xfrm>
                <a:off x="2628900" y="3451860"/>
                <a:ext cx="6880860" cy="52578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0" lvl="1" algn="ctr"/>
                <a14:m>
                  <m:oMathPara xmlns:m="http://schemas.openxmlformats.org/officeDocument/2006/math">
                    <m:oMathParaPr>
                      <m:jc m:val="centerGroup"/>
                    </m:oMathParaPr>
                    <m:oMath xmlns:m="http://schemas.openxmlformats.org/officeDocument/2006/math">
                      <m:r>
                        <m:rPr>
                          <m:nor/>
                        </m:rPr>
                        <a:rPr lang="en-US" sz="2000" dirty="0" smtClean="0">
                          <a:solidFill>
                            <a:schemeClr val="bg1"/>
                          </a:solidFill>
                        </a:rPr>
                        <m:t>The</m:t>
                      </m:r>
                      <m:r>
                        <m:rPr>
                          <m:nor/>
                        </m:rPr>
                        <a:rPr lang="en-US" sz="2000" dirty="0" smtClean="0">
                          <a:solidFill>
                            <a:schemeClr val="bg1"/>
                          </a:solidFill>
                        </a:rPr>
                        <m:t> </m:t>
                      </m:r>
                      <m:r>
                        <m:rPr>
                          <m:nor/>
                        </m:rPr>
                        <a:rPr lang="en-US" sz="2000" dirty="0" smtClean="0">
                          <a:solidFill>
                            <a:schemeClr val="bg1"/>
                          </a:solidFill>
                        </a:rPr>
                        <m:t>laws</m:t>
                      </m:r>
                      <m:r>
                        <m:rPr>
                          <m:nor/>
                        </m:rPr>
                        <a:rPr lang="en-US" sz="2000" dirty="0" smtClean="0">
                          <a:solidFill>
                            <a:schemeClr val="bg1"/>
                          </a:solidFill>
                        </a:rPr>
                        <m:t> </m:t>
                      </m:r>
                      <m:r>
                        <m:rPr>
                          <m:nor/>
                        </m:rPr>
                        <a:rPr lang="en-US" sz="2000" dirty="0" smtClean="0">
                          <a:solidFill>
                            <a:schemeClr val="bg1"/>
                          </a:solidFill>
                        </a:rPr>
                        <m:t>of</m:t>
                      </m:r>
                      <m:r>
                        <m:rPr>
                          <m:nor/>
                        </m:rPr>
                        <a:rPr lang="en-US" sz="2000" dirty="0" smtClean="0">
                          <a:solidFill>
                            <a:schemeClr val="bg1"/>
                          </a:solidFill>
                        </a:rPr>
                        <m:t> </m:t>
                      </m:r>
                      <m:r>
                        <m:rPr>
                          <m:nor/>
                        </m:rPr>
                        <a:rPr lang="en-US" sz="2000" dirty="0" smtClean="0">
                          <a:solidFill>
                            <a:schemeClr val="bg1"/>
                          </a:solidFill>
                        </a:rPr>
                        <m:t>physics</m:t>
                      </m:r>
                      <m:r>
                        <m:rPr>
                          <m:nor/>
                        </m:rPr>
                        <a:rPr lang="en-US" sz="2000" dirty="0" smtClean="0">
                          <a:solidFill>
                            <a:schemeClr val="bg1"/>
                          </a:solidFill>
                        </a:rPr>
                        <m:t> </m:t>
                      </m:r>
                      <m:r>
                        <m:rPr>
                          <m:nor/>
                        </m:rPr>
                        <a:rPr lang="en-US" sz="2000" dirty="0" smtClean="0">
                          <a:solidFill>
                            <a:schemeClr val="bg1"/>
                          </a:solidFill>
                        </a:rPr>
                        <m:t>are</m:t>
                      </m:r>
                      <m:r>
                        <m:rPr>
                          <m:nor/>
                        </m:rPr>
                        <a:rPr lang="en-US" sz="2000" dirty="0" smtClean="0">
                          <a:solidFill>
                            <a:schemeClr val="bg1"/>
                          </a:solidFill>
                        </a:rPr>
                        <m:t> </m:t>
                      </m:r>
                      <m:r>
                        <m:rPr>
                          <m:nor/>
                        </m:rPr>
                        <a:rPr lang="en-US" sz="2000" dirty="0" smtClean="0">
                          <a:solidFill>
                            <a:schemeClr val="bg1"/>
                          </a:solidFill>
                        </a:rPr>
                        <m:t>the</m:t>
                      </m:r>
                      <m:r>
                        <m:rPr>
                          <m:nor/>
                        </m:rPr>
                        <a:rPr lang="en-US" sz="2000" dirty="0" smtClean="0">
                          <a:solidFill>
                            <a:schemeClr val="bg1"/>
                          </a:solidFill>
                        </a:rPr>
                        <m:t> </m:t>
                      </m:r>
                      <m:r>
                        <m:rPr>
                          <m:nor/>
                        </m:rPr>
                        <a:rPr lang="en-US" sz="2000" dirty="0" smtClean="0">
                          <a:solidFill>
                            <a:schemeClr val="bg1"/>
                          </a:solidFill>
                        </a:rPr>
                        <m:t>same</m:t>
                      </m:r>
                      <m:r>
                        <m:rPr>
                          <m:nor/>
                        </m:rPr>
                        <a:rPr lang="en-US" sz="2000" dirty="0" smtClean="0">
                          <a:solidFill>
                            <a:schemeClr val="bg1"/>
                          </a:solidFill>
                        </a:rPr>
                        <m:t> </m:t>
                      </m:r>
                      <m:r>
                        <m:rPr>
                          <m:nor/>
                        </m:rPr>
                        <a:rPr lang="en-US" sz="2000" dirty="0" smtClean="0">
                          <a:solidFill>
                            <a:schemeClr val="bg1"/>
                          </a:solidFill>
                        </a:rPr>
                        <m:t>in</m:t>
                      </m:r>
                      <m:r>
                        <m:rPr>
                          <m:nor/>
                        </m:rPr>
                        <a:rPr lang="en-US" sz="2000" dirty="0" smtClean="0">
                          <a:solidFill>
                            <a:schemeClr val="bg1"/>
                          </a:solidFill>
                        </a:rPr>
                        <m:t> </m:t>
                      </m:r>
                      <m:r>
                        <m:rPr>
                          <m:nor/>
                        </m:rPr>
                        <a:rPr lang="en-US" sz="2000" dirty="0" smtClean="0">
                          <a:solidFill>
                            <a:schemeClr val="bg1"/>
                          </a:solidFill>
                        </a:rPr>
                        <m:t>any</m:t>
                      </m:r>
                      <m:r>
                        <m:rPr>
                          <m:nor/>
                        </m:rPr>
                        <a:rPr lang="en-US" sz="2000" dirty="0" smtClean="0">
                          <a:solidFill>
                            <a:schemeClr val="bg1"/>
                          </a:solidFill>
                        </a:rPr>
                        <m:t> </m:t>
                      </m:r>
                      <m:r>
                        <m:rPr>
                          <m:nor/>
                        </m:rPr>
                        <a:rPr lang="en-US" sz="2000" dirty="0" smtClean="0">
                          <a:solidFill>
                            <a:schemeClr val="bg1"/>
                          </a:solidFill>
                        </a:rPr>
                        <m:t>two</m:t>
                      </m:r>
                      <m:r>
                        <m:rPr>
                          <m:nor/>
                        </m:rPr>
                        <a:rPr lang="en-US" sz="2000" dirty="0" smtClean="0">
                          <a:solidFill>
                            <a:schemeClr val="bg1"/>
                          </a:solidFill>
                        </a:rPr>
                        <m:t> </m:t>
                      </m:r>
                      <m:r>
                        <m:rPr>
                          <m:nor/>
                        </m:rPr>
                        <a:rPr lang="en-US" sz="2000" dirty="0" smtClean="0">
                          <a:solidFill>
                            <a:schemeClr val="bg1"/>
                          </a:solidFill>
                        </a:rPr>
                        <m:t>inertial</m:t>
                      </m:r>
                      <m:r>
                        <m:rPr>
                          <m:nor/>
                        </m:rPr>
                        <a:rPr lang="en-US" sz="2000" dirty="0" smtClean="0">
                          <a:solidFill>
                            <a:schemeClr val="bg1"/>
                          </a:solidFill>
                        </a:rPr>
                        <m:t> </m:t>
                      </m:r>
                      <m:r>
                        <m:rPr>
                          <m:nor/>
                        </m:rPr>
                        <a:rPr lang="en-US" sz="2000" dirty="0" smtClean="0">
                          <a:solidFill>
                            <a:schemeClr val="bg1"/>
                          </a:solidFill>
                        </a:rPr>
                        <m:t>frames</m:t>
                      </m:r>
                    </m:oMath>
                  </m:oMathPara>
                </a14:m>
                <a:endParaRPr lang="en-US" sz="2000" dirty="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2628900" y="3451860"/>
                <a:ext cx="6880860" cy="52578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01040" y="5287433"/>
                <a:ext cx="8583294" cy="71712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0" lvl="1" algn="ctr"/>
                <a14:m>
                  <m:oMathPara xmlns:m="http://schemas.openxmlformats.org/officeDocument/2006/math">
                    <m:oMathParaPr>
                      <m:jc m:val="centerGroup"/>
                    </m:oMathParaPr>
                    <m:oMath xmlns:m="http://schemas.openxmlformats.org/officeDocument/2006/math">
                      <m:r>
                        <m:rPr>
                          <m:nor/>
                        </m:rPr>
                        <a:rPr lang="en-US" sz="2000" dirty="0" smtClean="0">
                          <a:solidFill>
                            <a:schemeClr val="bg1"/>
                          </a:solidFill>
                        </a:rPr>
                        <m:t>The</m:t>
                      </m:r>
                      <m:r>
                        <m:rPr>
                          <m:nor/>
                        </m:rPr>
                        <a:rPr lang="en-US" sz="2000" dirty="0" smtClean="0">
                          <a:solidFill>
                            <a:schemeClr val="bg1"/>
                          </a:solidFill>
                        </a:rPr>
                        <m:t> </m:t>
                      </m:r>
                      <m:r>
                        <m:rPr>
                          <m:nor/>
                        </m:rPr>
                        <a:rPr lang="en-US" sz="2000" dirty="0" smtClean="0">
                          <a:solidFill>
                            <a:schemeClr val="bg1"/>
                          </a:solidFill>
                        </a:rPr>
                        <m:t>speed</m:t>
                      </m:r>
                      <m:r>
                        <m:rPr>
                          <m:nor/>
                        </m:rPr>
                        <a:rPr lang="en-US" sz="2000" dirty="0" smtClean="0">
                          <a:solidFill>
                            <a:schemeClr val="bg1"/>
                          </a:solidFill>
                        </a:rPr>
                        <m:t> </m:t>
                      </m:r>
                      <m:r>
                        <m:rPr>
                          <m:nor/>
                        </m:rPr>
                        <a:rPr lang="en-US" sz="2000" dirty="0" smtClean="0">
                          <a:solidFill>
                            <a:schemeClr val="bg1"/>
                          </a:solidFill>
                        </a:rPr>
                        <m:t>of</m:t>
                      </m:r>
                      <m:r>
                        <m:rPr>
                          <m:nor/>
                        </m:rPr>
                        <a:rPr lang="en-US" sz="2000" dirty="0" smtClean="0">
                          <a:solidFill>
                            <a:schemeClr val="bg1"/>
                          </a:solidFill>
                        </a:rPr>
                        <m:t> </m:t>
                      </m:r>
                      <m:r>
                        <m:rPr>
                          <m:nor/>
                        </m:rPr>
                        <a:rPr lang="en-US" sz="2000" dirty="0" smtClean="0">
                          <a:solidFill>
                            <a:schemeClr val="bg1"/>
                          </a:solidFill>
                        </a:rPr>
                        <m:t>light</m:t>
                      </m:r>
                      <m:r>
                        <m:rPr>
                          <m:nor/>
                        </m:rPr>
                        <a:rPr lang="en-US" sz="2000" dirty="0" smtClean="0">
                          <a:solidFill>
                            <a:schemeClr val="bg1"/>
                          </a:solidFill>
                        </a:rPr>
                        <m:t> </m:t>
                      </m:r>
                      <m:r>
                        <m:rPr>
                          <m:nor/>
                        </m:rPr>
                        <a:rPr lang="en-US" sz="2000" dirty="0" smtClean="0">
                          <a:solidFill>
                            <a:schemeClr val="bg1"/>
                          </a:solidFill>
                        </a:rPr>
                        <m:t>in</m:t>
                      </m:r>
                      <m:r>
                        <m:rPr>
                          <m:nor/>
                        </m:rPr>
                        <a:rPr lang="en-US" sz="2000" dirty="0" smtClean="0">
                          <a:solidFill>
                            <a:schemeClr val="bg1"/>
                          </a:solidFill>
                        </a:rPr>
                        <m:t> </m:t>
                      </m:r>
                      <m:r>
                        <m:rPr>
                          <m:nor/>
                        </m:rPr>
                        <a:rPr lang="en-US" sz="2000" dirty="0" smtClean="0">
                          <a:solidFill>
                            <a:schemeClr val="bg1"/>
                          </a:solidFill>
                        </a:rPr>
                        <m:t>a</m:t>
                      </m:r>
                      <m:r>
                        <m:rPr>
                          <m:nor/>
                        </m:rPr>
                        <a:rPr lang="en-US" sz="2000" dirty="0" smtClean="0">
                          <a:solidFill>
                            <a:schemeClr val="bg1"/>
                          </a:solidFill>
                        </a:rPr>
                        <m:t> </m:t>
                      </m:r>
                      <m:r>
                        <m:rPr>
                          <m:nor/>
                        </m:rPr>
                        <a:rPr lang="en-US" sz="2000" dirty="0" smtClean="0">
                          <a:solidFill>
                            <a:schemeClr val="bg1"/>
                          </a:solidFill>
                        </a:rPr>
                        <m:t>vacuum</m:t>
                      </m:r>
                      <m:r>
                        <m:rPr>
                          <m:nor/>
                        </m:rPr>
                        <a:rPr lang="en-US" sz="2000" dirty="0" smtClean="0">
                          <a:solidFill>
                            <a:schemeClr val="bg1"/>
                          </a:solidFill>
                        </a:rPr>
                        <m:t> </m:t>
                      </m:r>
                      <m:r>
                        <m:rPr>
                          <m:nor/>
                        </m:rPr>
                        <a:rPr lang="en-US" sz="2000" dirty="0" smtClean="0">
                          <a:solidFill>
                            <a:schemeClr val="bg1"/>
                          </a:solidFill>
                        </a:rPr>
                        <m:t>is</m:t>
                      </m:r>
                      <m:r>
                        <m:rPr>
                          <m:nor/>
                        </m:rPr>
                        <a:rPr lang="en-US" sz="2000" dirty="0" smtClean="0">
                          <a:solidFill>
                            <a:schemeClr val="bg1"/>
                          </a:solidFill>
                        </a:rPr>
                        <m:t> </m:t>
                      </m:r>
                      <m:r>
                        <m:rPr>
                          <m:nor/>
                        </m:rPr>
                        <a:rPr lang="en-US" sz="2000" dirty="0" smtClean="0">
                          <a:solidFill>
                            <a:schemeClr val="bg1"/>
                          </a:solidFill>
                        </a:rPr>
                        <m:t>the</m:t>
                      </m:r>
                      <m:r>
                        <m:rPr>
                          <m:nor/>
                        </m:rPr>
                        <a:rPr lang="en-US" sz="2000" dirty="0" smtClean="0">
                          <a:solidFill>
                            <a:schemeClr val="bg1"/>
                          </a:solidFill>
                        </a:rPr>
                        <m:t> </m:t>
                      </m:r>
                      <m:r>
                        <m:rPr>
                          <m:nor/>
                        </m:rPr>
                        <a:rPr lang="en-US" sz="2000" dirty="0" smtClean="0">
                          <a:solidFill>
                            <a:schemeClr val="bg1"/>
                          </a:solidFill>
                        </a:rPr>
                        <m:t>constant</m:t>
                      </m:r>
                      <m:r>
                        <m:rPr>
                          <m:nor/>
                        </m:rPr>
                        <a:rPr lang="en-US" sz="2000" dirty="0" smtClean="0">
                          <a:solidFill>
                            <a:schemeClr val="bg1"/>
                          </a:solidFill>
                        </a:rPr>
                        <m:t> </m:t>
                      </m:r>
                      <m:r>
                        <m:rPr>
                          <m:nor/>
                        </m:rPr>
                        <a:rPr lang="en-US" sz="2000" dirty="0" smtClean="0">
                          <a:solidFill>
                            <a:schemeClr val="bg1"/>
                          </a:solidFill>
                        </a:rPr>
                        <m:t>c</m:t>
                      </m:r>
                      <m:r>
                        <m:rPr>
                          <m:nor/>
                        </m:rPr>
                        <a:rPr lang="en-US" sz="2000" dirty="0" smtClean="0">
                          <a:solidFill>
                            <a:schemeClr val="bg1"/>
                          </a:solidFill>
                        </a:rPr>
                        <m:t> </m:t>
                      </m:r>
                      <m:r>
                        <m:rPr>
                          <m:nor/>
                        </m:rPr>
                        <a:rPr lang="en-US" sz="2000" dirty="0" smtClean="0">
                          <a:solidFill>
                            <a:schemeClr val="bg1"/>
                          </a:solidFill>
                        </a:rPr>
                        <m:t>regardless</m:t>
                      </m:r>
                      <m:r>
                        <m:rPr>
                          <m:nor/>
                        </m:rPr>
                        <a:rPr lang="en-US" sz="2000" dirty="0" smtClean="0">
                          <a:solidFill>
                            <a:schemeClr val="bg1"/>
                          </a:solidFill>
                        </a:rPr>
                        <m:t> </m:t>
                      </m:r>
                      <m:r>
                        <m:rPr>
                          <m:nor/>
                        </m:rPr>
                        <a:rPr lang="en-US" sz="2000" dirty="0" smtClean="0">
                          <a:solidFill>
                            <a:schemeClr val="bg1"/>
                          </a:solidFill>
                        </a:rPr>
                        <m:t>of</m:t>
                      </m:r>
                      <m:r>
                        <m:rPr>
                          <m:nor/>
                        </m:rPr>
                        <a:rPr lang="en-US" sz="2000" dirty="0" smtClean="0">
                          <a:solidFill>
                            <a:schemeClr val="bg1"/>
                          </a:solidFill>
                        </a:rPr>
                        <m:t> </m:t>
                      </m:r>
                      <m:r>
                        <m:rPr>
                          <m:nor/>
                        </m:rPr>
                        <a:rPr lang="en-US" sz="2000" dirty="0" smtClean="0">
                          <a:solidFill>
                            <a:schemeClr val="bg1"/>
                          </a:solidFill>
                        </a:rPr>
                        <m:t>the</m:t>
                      </m:r>
                      <m:r>
                        <m:rPr>
                          <m:nor/>
                        </m:rPr>
                        <a:rPr lang="en-US" sz="2000" dirty="0" smtClean="0">
                          <a:solidFill>
                            <a:schemeClr val="bg1"/>
                          </a:solidFill>
                        </a:rPr>
                        <m:t> </m:t>
                      </m:r>
                      <m:r>
                        <m:rPr>
                          <m:nor/>
                        </m:rPr>
                        <a:rPr lang="en-US" sz="2000" dirty="0" smtClean="0">
                          <a:solidFill>
                            <a:schemeClr val="bg1"/>
                          </a:solidFill>
                        </a:rPr>
                        <m:t>motion</m:t>
                      </m:r>
                      <m:r>
                        <m:rPr>
                          <m:nor/>
                        </m:rPr>
                        <a:rPr lang="en-US" sz="2000" dirty="0" smtClean="0">
                          <a:solidFill>
                            <a:schemeClr val="bg1"/>
                          </a:solidFill>
                        </a:rPr>
                        <m:t> </m:t>
                      </m:r>
                      <m:r>
                        <m:rPr>
                          <m:nor/>
                        </m:rPr>
                        <a:rPr lang="en-US" sz="2000" dirty="0" smtClean="0">
                          <a:solidFill>
                            <a:schemeClr val="bg1"/>
                          </a:solidFill>
                        </a:rPr>
                        <m:t>of</m:t>
                      </m:r>
                      <m:r>
                        <m:rPr>
                          <m:nor/>
                        </m:rPr>
                        <a:rPr lang="en-US" sz="2000" dirty="0" smtClean="0">
                          <a:solidFill>
                            <a:schemeClr val="bg1"/>
                          </a:solidFill>
                        </a:rPr>
                        <m:t> </m:t>
                      </m:r>
                      <m:r>
                        <m:rPr>
                          <m:nor/>
                        </m:rPr>
                        <a:rPr lang="en-US" sz="2000" dirty="0" smtClean="0">
                          <a:solidFill>
                            <a:schemeClr val="bg1"/>
                          </a:solidFill>
                        </a:rPr>
                        <m:t>the</m:t>
                      </m:r>
                      <m:r>
                        <m:rPr>
                          <m:nor/>
                        </m:rPr>
                        <a:rPr lang="en-US" sz="2000" dirty="0" smtClean="0">
                          <a:solidFill>
                            <a:schemeClr val="bg1"/>
                          </a:solidFill>
                        </a:rPr>
                        <m:t> </m:t>
                      </m:r>
                      <m:r>
                        <m:rPr>
                          <m:nor/>
                        </m:rPr>
                        <a:rPr lang="en-US" sz="2000" dirty="0" smtClean="0">
                          <a:solidFill>
                            <a:schemeClr val="bg1"/>
                          </a:solidFill>
                        </a:rPr>
                        <m:t>emitting</m:t>
                      </m:r>
                      <m:r>
                        <m:rPr>
                          <m:nor/>
                        </m:rPr>
                        <a:rPr lang="en-US" sz="2000" dirty="0" smtClean="0">
                          <a:solidFill>
                            <a:schemeClr val="bg1"/>
                          </a:solidFill>
                        </a:rPr>
                        <m:t> </m:t>
                      </m:r>
                      <m:r>
                        <m:rPr>
                          <m:nor/>
                        </m:rPr>
                        <a:rPr lang="en-US" sz="2000" dirty="0" smtClean="0">
                          <a:solidFill>
                            <a:schemeClr val="bg1"/>
                          </a:solidFill>
                        </a:rPr>
                        <m:t>frame</m:t>
                      </m:r>
                    </m:oMath>
                  </m:oMathPara>
                </a14:m>
                <a:endParaRPr lang="en-US" sz="2000" dirty="0">
                  <a:solidFill>
                    <a:schemeClr val="bg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701040" y="5287433"/>
                <a:ext cx="8583294" cy="71712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9624060" y="5532120"/>
                <a:ext cx="2374266" cy="304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charset="0"/>
                        </a:rPr>
                        <m:t>𝑐</m:t>
                      </m:r>
                      <m:r>
                        <a:rPr lang="en-US" i="1" smtClean="0">
                          <a:solidFill>
                            <a:schemeClr val="bg1"/>
                          </a:solidFill>
                          <a:latin typeface="Cambria Math" charset="0"/>
                        </a:rPr>
                        <m:t>=299,792,458 </m:t>
                      </m:r>
                      <m:r>
                        <m:rPr>
                          <m:sty m:val="p"/>
                        </m:rPr>
                        <a:rPr lang="en-US">
                          <a:solidFill>
                            <a:schemeClr val="bg1"/>
                          </a:solidFill>
                          <a:latin typeface="Cambria Math" charset="0"/>
                        </a:rPr>
                        <m:t>m</m:t>
                      </m:r>
                      <m:r>
                        <a:rPr lang="en-US">
                          <a:solidFill>
                            <a:schemeClr val="bg1"/>
                          </a:solidFill>
                          <a:latin typeface="Cambria Math" charset="0"/>
                        </a:rPr>
                        <m:t>/</m:t>
                      </m:r>
                      <m:r>
                        <m:rPr>
                          <m:sty m:val="p"/>
                        </m:rPr>
                        <a:rPr lang="en-US">
                          <a:solidFill>
                            <a:schemeClr val="bg1"/>
                          </a:solidFill>
                          <a:latin typeface="Cambria Math" charset="0"/>
                        </a:rPr>
                        <m:t>s</m:t>
                      </m:r>
                    </m:oMath>
                  </m:oMathPara>
                </a14:m>
                <a:endParaRPr lang="en-US"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9624060" y="5532120"/>
                <a:ext cx="2374266" cy="304800"/>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3330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Special Relativity</a:t>
            </a:r>
          </a:p>
        </p:txBody>
      </p:sp>
      <p:sp>
        <p:nvSpPr>
          <p:cNvPr id="3" name="Content Placeholder 2"/>
          <p:cNvSpPr>
            <a:spLocks noGrp="1"/>
          </p:cNvSpPr>
          <p:nvPr>
            <p:ph idx="1"/>
          </p:nvPr>
        </p:nvSpPr>
        <p:spPr>
          <a:xfrm>
            <a:off x="685801" y="1969537"/>
            <a:ext cx="10286999" cy="4068953"/>
          </a:xfrm>
        </p:spPr>
        <p:txBody>
          <a:bodyPr>
            <a:normAutofit fontScale="92500" lnSpcReduction="10000"/>
          </a:bodyPr>
          <a:lstStyle/>
          <a:p>
            <a:r>
              <a:rPr lang="en-US" dirty="0"/>
              <a:t>Einstein’s 1905 treatise “On the Electrodynamics of Moving Bodies” started with two simple postulates</a:t>
            </a:r>
          </a:p>
          <a:p>
            <a:pPr lvl="1"/>
            <a:r>
              <a:rPr lang="en-US" dirty="0"/>
              <a:t>The  laws of physics are the same in any inertial reference frames</a:t>
            </a:r>
          </a:p>
          <a:p>
            <a:pPr lvl="1"/>
            <a:r>
              <a:rPr lang="en-US" dirty="0"/>
              <a:t>The speed of light in a vacuum is the constant c regardless of the motion of the emitting frame</a:t>
            </a:r>
          </a:p>
          <a:p>
            <a:r>
              <a:rPr lang="en-US" dirty="0"/>
              <a:t>Lorentz transformations for a boost in the </a:t>
            </a:r>
            <a:r>
              <a:rPr lang="en-US" dirty="0" err="1"/>
              <a:t>x,x</a:t>
            </a:r>
            <a:r>
              <a:rPr lang="en-US" dirty="0"/>
              <a:t>’-direction mixes x</a:t>
            </a:r>
            <a:r>
              <a:rPr lang="en-US" baseline="30000" dirty="0"/>
              <a:t>0</a:t>
            </a:r>
            <a:r>
              <a:rPr lang="en-US" dirty="0"/>
              <a:t>- and x</a:t>
            </a:r>
            <a:r>
              <a:rPr lang="en-US" baseline="30000" dirty="0"/>
              <a:t>1</a:t>
            </a:r>
            <a:r>
              <a:rPr lang="en-US" dirty="0"/>
              <a:t>-components:</a:t>
            </a:r>
          </a:p>
          <a:p>
            <a:endParaRPr lang="en-US" dirty="0"/>
          </a:p>
          <a:p>
            <a:endParaRPr lang="en-US" dirty="0"/>
          </a:p>
          <a:p>
            <a:endParaRPr lang="en-US" dirty="0"/>
          </a:p>
          <a:p>
            <a:endParaRPr lang="en-US" dirty="0"/>
          </a:p>
          <a:p>
            <a:r>
              <a:rPr lang="en-US" dirty="0"/>
              <a:t>Time dilation is a special relativistic effect causing moving clocks to run slow:</a:t>
            </a:r>
          </a:p>
          <a:p>
            <a:endParaRPr lang="en-US" dirty="0"/>
          </a:p>
          <a:p>
            <a:r>
              <a:rPr lang="en-US" dirty="0"/>
              <a:t>Proper time along a worldline between Events A and B is related to boosted times between the same events by</a:t>
            </a:r>
          </a:p>
        </p:txBody>
      </p:sp>
      <mc:AlternateContent xmlns:mc="http://schemas.openxmlformats.org/markup-compatibility/2006" xmlns:a14="http://schemas.microsoft.com/office/drawing/2010/main">
        <mc:Choice Requires="a14">
          <p:sp>
            <p:nvSpPr>
              <p:cNvPr id="4" name="Rectangle 3"/>
              <p:cNvSpPr/>
              <p:nvPr/>
            </p:nvSpPr>
            <p:spPr>
              <a:xfrm>
                <a:off x="6565870" y="3666077"/>
                <a:ext cx="2371096" cy="87141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 xmlns:m="http://schemas.openxmlformats.org/officeDocument/2006/math">
                    <m:r>
                      <a:rPr lang="en-US" i="1" smtClean="0">
                        <a:solidFill>
                          <a:schemeClr val="bg1"/>
                        </a:solidFill>
                        <a:latin typeface="Cambria Math" charset="0"/>
                      </a:rPr>
                      <m:t>𝛾</m:t>
                    </m:r>
                    <m:r>
                      <a:rPr lang="en-US" i="1" smtClean="0">
                        <a:solidFill>
                          <a:schemeClr val="bg1"/>
                        </a:solidFill>
                        <a:latin typeface="Cambria Math" charset="0"/>
                      </a:rPr>
                      <m:t>=</m:t>
                    </m:r>
                    <m:f>
                      <m:fPr>
                        <m:ctrlPr>
                          <a:rPr lang="en-US" i="1">
                            <a:solidFill>
                              <a:schemeClr val="bg1"/>
                            </a:solidFill>
                            <a:latin typeface="Cambria Math" panose="02040503050406030204" pitchFamily="18" charset="0"/>
                          </a:rPr>
                        </m:ctrlPr>
                      </m:fPr>
                      <m:num>
                        <m:r>
                          <a:rPr lang="en-US" i="1">
                            <a:solidFill>
                              <a:schemeClr val="bg1"/>
                            </a:solidFill>
                            <a:latin typeface="Cambria Math" charset="0"/>
                          </a:rPr>
                          <m:t>1</m:t>
                        </m:r>
                      </m:num>
                      <m:den>
                        <m:rad>
                          <m:radPr>
                            <m:degHide m:val="on"/>
                            <m:ctrlPr>
                              <a:rPr lang="en-US" i="1">
                                <a:solidFill>
                                  <a:schemeClr val="bg1"/>
                                </a:solidFill>
                                <a:latin typeface="Cambria Math" panose="02040503050406030204" pitchFamily="18" charset="0"/>
                              </a:rPr>
                            </m:ctrlPr>
                          </m:radPr>
                          <m:deg/>
                          <m:e>
                            <m:r>
                              <a:rPr lang="en-US" i="1">
                                <a:solidFill>
                                  <a:schemeClr val="bg1"/>
                                </a:solidFill>
                                <a:latin typeface="Cambria Math" charset="0"/>
                              </a:rPr>
                              <m:t>1−</m:t>
                            </m:r>
                            <m:sSup>
                              <m:sSupPr>
                                <m:ctrlPr>
                                  <a:rPr lang="en-US" i="1">
                                    <a:solidFill>
                                      <a:schemeClr val="bg1"/>
                                    </a:solidFill>
                                    <a:latin typeface="Cambria Math" panose="02040503050406030204" pitchFamily="18" charset="0"/>
                                  </a:rPr>
                                </m:ctrlPr>
                              </m:sSupPr>
                              <m:e>
                                <m:r>
                                  <m:rPr>
                                    <m:sty m:val="p"/>
                                  </m:rPr>
                                  <a:rPr lang="en-US">
                                    <a:solidFill>
                                      <a:schemeClr val="bg1"/>
                                    </a:solidFill>
                                    <a:latin typeface="Cambria Math" charset="0"/>
                                  </a:rPr>
                                  <m:t>v</m:t>
                                </m:r>
                              </m:e>
                              <m:sup>
                                <m:r>
                                  <a:rPr lang="en-US" i="1">
                                    <a:solidFill>
                                      <a:schemeClr val="bg1"/>
                                    </a:solidFill>
                                    <a:latin typeface="Cambria Math" charset="0"/>
                                  </a:rPr>
                                  <m:t>2</m:t>
                                </m:r>
                              </m:sup>
                            </m:sSup>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𝑐</m:t>
                                </m:r>
                              </m:e>
                              <m:sup>
                                <m:r>
                                  <a:rPr lang="en-US" i="1">
                                    <a:solidFill>
                                      <a:schemeClr val="bg1"/>
                                    </a:solidFill>
                                    <a:latin typeface="Cambria Math" charset="0"/>
                                  </a:rPr>
                                  <m:t>2</m:t>
                                </m:r>
                              </m:sup>
                            </m:sSup>
                          </m:e>
                        </m:rad>
                      </m:den>
                    </m:f>
                  </m:oMath>
                </a14:m>
                <a:r>
                  <a:rPr lang="en-US" dirty="0">
                    <a:solidFill>
                      <a:schemeClr val="bg1"/>
                    </a:solidFill>
                  </a:rPr>
                  <a:t>, </a:t>
                </a:r>
                <a14:m>
                  <m:oMath xmlns:m="http://schemas.openxmlformats.org/officeDocument/2006/math">
                    <m:r>
                      <a:rPr lang="en-US" i="1">
                        <a:solidFill>
                          <a:schemeClr val="bg1"/>
                        </a:solidFill>
                        <a:latin typeface="Cambria Math" charset="0"/>
                      </a:rPr>
                      <m:t>𝛽</m:t>
                    </m:r>
                  </m:oMath>
                </a14:m>
                <a:r>
                  <a:rPr lang="en-US" dirty="0">
                    <a:solidFill>
                      <a:schemeClr val="bg1"/>
                    </a:solidFill>
                  </a:rPr>
                  <a:t>=v/c</a:t>
                </a:r>
              </a:p>
            </p:txBody>
          </p:sp>
        </mc:Choice>
        <mc:Fallback xmlns="">
          <p:sp>
            <p:nvSpPr>
              <p:cNvPr id="4" name="Rectangle 3"/>
              <p:cNvSpPr>
                <a:spLocks noRot="1" noChangeAspect="1" noMove="1" noResize="1" noEditPoints="1" noAdjustHandles="1" noChangeArrowheads="1" noChangeShapeType="1" noTextEdit="1"/>
              </p:cNvSpPr>
              <p:nvPr/>
            </p:nvSpPr>
            <p:spPr>
              <a:xfrm>
                <a:off x="6565870" y="3666077"/>
                <a:ext cx="2371096" cy="87141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719787" y="3406842"/>
                <a:ext cx="2818372" cy="1389444"/>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sSup>
                        <m:sSupPr>
                          <m:ctrlPr>
                            <a:rPr lang="en-US" i="1" smtClean="0">
                              <a:solidFill>
                                <a:schemeClr val="bg1"/>
                              </a:solidFill>
                              <a:latin typeface="Cambria Math" panose="02040503050406030204" pitchFamily="18" charset="0"/>
                            </a:rPr>
                          </m:ctrlPr>
                        </m:sSupPr>
                        <m:e>
                          <m:r>
                            <a:rPr lang="en-US" i="1">
                              <a:solidFill>
                                <a:schemeClr val="bg1"/>
                              </a:solidFill>
                              <a:latin typeface="Cambria Math" charset="0"/>
                            </a:rPr>
                            <m:t>(</m:t>
                          </m:r>
                          <m:r>
                            <a:rPr lang="en-US" i="1">
                              <a:solidFill>
                                <a:schemeClr val="bg1"/>
                              </a:solidFill>
                              <a:latin typeface="Cambria Math" charset="0"/>
                            </a:rPr>
                            <m:t>𝑥</m:t>
                          </m:r>
                        </m:e>
                        <m:sup>
                          <m:r>
                            <a:rPr lang="en-US" i="1">
                              <a:solidFill>
                                <a:schemeClr val="bg1"/>
                              </a:solidFill>
                              <a:latin typeface="Cambria Math" charset="0"/>
                            </a:rPr>
                            <m:t>0</m:t>
                          </m:r>
                        </m:sup>
                      </m:sSup>
                      <m:r>
                        <a:rPr lang="en-US" i="1">
                          <a:solidFill>
                            <a:schemeClr val="bg1"/>
                          </a:solidFill>
                          <a:latin typeface="Cambria Math" charset="0"/>
                        </a:rPr>
                        <m:t>)′=</m:t>
                      </m:r>
                      <m:r>
                        <a:rPr lang="en-US" i="1">
                          <a:solidFill>
                            <a:schemeClr val="bg1"/>
                          </a:solidFill>
                          <a:latin typeface="Cambria Math" charset="0"/>
                        </a:rPr>
                        <m:t>𝛾</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m:t>
                          </m:r>
                          <m:r>
                            <a:rPr lang="en-US" i="1">
                              <a:solidFill>
                                <a:schemeClr val="bg1"/>
                              </a:solidFill>
                              <a:latin typeface="Cambria Math" charset="0"/>
                            </a:rPr>
                            <m:t>𝑥</m:t>
                          </m:r>
                        </m:e>
                        <m:sup>
                          <m:r>
                            <a:rPr lang="en-US" i="1">
                              <a:solidFill>
                                <a:schemeClr val="bg1"/>
                              </a:solidFill>
                              <a:latin typeface="Cambria Math" charset="0"/>
                            </a:rPr>
                            <m:t>0</m:t>
                          </m:r>
                        </m:sup>
                      </m:sSup>
                      <m:r>
                        <a:rPr lang="en-US" i="1">
                          <a:solidFill>
                            <a:schemeClr val="bg1"/>
                          </a:solidFill>
                          <a:latin typeface="Cambria Math" charset="0"/>
                        </a:rPr>
                        <m:t>−</m:t>
                      </m:r>
                      <m:r>
                        <a:rPr lang="en-US" i="1">
                          <a:solidFill>
                            <a:schemeClr val="bg1"/>
                          </a:solidFill>
                          <a:latin typeface="Cambria Math" charset="0"/>
                        </a:rPr>
                        <m:t>𝛽</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𝑥</m:t>
                          </m:r>
                        </m:e>
                        <m:sup>
                          <m:r>
                            <a:rPr lang="en-US" i="1">
                              <a:solidFill>
                                <a:schemeClr val="bg1"/>
                              </a:solidFill>
                              <a:latin typeface="Cambria Math" charset="0"/>
                            </a:rPr>
                            <m:t>1</m:t>
                          </m:r>
                        </m:sup>
                      </m:sSup>
                      <m:r>
                        <a:rPr lang="en-US" i="1">
                          <a:solidFill>
                            <a:schemeClr val="bg1"/>
                          </a:solidFill>
                          <a:latin typeface="Cambria Math" charset="0"/>
                        </a:rPr>
                        <m:t>)</m:t>
                      </m:r>
                    </m:oMath>
                  </m:oMathPara>
                </a14:m>
                <a:endParaRPr lang="en-US" dirty="0">
                  <a:solidFill>
                    <a:schemeClr val="bg1"/>
                  </a:solidFill>
                </a:endParaRPr>
              </a:p>
              <a:p>
                <a:pPr marL="285750" indent="-285750" algn="ctr" defTabSz="914400"/>
                <a:r>
                  <a:rPr lang="en-US" dirty="0">
                    <a:solidFill>
                      <a:schemeClr val="bg1"/>
                    </a:solidFill>
                  </a:rPr>
                  <a:t>  </a:t>
                </a:r>
                <a14:m>
                  <m:oMath xmlns:m="http://schemas.openxmlformats.org/officeDocument/2006/math">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m:t>
                        </m:r>
                        <m:r>
                          <a:rPr lang="en-US" i="1">
                            <a:solidFill>
                              <a:schemeClr val="bg1"/>
                            </a:solidFill>
                            <a:latin typeface="Cambria Math" charset="0"/>
                          </a:rPr>
                          <m:t>𝑥</m:t>
                        </m:r>
                      </m:e>
                      <m:sup>
                        <m:r>
                          <a:rPr lang="en-US" i="1">
                            <a:solidFill>
                              <a:schemeClr val="bg1"/>
                            </a:solidFill>
                            <a:latin typeface="Cambria Math" charset="0"/>
                          </a:rPr>
                          <m:t>1</m:t>
                        </m:r>
                      </m:sup>
                    </m:sSup>
                    <m:r>
                      <a:rPr lang="en-US" i="1">
                        <a:solidFill>
                          <a:schemeClr val="bg1"/>
                        </a:solidFill>
                        <a:latin typeface="Cambria Math" charset="0"/>
                      </a:rPr>
                      <m:t>)′=</m:t>
                    </m:r>
                    <m:r>
                      <a:rPr lang="en-US" i="1">
                        <a:solidFill>
                          <a:schemeClr val="bg1"/>
                        </a:solidFill>
                        <a:latin typeface="Cambria Math" charset="0"/>
                      </a:rPr>
                      <m:t>𝛾</m:t>
                    </m:r>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𝑥</m:t>
                        </m:r>
                      </m:e>
                      <m:sup>
                        <m:r>
                          <a:rPr lang="en-US" i="1">
                            <a:solidFill>
                              <a:schemeClr val="bg1"/>
                            </a:solidFill>
                            <a:latin typeface="Cambria Math" charset="0"/>
                          </a:rPr>
                          <m:t>1</m:t>
                        </m:r>
                      </m:sup>
                    </m:sSup>
                    <m:r>
                      <a:rPr lang="en-US" i="1">
                        <a:solidFill>
                          <a:schemeClr val="bg1"/>
                        </a:solidFill>
                        <a:latin typeface="Cambria Math" charset="0"/>
                      </a:rPr>
                      <m:t>−</m:t>
                    </m:r>
                    <m:r>
                      <a:rPr lang="en-US" i="1">
                        <a:solidFill>
                          <a:schemeClr val="bg1"/>
                        </a:solidFill>
                        <a:latin typeface="Cambria Math" charset="0"/>
                      </a:rPr>
                      <m:t>𝛽</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𝑥</m:t>
                        </m:r>
                      </m:e>
                      <m:sup>
                        <m:r>
                          <a:rPr lang="en-US" i="1">
                            <a:solidFill>
                              <a:schemeClr val="bg1"/>
                            </a:solidFill>
                            <a:latin typeface="Cambria Math" charset="0"/>
                          </a:rPr>
                          <m:t>0</m:t>
                        </m:r>
                      </m:sup>
                    </m:sSup>
                    <m:r>
                      <a:rPr lang="en-US" i="1">
                        <a:solidFill>
                          <a:schemeClr val="bg1"/>
                        </a:solidFill>
                        <a:latin typeface="Cambria Math" charset="0"/>
                      </a:rPr>
                      <m:t>)</m:t>
                    </m:r>
                  </m:oMath>
                </a14:m>
                <a:endParaRPr lang="en-US" i="1" dirty="0">
                  <a:solidFill>
                    <a:schemeClr val="bg1"/>
                  </a:solidFill>
                  <a:latin typeface="Cambria Math" charset="0"/>
                </a:endParaRPr>
              </a:p>
              <a:p>
                <a:pPr marL="285750" indent="-285750" algn="ctr" defTabSz="914400"/>
                <a14:m>
                  <m:oMath xmlns:m="http://schemas.openxmlformats.org/officeDocument/2006/math">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m:t>
                        </m:r>
                        <m:r>
                          <a:rPr lang="en-US" i="1">
                            <a:solidFill>
                              <a:schemeClr val="bg1"/>
                            </a:solidFill>
                            <a:latin typeface="Cambria Math" charset="0"/>
                          </a:rPr>
                          <m:t>𝑥</m:t>
                        </m:r>
                      </m:e>
                      <m:sup>
                        <m:r>
                          <a:rPr lang="en-US" i="1">
                            <a:solidFill>
                              <a:schemeClr val="bg1"/>
                            </a:solidFill>
                            <a:latin typeface="Cambria Math" charset="0"/>
                          </a:rPr>
                          <m:t>2</m:t>
                        </m:r>
                      </m:sup>
                    </m:sSup>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𝑥</m:t>
                        </m:r>
                      </m:e>
                      <m:sup>
                        <m:r>
                          <a:rPr lang="en-US" i="1">
                            <a:solidFill>
                              <a:schemeClr val="bg1"/>
                            </a:solidFill>
                            <a:latin typeface="Cambria Math" charset="0"/>
                          </a:rPr>
                          <m:t>2</m:t>
                        </m:r>
                      </m:sup>
                    </m:sSup>
                  </m:oMath>
                </a14:m>
                <a:r>
                  <a:rPr lang="en-US" dirty="0">
                    <a:solidFill>
                      <a:schemeClr val="bg1"/>
                    </a:solidFill>
                  </a:rPr>
                  <a:t> </a:t>
                </a:r>
              </a:p>
              <a:p>
                <a:pPr marL="285750" indent="-285750" algn="ctr" defTabSz="914400"/>
                <a14:m>
                  <m:oMathPara xmlns:m="http://schemas.openxmlformats.org/officeDocument/2006/math">
                    <m:oMathParaPr>
                      <m:jc m:val="centerGroup"/>
                    </m:oMathParaPr>
                    <m:oMath xmlns:m="http://schemas.openxmlformats.org/officeDocument/2006/math">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m:t>
                          </m:r>
                          <m:r>
                            <a:rPr lang="en-US" i="1">
                              <a:solidFill>
                                <a:schemeClr val="bg1"/>
                              </a:solidFill>
                              <a:latin typeface="Cambria Math" charset="0"/>
                            </a:rPr>
                            <m:t>𝑥</m:t>
                          </m:r>
                        </m:e>
                        <m:sup>
                          <m:r>
                            <a:rPr lang="en-US" i="1">
                              <a:solidFill>
                                <a:schemeClr val="bg1"/>
                              </a:solidFill>
                              <a:latin typeface="Cambria Math" charset="0"/>
                            </a:rPr>
                            <m:t>3</m:t>
                          </m:r>
                        </m:sup>
                      </m:sSup>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𝑥</m:t>
                          </m:r>
                        </m:e>
                        <m:sup>
                          <m:r>
                            <a:rPr lang="en-US" i="1">
                              <a:solidFill>
                                <a:schemeClr val="bg1"/>
                              </a:solidFill>
                              <a:latin typeface="Cambria Math" charset="0"/>
                            </a:rPr>
                            <m:t>3</m:t>
                          </m:r>
                        </m:sup>
                      </m:sSup>
                    </m:oMath>
                  </m:oMathPara>
                </a14:m>
                <a:endParaRPr lang="en-US" dirty="0">
                  <a:solidFill>
                    <a:schemeClr val="bg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2719787" y="3406842"/>
                <a:ext cx="2818372" cy="138944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446647" y="5227610"/>
                <a:ext cx="1649353" cy="40831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r>
                        <m:rPr>
                          <m:sty m:val="p"/>
                        </m:rPr>
                        <a:rPr lang="en-US">
                          <a:solidFill>
                            <a:schemeClr val="bg1"/>
                          </a:solidFill>
                          <a:latin typeface="Cambria Math" charset="0"/>
                        </a:rPr>
                        <m:t>Δ</m:t>
                      </m:r>
                      <m:r>
                        <a:rPr lang="en-US" i="1">
                          <a:solidFill>
                            <a:schemeClr val="bg1"/>
                          </a:solidFill>
                          <a:latin typeface="Cambria Math" charset="0"/>
                        </a:rPr>
                        <m:t>𝑡</m:t>
                      </m:r>
                      <m:r>
                        <a:rPr lang="en-US" b="0" i="1" smtClean="0">
                          <a:solidFill>
                            <a:schemeClr val="bg1"/>
                          </a:solidFill>
                          <a:latin typeface="Cambria Math" charset="0"/>
                        </a:rPr>
                        <m:t>′</m:t>
                      </m:r>
                      <m:r>
                        <a:rPr lang="en-US" i="1" smtClean="0">
                          <a:solidFill>
                            <a:schemeClr val="bg1"/>
                          </a:solidFill>
                          <a:latin typeface="Cambria Math" charset="0"/>
                        </a:rPr>
                        <m:t>=</m:t>
                      </m:r>
                      <m:r>
                        <a:rPr lang="en-US" i="1" smtClean="0">
                          <a:solidFill>
                            <a:schemeClr val="bg1"/>
                          </a:solidFill>
                          <a:latin typeface="Cambria Math" charset="0"/>
                        </a:rPr>
                        <m:t>𝛾</m:t>
                      </m:r>
                      <m:r>
                        <m:rPr>
                          <m:sty m:val="p"/>
                        </m:rPr>
                        <a:rPr lang="en-US">
                          <a:solidFill>
                            <a:schemeClr val="bg1"/>
                          </a:solidFill>
                          <a:latin typeface="Cambria Math" charset="0"/>
                        </a:rPr>
                        <m:t>Δ</m:t>
                      </m:r>
                      <m:r>
                        <a:rPr lang="en-US" i="1">
                          <a:solidFill>
                            <a:schemeClr val="bg1"/>
                          </a:solidFill>
                          <a:latin typeface="Cambria Math" charset="0"/>
                        </a:rPr>
                        <m:t>𝑡</m:t>
                      </m:r>
                    </m:oMath>
                  </m:oMathPara>
                </a14:m>
                <a:endParaRPr lang="en-US"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4446647" y="5227610"/>
                <a:ext cx="1649353" cy="40831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3C1352C3-9082-B2B2-74A2-2946A6FB81A0}"/>
                  </a:ext>
                </a:extLst>
              </p:cNvPr>
              <p:cNvSpPr/>
              <p:nvPr/>
            </p:nvSpPr>
            <p:spPr>
              <a:xfrm>
                <a:off x="3803723" y="6033743"/>
                <a:ext cx="3666752" cy="72936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charset="0"/>
                            </a:rPr>
                            <m:t>𝜏</m:t>
                          </m:r>
                        </m:e>
                        <m:sub>
                          <m:r>
                            <a:rPr lang="en-US" i="1">
                              <a:solidFill>
                                <a:schemeClr val="bg1"/>
                              </a:solidFill>
                              <a:latin typeface="Cambria Math" charset="0"/>
                            </a:rPr>
                            <m:t>𝐴𝐵</m:t>
                          </m:r>
                        </m:sub>
                      </m:sSub>
                      <m:r>
                        <a:rPr lang="en-US" i="1">
                          <a:solidFill>
                            <a:schemeClr val="bg1"/>
                          </a:solidFill>
                          <a:latin typeface="Cambria Math" charset="0"/>
                        </a:rPr>
                        <m:t>=</m:t>
                      </m:r>
                      <m:nary>
                        <m:naryPr>
                          <m:limLoc m:val="subSup"/>
                          <m:ctrlPr>
                            <a:rPr lang="en-US" i="1">
                              <a:solidFill>
                                <a:schemeClr val="bg1"/>
                              </a:solidFill>
                              <a:latin typeface="Cambria Math" panose="02040503050406030204" pitchFamily="18" charset="0"/>
                            </a:rPr>
                          </m:ctrlPr>
                        </m:naryPr>
                        <m:sub>
                          <m:r>
                            <m:rPr>
                              <m:brk m:alnAt="1"/>
                            </m:rPr>
                            <a:rPr lang="en-US" b="0" i="1" smtClean="0">
                              <a:solidFill>
                                <a:schemeClr val="bg1"/>
                              </a:solidFill>
                              <a:latin typeface="Cambria Math" charset="0"/>
                            </a:rPr>
                            <m:t>𝑡</m:t>
                          </m:r>
                          <m:r>
                            <a:rPr lang="en-US" i="1" baseline="-25000">
                              <a:solidFill>
                                <a:schemeClr val="bg1"/>
                              </a:solidFill>
                              <a:latin typeface="Cambria Math" charset="0"/>
                            </a:rPr>
                            <m:t>𝐴</m:t>
                          </m:r>
                        </m:sub>
                        <m:sup>
                          <m:r>
                            <a:rPr lang="en-US" b="0" i="1" smtClean="0">
                              <a:solidFill>
                                <a:schemeClr val="bg1"/>
                              </a:solidFill>
                              <a:latin typeface="Cambria Math" charset="0"/>
                            </a:rPr>
                            <m:t>𝑡</m:t>
                          </m:r>
                          <m:r>
                            <a:rPr lang="en-US" i="1" baseline="-25000">
                              <a:solidFill>
                                <a:schemeClr val="bg1"/>
                              </a:solidFill>
                              <a:latin typeface="Cambria Math" charset="0"/>
                            </a:rPr>
                            <m:t>𝐵</m:t>
                          </m:r>
                        </m:sup>
                        <m:e>
                          <m:rad>
                            <m:radPr>
                              <m:degHide m:val="on"/>
                              <m:ctrlPr>
                                <a:rPr lang="en-US" i="1">
                                  <a:solidFill>
                                    <a:schemeClr val="bg1"/>
                                  </a:solidFill>
                                  <a:latin typeface="Cambria Math" panose="02040503050406030204" pitchFamily="18" charset="0"/>
                                </a:rPr>
                              </m:ctrlPr>
                            </m:radPr>
                            <m:deg/>
                            <m:e>
                              <m:r>
                                <a:rPr lang="en-US" i="1">
                                  <a:solidFill>
                                    <a:schemeClr val="bg1"/>
                                  </a:solidFill>
                                  <a:latin typeface="Cambria Math" charset="0"/>
                                </a:rPr>
                                <m:t>1−</m:t>
                              </m:r>
                              <m:sSup>
                                <m:sSupPr>
                                  <m:ctrlPr>
                                    <a:rPr lang="en-US" i="1">
                                      <a:solidFill>
                                        <a:schemeClr val="bg1"/>
                                      </a:solidFill>
                                      <a:latin typeface="Cambria Math" panose="02040503050406030204" pitchFamily="18" charset="0"/>
                                    </a:rPr>
                                  </m:ctrlPr>
                                </m:sSupPr>
                                <m:e>
                                  <m:r>
                                    <m:rPr>
                                      <m:sty m:val="p"/>
                                    </m:rPr>
                                    <a:rPr lang="en-US">
                                      <a:solidFill>
                                        <a:schemeClr val="bg1"/>
                                      </a:solidFill>
                                      <a:latin typeface="Cambria Math" charset="0"/>
                                    </a:rPr>
                                    <m:t>v</m:t>
                                  </m:r>
                                </m:e>
                                <m:sup>
                                  <m:r>
                                    <a:rPr lang="en-US" i="1">
                                      <a:solidFill>
                                        <a:schemeClr val="bg1"/>
                                      </a:solidFill>
                                      <a:latin typeface="Cambria Math" charset="0"/>
                                    </a:rPr>
                                    <m:t>2</m:t>
                                  </m:r>
                                </m:sup>
                              </m:sSup>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𝑡</m:t>
                                  </m:r>
                                </m:e>
                                <m:sup>
                                  <m:r>
                                    <a:rPr lang="en-US" i="1">
                                      <a:solidFill>
                                        <a:schemeClr val="bg1"/>
                                      </a:solidFill>
                                      <a:latin typeface="Cambria Math" charset="0"/>
                                    </a:rPr>
                                    <m:t>′</m:t>
                                  </m:r>
                                </m:sup>
                              </m:sSup>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𝑐</m:t>
                                  </m:r>
                                </m:e>
                                <m:sup>
                                  <m:r>
                                    <a:rPr lang="en-US" i="1">
                                      <a:solidFill>
                                        <a:schemeClr val="bg1"/>
                                      </a:solidFill>
                                      <a:latin typeface="Cambria Math" charset="0"/>
                                    </a:rPr>
                                    <m:t>2</m:t>
                                  </m:r>
                                </m:sup>
                              </m:sSup>
                            </m:e>
                          </m:rad>
                          <m:r>
                            <a:rPr lang="en-US" i="1">
                              <a:solidFill>
                                <a:schemeClr val="bg1"/>
                              </a:solidFill>
                              <a:latin typeface="Cambria Math" charset="0"/>
                            </a:rPr>
                            <m:t>𝑑𝑡</m:t>
                          </m:r>
                          <m:r>
                            <a:rPr lang="en-US" i="1">
                              <a:solidFill>
                                <a:schemeClr val="bg1"/>
                              </a:solidFill>
                              <a:latin typeface="Cambria Math" charset="0"/>
                            </a:rPr>
                            <m:t>′</m:t>
                          </m:r>
                        </m:e>
                      </m:nary>
                    </m:oMath>
                  </m:oMathPara>
                </a14:m>
                <a:endParaRPr lang="en-US" dirty="0">
                  <a:solidFill>
                    <a:schemeClr val="bg1"/>
                  </a:solidFill>
                </a:endParaRPr>
              </a:p>
            </p:txBody>
          </p:sp>
        </mc:Choice>
        <mc:Fallback xmlns="">
          <p:sp>
            <p:nvSpPr>
              <p:cNvPr id="7" name="Rectangle 6">
                <a:extLst>
                  <a:ext uri="{FF2B5EF4-FFF2-40B4-BE49-F238E27FC236}">
                    <a16:creationId xmlns:a16="http://schemas.microsoft.com/office/drawing/2014/main" id="{3C1352C3-9082-B2B2-74A2-2946A6FB81A0}"/>
                  </a:ext>
                </a:extLst>
              </p:cNvPr>
              <p:cNvSpPr>
                <a:spLocks noRot="1" noChangeAspect="1" noMove="1" noResize="1" noEditPoints="1" noAdjustHandles="1" noChangeArrowheads="1" noChangeShapeType="1" noTextEdit="1"/>
              </p:cNvSpPr>
              <p:nvPr/>
            </p:nvSpPr>
            <p:spPr>
              <a:xfrm>
                <a:off x="3803723" y="6033743"/>
                <a:ext cx="3666752" cy="729366"/>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3217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Length contraction</a:t>
            </a:r>
          </a:p>
        </p:txBody>
      </p:sp>
      <p:sp>
        <p:nvSpPr>
          <p:cNvPr id="3" name="Content Placeholder 2"/>
          <p:cNvSpPr>
            <a:spLocks noGrp="1"/>
          </p:cNvSpPr>
          <p:nvPr>
            <p:ph idx="1"/>
          </p:nvPr>
        </p:nvSpPr>
        <p:spPr>
          <a:xfrm>
            <a:off x="685801" y="1777043"/>
            <a:ext cx="10131425" cy="4014158"/>
          </a:xfrm>
        </p:spPr>
        <p:txBody>
          <a:bodyPr/>
          <a:lstStyle/>
          <a:p>
            <a:r>
              <a:rPr lang="en-US" dirty="0"/>
              <a:t>Now consider Events A, B and C for light bouncing parallel to the motion of a light clock in Frames 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 name="Straight Connector 3"/>
          <p:cNvCxnSpPr/>
          <p:nvPr/>
        </p:nvCxnSpPr>
        <p:spPr>
          <a:xfrm>
            <a:off x="1998168" y="2918947"/>
            <a:ext cx="0" cy="1898285"/>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62000" y="3911630"/>
            <a:ext cx="3200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1176072" y="2918947"/>
            <a:ext cx="1816258" cy="1826729"/>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39"/>
          <p:cNvSpPr txBox="1">
            <a:spLocks noChangeArrowheads="1"/>
          </p:cNvSpPr>
          <p:nvPr/>
        </p:nvSpPr>
        <p:spPr bwMode="auto">
          <a:xfrm>
            <a:off x="1685956" y="4036703"/>
            <a:ext cx="4010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O’</a:t>
            </a:r>
            <a:endParaRPr lang="en-US" sz="1800" b="1" baseline="-25000" dirty="0"/>
          </a:p>
        </p:txBody>
      </p:sp>
      <p:sp>
        <p:nvSpPr>
          <p:cNvPr id="12" name="TextBox 39"/>
          <p:cNvSpPr txBox="1">
            <a:spLocks noChangeArrowheads="1"/>
          </p:cNvSpPr>
          <p:nvPr/>
        </p:nvSpPr>
        <p:spPr bwMode="auto">
          <a:xfrm>
            <a:off x="1205751" y="2607605"/>
            <a:ext cx="3481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S’</a:t>
            </a:r>
            <a:endParaRPr lang="en-US" sz="1800" b="1" baseline="-25000" dirty="0"/>
          </a:p>
        </p:txBody>
      </p:sp>
      <p:sp>
        <p:nvSpPr>
          <p:cNvPr id="13" name="TextBox 51"/>
          <p:cNvSpPr txBox="1">
            <a:spLocks noChangeArrowheads="1"/>
          </p:cNvSpPr>
          <p:nvPr/>
        </p:nvSpPr>
        <p:spPr bwMode="auto">
          <a:xfrm>
            <a:off x="7911532" y="3570407"/>
            <a:ext cx="3472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x’</a:t>
            </a:r>
          </a:p>
        </p:txBody>
      </p:sp>
      <p:sp>
        <p:nvSpPr>
          <p:cNvPr id="14" name="TextBox 51"/>
          <p:cNvSpPr txBox="1">
            <a:spLocks noChangeArrowheads="1"/>
          </p:cNvSpPr>
          <p:nvPr/>
        </p:nvSpPr>
        <p:spPr bwMode="auto">
          <a:xfrm>
            <a:off x="3891626" y="3622167"/>
            <a:ext cx="3472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x’</a:t>
            </a:r>
          </a:p>
        </p:txBody>
      </p:sp>
      <p:sp>
        <p:nvSpPr>
          <p:cNvPr id="15" name="TextBox 51"/>
          <p:cNvSpPr txBox="1">
            <a:spLocks noChangeArrowheads="1"/>
          </p:cNvSpPr>
          <p:nvPr/>
        </p:nvSpPr>
        <p:spPr bwMode="auto">
          <a:xfrm>
            <a:off x="1752276" y="2638752"/>
            <a:ext cx="3367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z’</a:t>
            </a:r>
          </a:p>
        </p:txBody>
      </p:sp>
      <p:sp>
        <p:nvSpPr>
          <p:cNvPr id="18" name="TextBox 39"/>
          <p:cNvSpPr txBox="1">
            <a:spLocks noChangeArrowheads="1"/>
          </p:cNvSpPr>
          <p:nvPr/>
        </p:nvSpPr>
        <p:spPr bwMode="auto">
          <a:xfrm>
            <a:off x="5478702" y="4033831"/>
            <a:ext cx="4010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t>O’</a:t>
            </a:r>
            <a:endParaRPr lang="en-US" sz="1800" b="1" baseline="-25000" dirty="0"/>
          </a:p>
        </p:txBody>
      </p:sp>
      <p:sp>
        <p:nvSpPr>
          <p:cNvPr id="21" name="TextBox 51"/>
          <p:cNvSpPr txBox="1">
            <a:spLocks noChangeArrowheads="1"/>
          </p:cNvSpPr>
          <p:nvPr/>
        </p:nvSpPr>
        <p:spPr bwMode="auto">
          <a:xfrm>
            <a:off x="5527767" y="2739395"/>
            <a:ext cx="3367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z’</a:t>
            </a:r>
          </a:p>
        </p:txBody>
      </p:sp>
      <p:sp>
        <p:nvSpPr>
          <p:cNvPr id="22" name="TextBox 51"/>
          <p:cNvSpPr txBox="1">
            <a:spLocks noChangeArrowheads="1"/>
          </p:cNvSpPr>
          <p:nvPr/>
        </p:nvSpPr>
        <p:spPr bwMode="auto">
          <a:xfrm>
            <a:off x="6787226" y="2670386"/>
            <a:ext cx="35349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y’</a:t>
            </a:r>
          </a:p>
        </p:txBody>
      </p:sp>
      <p:sp>
        <p:nvSpPr>
          <p:cNvPr id="25" name="TextBox 39"/>
          <p:cNvSpPr txBox="1">
            <a:spLocks noChangeArrowheads="1"/>
          </p:cNvSpPr>
          <p:nvPr/>
        </p:nvSpPr>
        <p:spPr bwMode="auto">
          <a:xfrm>
            <a:off x="6119950" y="3070551"/>
            <a:ext cx="2936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v</a:t>
            </a:r>
            <a:endParaRPr lang="en-US" sz="1800" b="1" baseline="-25000" dirty="0"/>
          </a:p>
        </p:txBody>
      </p:sp>
      <p:sp>
        <p:nvSpPr>
          <p:cNvPr id="26" name="TextBox 39"/>
          <p:cNvSpPr txBox="1">
            <a:spLocks noChangeArrowheads="1"/>
          </p:cNvSpPr>
          <p:nvPr/>
        </p:nvSpPr>
        <p:spPr bwMode="auto">
          <a:xfrm>
            <a:off x="5153771" y="2656483"/>
            <a:ext cx="3481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S’</a:t>
            </a:r>
            <a:endParaRPr lang="en-US" sz="1800" b="1" baseline="-25000" dirty="0"/>
          </a:p>
        </p:txBody>
      </p:sp>
      <p:cxnSp>
        <p:nvCxnSpPr>
          <p:cNvPr id="27" name="Straight Connector 26"/>
          <p:cNvCxnSpPr/>
          <p:nvPr/>
        </p:nvCxnSpPr>
        <p:spPr>
          <a:xfrm>
            <a:off x="4468482" y="3908744"/>
            <a:ext cx="3671985" cy="2268"/>
          </a:xfrm>
          <a:prstGeom prst="line">
            <a:avLst/>
          </a:prstGeom>
        </p:spPr>
        <p:style>
          <a:lnRef idx="2">
            <a:schemeClr val="accent1"/>
          </a:lnRef>
          <a:fillRef idx="0">
            <a:schemeClr val="accent1"/>
          </a:fillRef>
          <a:effectRef idx="1">
            <a:schemeClr val="accent1"/>
          </a:effectRef>
          <a:fontRef idx="minor">
            <a:schemeClr val="tx1"/>
          </a:fontRef>
        </p:style>
      </p:cxnSp>
      <p:sp>
        <p:nvSpPr>
          <p:cNvPr id="38" name="Freeform 37"/>
          <p:cNvSpPr/>
          <p:nvPr/>
        </p:nvSpPr>
        <p:spPr>
          <a:xfrm>
            <a:off x="1687148" y="3099759"/>
            <a:ext cx="75516" cy="1316186"/>
          </a:xfrm>
          <a:custGeom>
            <a:avLst/>
            <a:gdLst>
              <a:gd name="connsiteX0" fmla="*/ 209366 w 364823"/>
              <a:gd name="connsiteY0" fmla="*/ 2035834 h 2035834"/>
              <a:gd name="connsiteX1" fmla="*/ 2332 w 364823"/>
              <a:gd name="connsiteY1" fmla="*/ 1880559 h 2035834"/>
              <a:gd name="connsiteX2" fmla="*/ 330136 w 364823"/>
              <a:gd name="connsiteY2" fmla="*/ 1725283 h 2035834"/>
              <a:gd name="connsiteX3" fmla="*/ 36838 w 364823"/>
              <a:gd name="connsiteY3" fmla="*/ 1518249 h 2035834"/>
              <a:gd name="connsiteX4" fmla="*/ 347389 w 364823"/>
              <a:gd name="connsiteY4" fmla="*/ 1345721 h 2035834"/>
              <a:gd name="connsiteX5" fmla="*/ 19585 w 364823"/>
              <a:gd name="connsiteY5" fmla="*/ 1155940 h 2035834"/>
              <a:gd name="connsiteX6" fmla="*/ 364642 w 364823"/>
              <a:gd name="connsiteY6" fmla="*/ 983411 h 2035834"/>
              <a:gd name="connsiteX7" fmla="*/ 19585 w 364823"/>
              <a:gd name="connsiteY7" fmla="*/ 793630 h 2035834"/>
              <a:gd name="connsiteX8" fmla="*/ 364642 w 364823"/>
              <a:gd name="connsiteY8" fmla="*/ 638355 h 2035834"/>
              <a:gd name="connsiteX9" fmla="*/ 71343 w 364823"/>
              <a:gd name="connsiteY9" fmla="*/ 448574 h 2035834"/>
              <a:gd name="connsiteX10" fmla="*/ 364642 w 364823"/>
              <a:gd name="connsiteY10" fmla="*/ 310551 h 2035834"/>
              <a:gd name="connsiteX11" fmla="*/ 88596 w 364823"/>
              <a:gd name="connsiteY11" fmla="*/ 103517 h 2035834"/>
              <a:gd name="connsiteX12" fmla="*/ 347389 w 364823"/>
              <a:gd name="connsiteY12" fmla="*/ 0 h 203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4823" h="2035834">
                <a:moveTo>
                  <a:pt x="209366" y="2035834"/>
                </a:moveTo>
                <a:cubicBezTo>
                  <a:pt x="95785" y="1984075"/>
                  <a:pt x="-17796" y="1932317"/>
                  <a:pt x="2332" y="1880559"/>
                </a:cubicBezTo>
                <a:cubicBezTo>
                  <a:pt x="22460" y="1828801"/>
                  <a:pt x="324385" y="1785668"/>
                  <a:pt x="330136" y="1725283"/>
                </a:cubicBezTo>
                <a:cubicBezTo>
                  <a:pt x="335887" y="1664898"/>
                  <a:pt x="33963" y="1581509"/>
                  <a:pt x="36838" y="1518249"/>
                </a:cubicBezTo>
                <a:cubicBezTo>
                  <a:pt x="39713" y="1454989"/>
                  <a:pt x="350264" y="1406106"/>
                  <a:pt x="347389" y="1345721"/>
                </a:cubicBezTo>
                <a:cubicBezTo>
                  <a:pt x="344514" y="1285336"/>
                  <a:pt x="16710" y="1216325"/>
                  <a:pt x="19585" y="1155940"/>
                </a:cubicBezTo>
                <a:cubicBezTo>
                  <a:pt x="22460" y="1095555"/>
                  <a:pt x="364642" y="1043796"/>
                  <a:pt x="364642" y="983411"/>
                </a:cubicBezTo>
                <a:cubicBezTo>
                  <a:pt x="364642" y="923026"/>
                  <a:pt x="19585" y="851139"/>
                  <a:pt x="19585" y="793630"/>
                </a:cubicBezTo>
                <a:cubicBezTo>
                  <a:pt x="19585" y="736121"/>
                  <a:pt x="356016" y="695864"/>
                  <a:pt x="364642" y="638355"/>
                </a:cubicBezTo>
                <a:cubicBezTo>
                  <a:pt x="373268" y="580846"/>
                  <a:pt x="71343" y="503208"/>
                  <a:pt x="71343" y="448574"/>
                </a:cubicBezTo>
                <a:cubicBezTo>
                  <a:pt x="71343" y="393940"/>
                  <a:pt x="361766" y="368061"/>
                  <a:pt x="364642" y="310551"/>
                </a:cubicBezTo>
                <a:cubicBezTo>
                  <a:pt x="367518" y="253041"/>
                  <a:pt x="91471" y="155275"/>
                  <a:pt x="88596" y="103517"/>
                </a:cubicBezTo>
                <a:cubicBezTo>
                  <a:pt x="85721" y="51759"/>
                  <a:pt x="216555" y="25879"/>
                  <a:pt x="347389" y="0"/>
                </a:cubicBezTo>
              </a:path>
            </a:pathLst>
          </a:custGeom>
          <a:noFill/>
          <a:ln>
            <a:solidFill>
              <a:srgbClr val="FF0000"/>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38"/>
          <p:cNvSpPr/>
          <p:nvPr/>
        </p:nvSpPr>
        <p:spPr>
          <a:xfrm>
            <a:off x="217503" y="3565771"/>
            <a:ext cx="1322414" cy="425728"/>
          </a:xfrm>
          <a:prstGeom prst="parallelogram">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6" name="Rectangle 45"/>
              <p:cNvSpPr/>
              <p:nvPr/>
            </p:nvSpPr>
            <p:spPr>
              <a:xfrm>
                <a:off x="556419" y="4868198"/>
                <a:ext cx="3769803" cy="582904"/>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charset="0"/>
                            </a:rPr>
                            <m:t>𝑐</m:t>
                          </m:r>
                          <m:r>
                            <m:rPr>
                              <m:sty m:val="p"/>
                            </m:rPr>
                            <a:rPr lang="en-US">
                              <a:solidFill>
                                <a:schemeClr val="bg1"/>
                              </a:solidFill>
                              <a:latin typeface="Cambria Math" charset="0"/>
                            </a:rPr>
                            <m:t>Δ</m:t>
                          </m:r>
                          <m:r>
                            <a:rPr lang="en-US" i="1">
                              <a:solidFill>
                                <a:schemeClr val="bg1"/>
                              </a:solidFill>
                              <a:latin typeface="Cambria Math" charset="0"/>
                            </a:rPr>
                            <m:t>𝑡</m:t>
                          </m:r>
                          <m:r>
                            <a:rPr lang="en-US" i="1">
                              <a:solidFill>
                                <a:schemeClr val="bg1"/>
                              </a:solidFill>
                              <a:latin typeface="Cambria Math" charset="0"/>
                            </a:rPr>
                            <m:t>′</m:t>
                          </m:r>
                        </m:e>
                        <m:sub>
                          <m:r>
                            <a:rPr lang="en-US" i="1">
                              <a:solidFill>
                                <a:schemeClr val="bg1"/>
                              </a:solidFill>
                              <a:latin typeface="Cambria Math" charset="0"/>
                            </a:rPr>
                            <m:t>𝐴𝐵</m:t>
                          </m:r>
                        </m:sub>
                      </m:sSub>
                      <m:r>
                        <a:rPr lang="en-US" i="1">
                          <a:solidFill>
                            <a:schemeClr val="bg1"/>
                          </a:solidFill>
                          <a:latin typeface="Cambria Math" charset="0"/>
                        </a:rPr>
                        <m:t>=</m:t>
                      </m:r>
                      <m:r>
                        <a:rPr lang="en-US" b="0" i="1" smtClean="0">
                          <a:solidFill>
                            <a:schemeClr val="bg1"/>
                          </a:solidFill>
                          <a:latin typeface="Cambria Math" charset="0"/>
                        </a:rPr>
                        <m:t>?</m:t>
                      </m:r>
                    </m:oMath>
                  </m:oMathPara>
                </a14:m>
                <a:endParaRPr lang="en-US" dirty="0">
                  <a:solidFill>
                    <a:schemeClr val="bg1"/>
                  </a:solidFill>
                </a:endParaRPr>
              </a:p>
            </p:txBody>
          </p:sp>
        </mc:Choice>
        <mc:Fallback xmlns="">
          <p:sp>
            <p:nvSpPr>
              <p:cNvPr id="46" name="Rectangle 45"/>
              <p:cNvSpPr>
                <a:spLocks noRot="1" noChangeAspect="1" noMove="1" noResize="1" noEditPoints="1" noAdjustHandles="1" noChangeArrowheads="1" noChangeShapeType="1" noTextEdit="1"/>
              </p:cNvSpPr>
              <p:nvPr/>
            </p:nvSpPr>
            <p:spPr>
              <a:xfrm>
                <a:off x="556419" y="4868198"/>
                <a:ext cx="3769803" cy="58290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7178615" y="4864640"/>
                <a:ext cx="3769803" cy="618094"/>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r>
                  <a:rPr lang="en-US" dirty="0">
                    <a:solidFill>
                      <a:schemeClr val="bg1"/>
                    </a:solidFill>
                  </a:rPr>
                  <a:t>c</a:t>
                </a:r>
                <a14:m>
                  <m:oMath xmlns:m="http://schemas.openxmlformats.org/officeDocument/2006/math">
                    <m:r>
                      <m:rPr>
                        <m:sty m:val="p"/>
                      </m:rPr>
                      <a:rPr lang="en-US">
                        <a:solidFill>
                          <a:schemeClr val="bg1"/>
                        </a:solidFill>
                        <a:latin typeface="Cambria Math" charset="0"/>
                      </a:rPr>
                      <m:t>Δ</m:t>
                    </m:r>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charset="0"/>
                          </a:rPr>
                          <m:t>𝑡</m:t>
                        </m:r>
                        <m:r>
                          <a:rPr lang="en-US" i="1">
                            <a:solidFill>
                              <a:schemeClr val="bg1"/>
                            </a:solidFill>
                            <a:latin typeface="Cambria Math" charset="0"/>
                          </a:rPr>
                          <m:t>′</m:t>
                        </m:r>
                      </m:e>
                      <m:sub>
                        <m:r>
                          <a:rPr lang="en-US" i="1">
                            <a:solidFill>
                              <a:schemeClr val="bg1"/>
                            </a:solidFill>
                            <a:latin typeface="Cambria Math" charset="0"/>
                          </a:rPr>
                          <m:t>𝐵</m:t>
                        </m:r>
                        <m:r>
                          <a:rPr lang="en-US" b="0" i="1" smtClean="0">
                            <a:solidFill>
                              <a:schemeClr val="bg1"/>
                            </a:solidFill>
                            <a:latin typeface="Cambria Math" charset="0"/>
                          </a:rPr>
                          <m:t>𝐶</m:t>
                        </m:r>
                      </m:sub>
                    </m:sSub>
                    <m:r>
                      <a:rPr lang="en-US" i="1">
                        <a:solidFill>
                          <a:schemeClr val="bg1"/>
                        </a:solidFill>
                        <a:latin typeface="Cambria Math" charset="0"/>
                      </a:rPr>
                      <m:t>=</m:t>
                    </m:r>
                    <m:r>
                      <a:rPr lang="en-US" i="1" smtClean="0">
                        <a:solidFill>
                          <a:schemeClr val="bg1"/>
                        </a:solidFill>
                        <a:latin typeface="Cambria Math" charset="0"/>
                      </a:rPr>
                      <m:t>?</m:t>
                    </m:r>
                  </m:oMath>
                </a14:m>
                <a:endParaRPr lang="en-US" dirty="0">
                  <a:solidFill>
                    <a:schemeClr val="bg1"/>
                  </a:solidFill>
                </a:endParaRPr>
              </a:p>
            </p:txBody>
          </p:sp>
        </mc:Choice>
        <mc:Fallback xmlns="">
          <p:sp>
            <p:nvSpPr>
              <p:cNvPr id="32" name="Rectangle 31"/>
              <p:cNvSpPr>
                <a:spLocks noRot="1" noChangeAspect="1" noMove="1" noResize="1" noEditPoints="1" noAdjustHandles="1" noChangeArrowheads="1" noChangeShapeType="1" noTextEdit="1"/>
              </p:cNvSpPr>
              <p:nvPr/>
            </p:nvSpPr>
            <p:spPr>
              <a:xfrm>
                <a:off x="7178615" y="4864640"/>
                <a:ext cx="3769803" cy="618094"/>
              </a:xfrm>
              <a:prstGeom prst="rect">
                <a:avLst/>
              </a:prstGeom>
              <a:blipFill>
                <a:blip r:embed="rId3"/>
                <a:stretch>
                  <a:fillRect/>
                </a:stretch>
              </a:blipFill>
            </p:spPr>
            <p:txBody>
              <a:bodyPr/>
              <a:lstStyle/>
              <a:p>
                <a:r>
                  <a:rPr lang="en-US">
                    <a:noFill/>
                  </a:rPr>
                  <a:t> </a:t>
                </a:r>
              </a:p>
            </p:txBody>
          </p:sp>
        </mc:Fallback>
      </mc:AlternateContent>
      <p:sp>
        <p:nvSpPr>
          <p:cNvPr id="35" name="Parallelogram 34"/>
          <p:cNvSpPr/>
          <p:nvPr/>
        </p:nvSpPr>
        <p:spPr>
          <a:xfrm>
            <a:off x="2992330" y="3614653"/>
            <a:ext cx="1322414" cy="425728"/>
          </a:xfrm>
          <a:prstGeom prst="parallelogram">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a:off x="2032674" y="3397910"/>
            <a:ext cx="641515" cy="459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5" name="TextBox 51"/>
          <p:cNvSpPr txBox="1">
            <a:spLocks noChangeArrowheads="1"/>
          </p:cNvSpPr>
          <p:nvPr/>
        </p:nvSpPr>
        <p:spPr bwMode="auto">
          <a:xfrm>
            <a:off x="2957095" y="2687640"/>
            <a:ext cx="34015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y'</a:t>
            </a:r>
          </a:p>
        </p:txBody>
      </p:sp>
      <p:cxnSp>
        <p:nvCxnSpPr>
          <p:cNvPr id="47" name="Straight Connector 46"/>
          <p:cNvCxnSpPr/>
          <p:nvPr/>
        </p:nvCxnSpPr>
        <p:spPr>
          <a:xfrm>
            <a:off x="8364741" y="3923120"/>
            <a:ext cx="3671985" cy="2268"/>
          </a:xfrm>
          <a:prstGeom prst="line">
            <a:avLst/>
          </a:prstGeom>
        </p:spPr>
        <p:style>
          <a:lnRef idx="2">
            <a:schemeClr val="accent1"/>
          </a:lnRef>
          <a:fillRef idx="0">
            <a:schemeClr val="accent1"/>
          </a:fillRef>
          <a:effectRef idx="1">
            <a:schemeClr val="accent1"/>
          </a:effectRef>
          <a:fontRef idx="minor">
            <a:schemeClr val="tx1"/>
          </a:fontRef>
        </p:style>
      </p:cxnSp>
      <p:sp>
        <p:nvSpPr>
          <p:cNvPr id="48" name="TextBox 51"/>
          <p:cNvSpPr txBox="1">
            <a:spLocks noChangeArrowheads="1"/>
          </p:cNvSpPr>
          <p:nvPr/>
        </p:nvSpPr>
        <p:spPr bwMode="auto">
          <a:xfrm>
            <a:off x="11721530" y="3567531"/>
            <a:ext cx="3472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x’</a:t>
            </a:r>
            <a:endParaRPr lang="en-US" sz="1800" dirty="0"/>
          </a:p>
        </p:txBody>
      </p:sp>
      <p:sp>
        <p:nvSpPr>
          <p:cNvPr id="51" name="Parallelogram 50"/>
          <p:cNvSpPr/>
          <p:nvPr/>
        </p:nvSpPr>
        <p:spPr>
          <a:xfrm>
            <a:off x="10802102" y="3557141"/>
            <a:ext cx="1322414" cy="425728"/>
          </a:xfrm>
          <a:prstGeom prst="parallelogram">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arallelogram 51"/>
          <p:cNvSpPr/>
          <p:nvPr/>
        </p:nvSpPr>
        <p:spPr>
          <a:xfrm>
            <a:off x="6813831" y="3485256"/>
            <a:ext cx="1322414" cy="425728"/>
          </a:xfrm>
          <a:prstGeom prst="parallelogram">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6691223" y="3602965"/>
            <a:ext cx="621102" cy="603849"/>
          </a:xfrm>
          <a:custGeom>
            <a:avLst/>
            <a:gdLst>
              <a:gd name="connsiteX0" fmla="*/ 0 w 621102"/>
              <a:gd name="connsiteY0" fmla="*/ 155275 h 603849"/>
              <a:gd name="connsiteX1" fmla="*/ 103517 w 621102"/>
              <a:gd name="connsiteY1" fmla="*/ 207034 h 603849"/>
              <a:gd name="connsiteX2" fmla="*/ 120769 w 621102"/>
              <a:gd name="connsiteY2" fmla="*/ 86264 h 603849"/>
              <a:gd name="connsiteX3" fmla="*/ 207034 w 621102"/>
              <a:gd name="connsiteY3" fmla="*/ 0 h 603849"/>
              <a:gd name="connsiteX4" fmla="*/ 258792 w 621102"/>
              <a:gd name="connsiteY4" fmla="*/ 17252 h 603849"/>
              <a:gd name="connsiteX5" fmla="*/ 276045 w 621102"/>
              <a:gd name="connsiteY5" fmla="*/ 69011 h 603849"/>
              <a:gd name="connsiteX6" fmla="*/ 310551 w 621102"/>
              <a:gd name="connsiteY6" fmla="*/ 189781 h 603849"/>
              <a:gd name="connsiteX7" fmla="*/ 414068 w 621102"/>
              <a:gd name="connsiteY7" fmla="*/ 241539 h 603849"/>
              <a:gd name="connsiteX8" fmla="*/ 431320 w 621102"/>
              <a:gd name="connsiteY8" fmla="*/ 189781 h 603849"/>
              <a:gd name="connsiteX9" fmla="*/ 448573 w 621102"/>
              <a:gd name="connsiteY9" fmla="*/ 120769 h 603849"/>
              <a:gd name="connsiteX10" fmla="*/ 483079 w 621102"/>
              <a:gd name="connsiteY10" fmla="*/ 17252 h 603849"/>
              <a:gd name="connsiteX11" fmla="*/ 603849 w 621102"/>
              <a:gd name="connsiteY11" fmla="*/ 34505 h 603849"/>
              <a:gd name="connsiteX12" fmla="*/ 621102 w 621102"/>
              <a:gd name="connsiteY12" fmla="*/ 86264 h 603849"/>
              <a:gd name="connsiteX13" fmla="*/ 603849 w 621102"/>
              <a:gd name="connsiteY13" fmla="*/ 189781 h 603849"/>
              <a:gd name="connsiteX14" fmla="*/ 621102 w 621102"/>
              <a:gd name="connsiteY14" fmla="*/ 465826 h 603849"/>
              <a:gd name="connsiteX15" fmla="*/ 603849 w 621102"/>
              <a:gd name="connsiteY15" fmla="*/ 534837 h 603849"/>
              <a:gd name="connsiteX16" fmla="*/ 552090 w 621102"/>
              <a:gd name="connsiteY16" fmla="*/ 552090 h 603849"/>
              <a:gd name="connsiteX17" fmla="*/ 483079 w 621102"/>
              <a:gd name="connsiteY17" fmla="*/ 414068 h 603849"/>
              <a:gd name="connsiteX18" fmla="*/ 431320 w 621102"/>
              <a:gd name="connsiteY18" fmla="*/ 379562 h 603849"/>
              <a:gd name="connsiteX19" fmla="*/ 362309 w 621102"/>
              <a:gd name="connsiteY19" fmla="*/ 396815 h 603849"/>
              <a:gd name="connsiteX20" fmla="*/ 345056 w 621102"/>
              <a:gd name="connsiteY20" fmla="*/ 448573 h 603849"/>
              <a:gd name="connsiteX21" fmla="*/ 293298 w 621102"/>
              <a:gd name="connsiteY21" fmla="*/ 603849 h 603849"/>
              <a:gd name="connsiteX22" fmla="*/ 189781 w 621102"/>
              <a:gd name="connsiteY22" fmla="*/ 586596 h 603849"/>
              <a:gd name="connsiteX23" fmla="*/ 172528 w 621102"/>
              <a:gd name="connsiteY23" fmla="*/ 448573 h 603849"/>
              <a:gd name="connsiteX24" fmla="*/ 86264 w 621102"/>
              <a:gd name="connsiteY24" fmla="*/ 362309 h 603849"/>
              <a:gd name="connsiteX25" fmla="*/ 86264 w 621102"/>
              <a:gd name="connsiteY25" fmla="*/ 414068 h 60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1102" h="603849">
                <a:moveTo>
                  <a:pt x="0" y="155275"/>
                </a:moveTo>
                <a:cubicBezTo>
                  <a:pt x="6891" y="169057"/>
                  <a:pt x="44790" y="300997"/>
                  <a:pt x="103517" y="207034"/>
                </a:cubicBezTo>
                <a:cubicBezTo>
                  <a:pt x="125070" y="172550"/>
                  <a:pt x="109084" y="125214"/>
                  <a:pt x="120769" y="86264"/>
                </a:cubicBezTo>
                <a:cubicBezTo>
                  <a:pt x="135146" y="38339"/>
                  <a:pt x="169652" y="24921"/>
                  <a:pt x="207034" y="0"/>
                </a:cubicBezTo>
                <a:cubicBezTo>
                  <a:pt x="224287" y="5751"/>
                  <a:pt x="245933" y="4393"/>
                  <a:pt x="258792" y="17252"/>
                </a:cubicBezTo>
                <a:cubicBezTo>
                  <a:pt x="271652" y="30112"/>
                  <a:pt x="271049" y="51524"/>
                  <a:pt x="276045" y="69011"/>
                </a:cubicBezTo>
                <a:cubicBezTo>
                  <a:pt x="277423" y="73833"/>
                  <a:pt x="301359" y="178291"/>
                  <a:pt x="310551" y="189781"/>
                </a:cubicBezTo>
                <a:cubicBezTo>
                  <a:pt x="334874" y="220185"/>
                  <a:pt x="379972" y="230174"/>
                  <a:pt x="414068" y="241539"/>
                </a:cubicBezTo>
                <a:cubicBezTo>
                  <a:pt x="419819" y="224286"/>
                  <a:pt x="426324" y="207267"/>
                  <a:pt x="431320" y="189781"/>
                </a:cubicBezTo>
                <a:cubicBezTo>
                  <a:pt x="437834" y="166981"/>
                  <a:pt x="441759" y="143481"/>
                  <a:pt x="448573" y="120769"/>
                </a:cubicBezTo>
                <a:cubicBezTo>
                  <a:pt x="459025" y="85931"/>
                  <a:pt x="483079" y="17252"/>
                  <a:pt x="483079" y="17252"/>
                </a:cubicBezTo>
                <a:cubicBezTo>
                  <a:pt x="523336" y="23003"/>
                  <a:pt x="567477" y="16319"/>
                  <a:pt x="603849" y="34505"/>
                </a:cubicBezTo>
                <a:cubicBezTo>
                  <a:pt x="620115" y="42638"/>
                  <a:pt x="621102" y="68078"/>
                  <a:pt x="621102" y="86264"/>
                </a:cubicBezTo>
                <a:cubicBezTo>
                  <a:pt x="621102" y="121246"/>
                  <a:pt x="609600" y="155275"/>
                  <a:pt x="603849" y="189781"/>
                </a:cubicBezTo>
                <a:cubicBezTo>
                  <a:pt x="609600" y="281796"/>
                  <a:pt x="621102" y="373631"/>
                  <a:pt x="621102" y="465826"/>
                </a:cubicBezTo>
                <a:cubicBezTo>
                  <a:pt x="621102" y="489538"/>
                  <a:pt x="618662" y="516321"/>
                  <a:pt x="603849" y="534837"/>
                </a:cubicBezTo>
                <a:cubicBezTo>
                  <a:pt x="592488" y="549038"/>
                  <a:pt x="569343" y="546339"/>
                  <a:pt x="552090" y="552090"/>
                </a:cubicBezTo>
                <a:cubicBezTo>
                  <a:pt x="439782" y="514653"/>
                  <a:pt x="552035" y="569218"/>
                  <a:pt x="483079" y="414068"/>
                </a:cubicBezTo>
                <a:cubicBezTo>
                  <a:pt x="474657" y="395120"/>
                  <a:pt x="448573" y="391064"/>
                  <a:pt x="431320" y="379562"/>
                </a:cubicBezTo>
                <a:cubicBezTo>
                  <a:pt x="408316" y="385313"/>
                  <a:pt x="380825" y="382002"/>
                  <a:pt x="362309" y="396815"/>
                </a:cubicBezTo>
                <a:cubicBezTo>
                  <a:pt x="348108" y="408176"/>
                  <a:pt x="349001" y="430820"/>
                  <a:pt x="345056" y="448573"/>
                </a:cubicBezTo>
                <a:cubicBezTo>
                  <a:pt x="314063" y="588041"/>
                  <a:pt x="353331" y="513797"/>
                  <a:pt x="293298" y="603849"/>
                </a:cubicBezTo>
                <a:cubicBezTo>
                  <a:pt x="258792" y="598098"/>
                  <a:pt x="211258" y="614209"/>
                  <a:pt x="189781" y="586596"/>
                </a:cubicBezTo>
                <a:cubicBezTo>
                  <a:pt x="161315" y="549997"/>
                  <a:pt x="184728" y="493305"/>
                  <a:pt x="172528" y="448573"/>
                </a:cubicBezTo>
                <a:cubicBezTo>
                  <a:pt x="168694" y="434516"/>
                  <a:pt x="113100" y="353363"/>
                  <a:pt x="86264" y="362309"/>
                </a:cubicBezTo>
                <a:cubicBezTo>
                  <a:pt x="69896" y="367765"/>
                  <a:pt x="86264" y="396815"/>
                  <a:pt x="86264" y="41406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9983340" y="3071347"/>
            <a:ext cx="0" cy="1898285"/>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5788037" y="2999458"/>
            <a:ext cx="0" cy="1898285"/>
          </a:xfrm>
          <a:prstGeom prst="line">
            <a:avLst/>
          </a:prstGeom>
        </p:spPr>
        <p:style>
          <a:lnRef idx="2">
            <a:schemeClr val="accent1"/>
          </a:lnRef>
          <a:fillRef idx="0">
            <a:schemeClr val="accent1"/>
          </a:fillRef>
          <a:effectRef idx="1">
            <a:schemeClr val="accent1"/>
          </a:effectRef>
          <a:fontRef idx="minor">
            <a:schemeClr val="tx1"/>
          </a:fontRef>
        </p:style>
      </p:cxnSp>
      <p:sp>
        <p:nvSpPr>
          <p:cNvPr id="60" name="Parallelogram 59"/>
          <p:cNvSpPr/>
          <p:nvPr/>
        </p:nvSpPr>
        <p:spPr>
          <a:xfrm>
            <a:off x="4041876" y="3629029"/>
            <a:ext cx="1322414" cy="425728"/>
          </a:xfrm>
          <a:prstGeom prst="parallelogram">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39"/>
          <p:cNvSpPr txBox="1">
            <a:spLocks noChangeArrowheads="1"/>
          </p:cNvSpPr>
          <p:nvPr/>
        </p:nvSpPr>
        <p:spPr bwMode="auto">
          <a:xfrm>
            <a:off x="9685515" y="4065460"/>
            <a:ext cx="4010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t>O’</a:t>
            </a:r>
            <a:endParaRPr lang="en-US" sz="1800" b="1" baseline="-25000" dirty="0"/>
          </a:p>
        </p:txBody>
      </p:sp>
      <p:sp>
        <p:nvSpPr>
          <p:cNvPr id="63" name="TextBox 39"/>
          <p:cNvSpPr txBox="1">
            <a:spLocks noChangeArrowheads="1"/>
          </p:cNvSpPr>
          <p:nvPr/>
        </p:nvSpPr>
        <p:spPr bwMode="auto">
          <a:xfrm>
            <a:off x="2304204" y="3050421"/>
            <a:ext cx="2936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v</a:t>
            </a:r>
            <a:endParaRPr lang="en-US" sz="1800" b="1" baseline="-25000" dirty="0"/>
          </a:p>
        </p:txBody>
      </p:sp>
      <p:cxnSp>
        <p:nvCxnSpPr>
          <p:cNvPr id="64" name="Straight Connector 63"/>
          <p:cNvCxnSpPr/>
          <p:nvPr/>
        </p:nvCxnSpPr>
        <p:spPr>
          <a:xfrm flipV="1">
            <a:off x="9352375" y="2806799"/>
            <a:ext cx="1711396" cy="1834213"/>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4945545" y="2914800"/>
            <a:ext cx="1834671" cy="1837322"/>
          </a:xfrm>
          <a:prstGeom prst="line">
            <a:avLst/>
          </a:prstGeom>
        </p:spPr>
        <p:style>
          <a:lnRef idx="2">
            <a:schemeClr val="accent1"/>
          </a:lnRef>
          <a:fillRef idx="0">
            <a:schemeClr val="accent1"/>
          </a:fillRef>
          <a:effectRef idx="1">
            <a:schemeClr val="accent1"/>
          </a:effectRef>
          <a:fontRef idx="minor">
            <a:schemeClr val="tx1"/>
          </a:fontRef>
        </p:style>
      </p:cxnSp>
      <p:sp>
        <p:nvSpPr>
          <p:cNvPr id="70" name="Freeform 69"/>
          <p:cNvSpPr/>
          <p:nvPr/>
        </p:nvSpPr>
        <p:spPr>
          <a:xfrm>
            <a:off x="9085726" y="3493700"/>
            <a:ext cx="75516" cy="1316186"/>
          </a:xfrm>
          <a:custGeom>
            <a:avLst/>
            <a:gdLst>
              <a:gd name="connsiteX0" fmla="*/ 209366 w 364823"/>
              <a:gd name="connsiteY0" fmla="*/ 2035834 h 2035834"/>
              <a:gd name="connsiteX1" fmla="*/ 2332 w 364823"/>
              <a:gd name="connsiteY1" fmla="*/ 1880559 h 2035834"/>
              <a:gd name="connsiteX2" fmla="*/ 330136 w 364823"/>
              <a:gd name="connsiteY2" fmla="*/ 1725283 h 2035834"/>
              <a:gd name="connsiteX3" fmla="*/ 36838 w 364823"/>
              <a:gd name="connsiteY3" fmla="*/ 1518249 h 2035834"/>
              <a:gd name="connsiteX4" fmla="*/ 347389 w 364823"/>
              <a:gd name="connsiteY4" fmla="*/ 1345721 h 2035834"/>
              <a:gd name="connsiteX5" fmla="*/ 19585 w 364823"/>
              <a:gd name="connsiteY5" fmla="*/ 1155940 h 2035834"/>
              <a:gd name="connsiteX6" fmla="*/ 364642 w 364823"/>
              <a:gd name="connsiteY6" fmla="*/ 983411 h 2035834"/>
              <a:gd name="connsiteX7" fmla="*/ 19585 w 364823"/>
              <a:gd name="connsiteY7" fmla="*/ 793630 h 2035834"/>
              <a:gd name="connsiteX8" fmla="*/ 364642 w 364823"/>
              <a:gd name="connsiteY8" fmla="*/ 638355 h 2035834"/>
              <a:gd name="connsiteX9" fmla="*/ 71343 w 364823"/>
              <a:gd name="connsiteY9" fmla="*/ 448574 h 2035834"/>
              <a:gd name="connsiteX10" fmla="*/ 364642 w 364823"/>
              <a:gd name="connsiteY10" fmla="*/ 310551 h 2035834"/>
              <a:gd name="connsiteX11" fmla="*/ 88596 w 364823"/>
              <a:gd name="connsiteY11" fmla="*/ 103517 h 2035834"/>
              <a:gd name="connsiteX12" fmla="*/ 347389 w 364823"/>
              <a:gd name="connsiteY12" fmla="*/ 0 h 203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4823" h="2035834">
                <a:moveTo>
                  <a:pt x="209366" y="2035834"/>
                </a:moveTo>
                <a:cubicBezTo>
                  <a:pt x="95785" y="1984075"/>
                  <a:pt x="-17796" y="1932317"/>
                  <a:pt x="2332" y="1880559"/>
                </a:cubicBezTo>
                <a:cubicBezTo>
                  <a:pt x="22460" y="1828801"/>
                  <a:pt x="324385" y="1785668"/>
                  <a:pt x="330136" y="1725283"/>
                </a:cubicBezTo>
                <a:cubicBezTo>
                  <a:pt x="335887" y="1664898"/>
                  <a:pt x="33963" y="1581509"/>
                  <a:pt x="36838" y="1518249"/>
                </a:cubicBezTo>
                <a:cubicBezTo>
                  <a:pt x="39713" y="1454989"/>
                  <a:pt x="350264" y="1406106"/>
                  <a:pt x="347389" y="1345721"/>
                </a:cubicBezTo>
                <a:cubicBezTo>
                  <a:pt x="344514" y="1285336"/>
                  <a:pt x="16710" y="1216325"/>
                  <a:pt x="19585" y="1155940"/>
                </a:cubicBezTo>
                <a:cubicBezTo>
                  <a:pt x="22460" y="1095555"/>
                  <a:pt x="364642" y="1043796"/>
                  <a:pt x="364642" y="983411"/>
                </a:cubicBezTo>
                <a:cubicBezTo>
                  <a:pt x="364642" y="923026"/>
                  <a:pt x="19585" y="851139"/>
                  <a:pt x="19585" y="793630"/>
                </a:cubicBezTo>
                <a:cubicBezTo>
                  <a:pt x="19585" y="736121"/>
                  <a:pt x="356016" y="695864"/>
                  <a:pt x="364642" y="638355"/>
                </a:cubicBezTo>
                <a:cubicBezTo>
                  <a:pt x="373268" y="580846"/>
                  <a:pt x="71343" y="503208"/>
                  <a:pt x="71343" y="448574"/>
                </a:cubicBezTo>
                <a:cubicBezTo>
                  <a:pt x="71343" y="393940"/>
                  <a:pt x="361766" y="368061"/>
                  <a:pt x="364642" y="310551"/>
                </a:cubicBezTo>
                <a:cubicBezTo>
                  <a:pt x="367518" y="253041"/>
                  <a:pt x="91471" y="155275"/>
                  <a:pt x="88596" y="103517"/>
                </a:cubicBezTo>
                <a:cubicBezTo>
                  <a:pt x="85721" y="51759"/>
                  <a:pt x="216555" y="25879"/>
                  <a:pt x="347389" y="0"/>
                </a:cubicBezTo>
              </a:path>
            </a:pathLst>
          </a:custGeom>
          <a:noFill/>
          <a:ln>
            <a:solidFill>
              <a:srgbClr val="FF0000"/>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arallelogram 70"/>
          <p:cNvSpPr/>
          <p:nvPr/>
        </p:nvSpPr>
        <p:spPr>
          <a:xfrm>
            <a:off x="7860493" y="3600271"/>
            <a:ext cx="1322414" cy="425728"/>
          </a:xfrm>
          <a:prstGeom prst="parallelogram">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39"/>
          <p:cNvSpPr txBox="1">
            <a:spLocks noChangeArrowheads="1"/>
          </p:cNvSpPr>
          <p:nvPr/>
        </p:nvSpPr>
        <p:spPr bwMode="auto">
          <a:xfrm>
            <a:off x="10067964" y="3153941"/>
            <a:ext cx="2936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v</a:t>
            </a:r>
            <a:endParaRPr lang="en-US" sz="1800" b="1" baseline="-25000" dirty="0"/>
          </a:p>
        </p:txBody>
      </p:sp>
      <p:sp>
        <p:nvSpPr>
          <p:cNvPr id="73" name="TextBox 51"/>
          <p:cNvSpPr txBox="1">
            <a:spLocks noChangeArrowheads="1"/>
          </p:cNvSpPr>
          <p:nvPr/>
        </p:nvSpPr>
        <p:spPr bwMode="auto">
          <a:xfrm>
            <a:off x="9717328" y="2822784"/>
            <a:ext cx="3367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z’</a:t>
            </a:r>
          </a:p>
        </p:txBody>
      </p:sp>
      <p:sp>
        <p:nvSpPr>
          <p:cNvPr id="74" name="TextBox 51"/>
          <p:cNvSpPr txBox="1">
            <a:spLocks noChangeArrowheads="1"/>
          </p:cNvSpPr>
          <p:nvPr/>
        </p:nvSpPr>
        <p:spPr bwMode="auto">
          <a:xfrm>
            <a:off x="11045796" y="2581244"/>
            <a:ext cx="35349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y’</a:t>
            </a:r>
          </a:p>
        </p:txBody>
      </p:sp>
      <p:cxnSp>
        <p:nvCxnSpPr>
          <p:cNvPr id="78" name="Straight Arrow Connector 77"/>
          <p:cNvCxnSpPr/>
          <p:nvPr/>
        </p:nvCxnSpPr>
        <p:spPr>
          <a:xfrm>
            <a:off x="5825415" y="3429539"/>
            <a:ext cx="641515" cy="459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10000595" y="3533057"/>
            <a:ext cx="641515" cy="459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700178" y="3506824"/>
            <a:ext cx="362600" cy="461665"/>
          </a:xfrm>
          <a:prstGeom prst="rect">
            <a:avLst/>
          </a:prstGeom>
          <a:noFill/>
        </p:spPr>
        <p:txBody>
          <a:bodyPr wrap="none" rtlCol="0">
            <a:spAutoFit/>
          </a:bodyPr>
          <a:lstStyle/>
          <a:p>
            <a:r>
              <a:rPr lang="en-US" sz="2400" dirty="0"/>
              <a:t>A</a:t>
            </a:r>
          </a:p>
        </p:txBody>
      </p:sp>
      <p:sp>
        <p:nvSpPr>
          <p:cNvPr id="81" name="TextBox 80"/>
          <p:cNvSpPr txBox="1"/>
          <p:nvPr/>
        </p:nvSpPr>
        <p:spPr>
          <a:xfrm>
            <a:off x="7277807" y="3641971"/>
            <a:ext cx="351378" cy="461665"/>
          </a:xfrm>
          <a:prstGeom prst="rect">
            <a:avLst/>
          </a:prstGeom>
          <a:noFill/>
        </p:spPr>
        <p:txBody>
          <a:bodyPr wrap="none" rtlCol="0">
            <a:spAutoFit/>
          </a:bodyPr>
          <a:lstStyle/>
          <a:p>
            <a:r>
              <a:rPr lang="en-US" sz="2400" dirty="0"/>
              <a:t>B</a:t>
            </a:r>
          </a:p>
        </p:txBody>
      </p:sp>
      <p:sp>
        <p:nvSpPr>
          <p:cNvPr id="82" name="TextBox 81"/>
          <p:cNvSpPr txBox="1"/>
          <p:nvPr/>
        </p:nvSpPr>
        <p:spPr>
          <a:xfrm>
            <a:off x="8417456" y="3942460"/>
            <a:ext cx="348172" cy="461665"/>
          </a:xfrm>
          <a:prstGeom prst="rect">
            <a:avLst/>
          </a:prstGeom>
          <a:noFill/>
        </p:spPr>
        <p:txBody>
          <a:bodyPr wrap="none" rtlCol="0">
            <a:spAutoFit/>
          </a:bodyPr>
          <a:lstStyle/>
          <a:p>
            <a:r>
              <a:rPr lang="en-US" sz="2400" dirty="0"/>
              <a:t>C</a:t>
            </a:r>
          </a:p>
        </p:txBody>
      </p:sp>
      <p:sp>
        <p:nvSpPr>
          <p:cNvPr id="83" name="Left Brace 82"/>
          <p:cNvSpPr/>
          <p:nvPr/>
        </p:nvSpPr>
        <p:spPr>
          <a:xfrm flipH="1">
            <a:off x="2205905" y="3140016"/>
            <a:ext cx="141128" cy="2649294"/>
          </a:xfrm>
          <a:prstGeom prst="lef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TextBox 83"/>
          <p:cNvSpPr txBox="1"/>
          <p:nvPr/>
        </p:nvSpPr>
        <p:spPr>
          <a:xfrm>
            <a:off x="2114421" y="4485922"/>
            <a:ext cx="333746" cy="369332"/>
          </a:xfrm>
          <a:prstGeom prst="rect">
            <a:avLst/>
          </a:prstGeom>
          <a:noFill/>
        </p:spPr>
        <p:txBody>
          <a:bodyPr wrap="none" rtlCol="0">
            <a:spAutoFit/>
          </a:bodyPr>
          <a:lstStyle/>
          <a:p>
            <a:r>
              <a:rPr lang="en-US"/>
              <a:t>L’</a:t>
            </a:r>
          </a:p>
        </p:txBody>
      </p:sp>
      <p:sp>
        <p:nvSpPr>
          <p:cNvPr id="85" name="TextBox 39"/>
          <p:cNvSpPr txBox="1">
            <a:spLocks noChangeArrowheads="1"/>
          </p:cNvSpPr>
          <p:nvPr/>
        </p:nvSpPr>
        <p:spPr bwMode="auto">
          <a:xfrm>
            <a:off x="9308826" y="2688112"/>
            <a:ext cx="3481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S’</a:t>
            </a:r>
            <a:endParaRPr lang="en-US" sz="1800" b="1" baseline="-25000" dirty="0"/>
          </a:p>
        </p:txBody>
      </p:sp>
    </p:spTree>
    <p:extLst>
      <p:ext uri="{BB962C8B-B14F-4D97-AF65-F5344CB8AC3E}">
        <p14:creationId xmlns:p14="http://schemas.microsoft.com/office/powerpoint/2010/main" val="1272789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Length contraction</a:t>
            </a:r>
          </a:p>
        </p:txBody>
      </p:sp>
      <p:sp>
        <p:nvSpPr>
          <p:cNvPr id="3" name="Content Placeholder 2"/>
          <p:cNvSpPr>
            <a:spLocks noGrp="1"/>
          </p:cNvSpPr>
          <p:nvPr>
            <p:ph idx="1"/>
          </p:nvPr>
        </p:nvSpPr>
        <p:spPr>
          <a:xfrm>
            <a:off x="685801" y="1777043"/>
            <a:ext cx="10131425" cy="4014158"/>
          </a:xfrm>
        </p:spPr>
        <p:txBody>
          <a:bodyPr/>
          <a:lstStyle/>
          <a:p>
            <a:r>
              <a:rPr lang="en-US" dirty="0"/>
              <a:t>Now consider Events A, B and C for light bouncing parallel to the motion of a light clock in Frames 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 name="Straight Connector 3"/>
          <p:cNvCxnSpPr/>
          <p:nvPr/>
        </p:nvCxnSpPr>
        <p:spPr>
          <a:xfrm>
            <a:off x="1998168" y="2918947"/>
            <a:ext cx="0" cy="1898285"/>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62000" y="3911630"/>
            <a:ext cx="3200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1176072" y="2918947"/>
            <a:ext cx="1816258" cy="1826729"/>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39"/>
          <p:cNvSpPr txBox="1">
            <a:spLocks noChangeArrowheads="1"/>
          </p:cNvSpPr>
          <p:nvPr/>
        </p:nvSpPr>
        <p:spPr bwMode="auto">
          <a:xfrm>
            <a:off x="1685956" y="4036703"/>
            <a:ext cx="4010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O’</a:t>
            </a:r>
            <a:endParaRPr lang="en-US" sz="1800" b="1" baseline="-25000" dirty="0"/>
          </a:p>
        </p:txBody>
      </p:sp>
      <p:sp>
        <p:nvSpPr>
          <p:cNvPr id="12" name="TextBox 39"/>
          <p:cNvSpPr txBox="1">
            <a:spLocks noChangeArrowheads="1"/>
          </p:cNvSpPr>
          <p:nvPr/>
        </p:nvSpPr>
        <p:spPr bwMode="auto">
          <a:xfrm>
            <a:off x="1205751" y="2607605"/>
            <a:ext cx="3481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S’</a:t>
            </a:r>
            <a:endParaRPr lang="en-US" sz="1800" b="1" baseline="-25000" dirty="0"/>
          </a:p>
        </p:txBody>
      </p:sp>
      <p:sp>
        <p:nvSpPr>
          <p:cNvPr id="13" name="TextBox 51"/>
          <p:cNvSpPr txBox="1">
            <a:spLocks noChangeArrowheads="1"/>
          </p:cNvSpPr>
          <p:nvPr/>
        </p:nvSpPr>
        <p:spPr bwMode="auto">
          <a:xfrm>
            <a:off x="7911532" y="3570407"/>
            <a:ext cx="3472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x’</a:t>
            </a:r>
          </a:p>
        </p:txBody>
      </p:sp>
      <p:sp>
        <p:nvSpPr>
          <p:cNvPr id="14" name="TextBox 51"/>
          <p:cNvSpPr txBox="1">
            <a:spLocks noChangeArrowheads="1"/>
          </p:cNvSpPr>
          <p:nvPr/>
        </p:nvSpPr>
        <p:spPr bwMode="auto">
          <a:xfrm>
            <a:off x="3891626" y="3622167"/>
            <a:ext cx="3472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x’</a:t>
            </a:r>
          </a:p>
        </p:txBody>
      </p:sp>
      <p:sp>
        <p:nvSpPr>
          <p:cNvPr id="15" name="TextBox 51"/>
          <p:cNvSpPr txBox="1">
            <a:spLocks noChangeArrowheads="1"/>
          </p:cNvSpPr>
          <p:nvPr/>
        </p:nvSpPr>
        <p:spPr bwMode="auto">
          <a:xfrm>
            <a:off x="1752276" y="2638752"/>
            <a:ext cx="3367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z’</a:t>
            </a:r>
          </a:p>
        </p:txBody>
      </p:sp>
      <p:sp>
        <p:nvSpPr>
          <p:cNvPr id="18" name="TextBox 39"/>
          <p:cNvSpPr txBox="1">
            <a:spLocks noChangeArrowheads="1"/>
          </p:cNvSpPr>
          <p:nvPr/>
        </p:nvSpPr>
        <p:spPr bwMode="auto">
          <a:xfrm>
            <a:off x="5478702" y="4033831"/>
            <a:ext cx="4010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t>O’</a:t>
            </a:r>
            <a:endParaRPr lang="en-US" sz="1800" b="1" baseline="-25000" dirty="0"/>
          </a:p>
        </p:txBody>
      </p:sp>
      <p:sp>
        <p:nvSpPr>
          <p:cNvPr id="21" name="TextBox 51"/>
          <p:cNvSpPr txBox="1">
            <a:spLocks noChangeArrowheads="1"/>
          </p:cNvSpPr>
          <p:nvPr/>
        </p:nvSpPr>
        <p:spPr bwMode="auto">
          <a:xfrm>
            <a:off x="5527767" y="2739395"/>
            <a:ext cx="3367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z’</a:t>
            </a:r>
          </a:p>
        </p:txBody>
      </p:sp>
      <p:sp>
        <p:nvSpPr>
          <p:cNvPr id="22" name="TextBox 51"/>
          <p:cNvSpPr txBox="1">
            <a:spLocks noChangeArrowheads="1"/>
          </p:cNvSpPr>
          <p:nvPr/>
        </p:nvSpPr>
        <p:spPr bwMode="auto">
          <a:xfrm>
            <a:off x="6787226" y="2670386"/>
            <a:ext cx="35349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y’</a:t>
            </a:r>
          </a:p>
        </p:txBody>
      </p:sp>
      <p:sp>
        <p:nvSpPr>
          <p:cNvPr id="25" name="TextBox 39"/>
          <p:cNvSpPr txBox="1">
            <a:spLocks noChangeArrowheads="1"/>
          </p:cNvSpPr>
          <p:nvPr/>
        </p:nvSpPr>
        <p:spPr bwMode="auto">
          <a:xfrm>
            <a:off x="6119950" y="3070551"/>
            <a:ext cx="2936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v</a:t>
            </a:r>
            <a:endParaRPr lang="en-US" sz="1800" b="1" baseline="-25000" dirty="0"/>
          </a:p>
        </p:txBody>
      </p:sp>
      <p:sp>
        <p:nvSpPr>
          <p:cNvPr id="26" name="TextBox 39"/>
          <p:cNvSpPr txBox="1">
            <a:spLocks noChangeArrowheads="1"/>
          </p:cNvSpPr>
          <p:nvPr/>
        </p:nvSpPr>
        <p:spPr bwMode="auto">
          <a:xfrm>
            <a:off x="5153771" y="2656483"/>
            <a:ext cx="3481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S’</a:t>
            </a:r>
            <a:endParaRPr lang="en-US" sz="1800" b="1" baseline="-25000" dirty="0"/>
          </a:p>
        </p:txBody>
      </p:sp>
      <p:cxnSp>
        <p:nvCxnSpPr>
          <p:cNvPr id="27" name="Straight Connector 26"/>
          <p:cNvCxnSpPr/>
          <p:nvPr/>
        </p:nvCxnSpPr>
        <p:spPr>
          <a:xfrm>
            <a:off x="4468482" y="3908744"/>
            <a:ext cx="3671985" cy="2268"/>
          </a:xfrm>
          <a:prstGeom prst="line">
            <a:avLst/>
          </a:prstGeom>
        </p:spPr>
        <p:style>
          <a:lnRef idx="2">
            <a:schemeClr val="accent1"/>
          </a:lnRef>
          <a:fillRef idx="0">
            <a:schemeClr val="accent1"/>
          </a:fillRef>
          <a:effectRef idx="1">
            <a:schemeClr val="accent1"/>
          </a:effectRef>
          <a:fontRef idx="minor">
            <a:schemeClr val="tx1"/>
          </a:fontRef>
        </p:style>
      </p:cxnSp>
      <p:sp>
        <p:nvSpPr>
          <p:cNvPr id="38" name="Freeform 37"/>
          <p:cNvSpPr/>
          <p:nvPr/>
        </p:nvSpPr>
        <p:spPr>
          <a:xfrm>
            <a:off x="1687148" y="3099759"/>
            <a:ext cx="75516" cy="1316186"/>
          </a:xfrm>
          <a:custGeom>
            <a:avLst/>
            <a:gdLst>
              <a:gd name="connsiteX0" fmla="*/ 209366 w 364823"/>
              <a:gd name="connsiteY0" fmla="*/ 2035834 h 2035834"/>
              <a:gd name="connsiteX1" fmla="*/ 2332 w 364823"/>
              <a:gd name="connsiteY1" fmla="*/ 1880559 h 2035834"/>
              <a:gd name="connsiteX2" fmla="*/ 330136 w 364823"/>
              <a:gd name="connsiteY2" fmla="*/ 1725283 h 2035834"/>
              <a:gd name="connsiteX3" fmla="*/ 36838 w 364823"/>
              <a:gd name="connsiteY3" fmla="*/ 1518249 h 2035834"/>
              <a:gd name="connsiteX4" fmla="*/ 347389 w 364823"/>
              <a:gd name="connsiteY4" fmla="*/ 1345721 h 2035834"/>
              <a:gd name="connsiteX5" fmla="*/ 19585 w 364823"/>
              <a:gd name="connsiteY5" fmla="*/ 1155940 h 2035834"/>
              <a:gd name="connsiteX6" fmla="*/ 364642 w 364823"/>
              <a:gd name="connsiteY6" fmla="*/ 983411 h 2035834"/>
              <a:gd name="connsiteX7" fmla="*/ 19585 w 364823"/>
              <a:gd name="connsiteY7" fmla="*/ 793630 h 2035834"/>
              <a:gd name="connsiteX8" fmla="*/ 364642 w 364823"/>
              <a:gd name="connsiteY8" fmla="*/ 638355 h 2035834"/>
              <a:gd name="connsiteX9" fmla="*/ 71343 w 364823"/>
              <a:gd name="connsiteY9" fmla="*/ 448574 h 2035834"/>
              <a:gd name="connsiteX10" fmla="*/ 364642 w 364823"/>
              <a:gd name="connsiteY10" fmla="*/ 310551 h 2035834"/>
              <a:gd name="connsiteX11" fmla="*/ 88596 w 364823"/>
              <a:gd name="connsiteY11" fmla="*/ 103517 h 2035834"/>
              <a:gd name="connsiteX12" fmla="*/ 347389 w 364823"/>
              <a:gd name="connsiteY12" fmla="*/ 0 h 203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4823" h="2035834">
                <a:moveTo>
                  <a:pt x="209366" y="2035834"/>
                </a:moveTo>
                <a:cubicBezTo>
                  <a:pt x="95785" y="1984075"/>
                  <a:pt x="-17796" y="1932317"/>
                  <a:pt x="2332" y="1880559"/>
                </a:cubicBezTo>
                <a:cubicBezTo>
                  <a:pt x="22460" y="1828801"/>
                  <a:pt x="324385" y="1785668"/>
                  <a:pt x="330136" y="1725283"/>
                </a:cubicBezTo>
                <a:cubicBezTo>
                  <a:pt x="335887" y="1664898"/>
                  <a:pt x="33963" y="1581509"/>
                  <a:pt x="36838" y="1518249"/>
                </a:cubicBezTo>
                <a:cubicBezTo>
                  <a:pt x="39713" y="1454989"/>
                  <a:pt x="350264" y="1406106"/>
                  <a:pt x="347389" y="1345721"/>
                </a:cubicBezTo>
                <a:cubicBezTo>
                  <a:pt x="344514" y="1285336"/>
                  <a:pt x="16710" y="1216325"/>
                  <a:pt x="19585" y="1155940"/>
                </a:cubicBezTo>
                <a:cubicBezTo>
                  <a:pt x="22460" y="1095555"/>
                  <a:pt x="364642" y="1043796"/>
                  <a:pt x="364642" y="983411"/>
                </a:cubicBezTo>
                <a:cubicBezTo>
                  <a:pt x="364642" y="923026"/>
                  <a:pt x="19585" y="851139"/>
                  <a:pt x="19585" y="793630"/>
                </a:cubicBezTo>
                <a:cubicBezTo>
                  <a:pt x="19585" y="736121"/>
                  <a:pt x="356016" y="695864"/>
                  <a:pt x="364642" y="638355"/>
                </a:cubicBezTo>
                <a:cubicBezTo>
                  <a:pt x="373268" y="580846"/>
                  <a:pt x="71343" y="503208"/>
                  <a:pt x="71343" y="448574"/>
                </a:cubicBezTo>
                <a:cubicBezTo>
                  <a:pt x="71343" y="393940"/>
                  <a:pt x="361766" y="368061"/>
                  <a:pt x="364642" y="310551"/>
                </a:cubicBezTo>
                <a:cubicBezTo>
                  <a:pt x="367518" y="253041"/>
                  <a:pt x="91471" y="155275"/>
                  <a:pt x="88596" y="103517"/>
                </a:cubicBezTo>
                <a:cubicBezTo>
                  <a:pt x="85721" y="51759"/>
                  <a:pt x="216555" y="25879"/>
                  <a:pt x="347389" y="0"/>
                </a:cubicBezTo>
              </a:path>
            </a:pathLst>
          </a:custGeom>
          <a:noFill/>
          <a:ln>
            <a:solidFill>
              <a:srgbClr val="FF0000"/>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38"/>
          <p:cNvSpPr/>
          <p:nvPr/>
        </p:nvSpPr>
        <p:spPr>
          <a:xfrm>
            <a:off x="217503" y="3565771"/>
            <a:ext cx="1322414" cy="425728"/>
          </a:xfrm>
          <a:prstGeom prst="parallelogram">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6" name="Rectangle 45"/>
              <p:cNvSpPr/>
              <p:nvPr/>
            </p:nvSpPr>
            <p:spPr>
              <a:xfrm>
                <a:off x="556419" y="4868198"/>
                <a:ext cx="3769803" cy="582904"/>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charset="0"/>
                            </a:rPr>
                            <m:t>𝑡</m:t>
                          </m:r>
                          <m:r>
                            <a:rPr lang="en-US" i="1">
                              <a:solidFill>
                                <a:schemeClr val="bg1"/>
                              </a:solidFill>
                              <a:latin typeface="Cambria Math" charset="0"/>
                            </a:rPr>
                            <m:t>′</m:t>
                          </m:r>
                        </m:e>
                        <m:sub>
                          <m:r>
                            <a:rPr lang="en-US" i="1">
                              <a:solidFill>
                                <a:schemeClr val="bg1"/>
                              </a:solidFill>
                              <a:latin typeface="Cambria Math" charset="0"/>
                            </a:rPr>
                            <m:t>𝐴𝐵</m:t>
                          </m:r>
                        </m:sub>
                      </m:sSub>
                      <m:r>
                        <a:rPr lang="en-US" i="1">
                          <a:solidFill>
                            <a:schemeClr val="bg1"/>
                          </a:solidFill>
                          <a:latin typeface="Cambria Math" charset="0"/>
                        </a:rPr>
                        <m:t>=</m:t>
                      </m:r>
                      <m:f>
                        <m:fPr>
                          <m:ctrlPr>
                            <a:rPr lang="en-US" i="1">
                              <a:solidFill>
                                <a:schemeClr val="bg1"/>
                              </a:solidFill>
                              <a:latin typeface="Cambria Math" panose="02040503050406030204" pitchFamily="18" charset="0"/>
                            </a:rPr>
                          </m:ctrlPr>
                        </m:fPr>
                        <m:num>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𝐿</m:t>
                              </m:r>
                            </m:e>
                            <m:sup>
                              <m:r>
                                <a:rPr lang="en-US" i="1">
                                  <a:solidFill>
                                    <a:schemeClr val="bg1"/>
                                  </a:solidFill>
                                  <a:latin typeface="Cambria Math" charset="0"/>
                                </a:rPr>
                                <m:t>′</m:t>
                              </m:r>
                            </m:sup>
                          </m:sSup>
                          <m:r>
                            <a:rPr lang="en-US" i="1">
                              <a:solidFill>
                                <a:schemeClr val="bg1"/>
                              </a:solidFill>
                              <a:latin typeface="Cambria Math" charset="0"/>
                            </a:rPr>
                            <m:t>+</m:t>
                          </m:r>
                          <m:r>
                            <m:rPr>
                              <m:sty m:val="p"/>
                            </m:rPr>
                            <a:rPr lang="en-US">
                              <a:solidFill>
                                <a:schemeClr val="bg1"/>
                              </a:solidFill>
                              <a:latin typeface="Cambria Math" charset="0"/>
                            </a:rPr>
                            <m:t>v</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𝑡</m:t>
                              </m:r>
                              <m:r>
                                <a:rPr lang="en-US" i="1">
                                  <a:solidFill>
                                    <a:schemeClr val="bg1"/>
                                  </a:solidFill>
                                  <a:latin typeface="Cambria Math" charset="0"/>
                                </a:rPr>
                                <m:t>′</m:t>
                              </m:r>
                            </m:e>
                            <m:sub>
                              <m:r>
                                <a:rPr lang="en-US" i="1">
                                  <a:solidFill>
                                    <a:schemeClr val="bg1"/>
                                  </a:solidFill>
                                  <a:latin typeface="Cambria Math" charset="0"/>
                                </a:rPr>
                                <m:t>𝐴𝐵</m:t>
                              </m:r>
                            </m:sub>
                          </m:sSub>
                        </m:num>
                        <m:den>
                          <m:r>
                            <a:rPr lang="en-US" i="1">
                              <a:solidFill>
                                <a:schemeClr val="bg1"/>
                              </a:solidFill>
                              <a:latin typeface="Cambria Math" charset="0"/>
                            </a:rPr>
                            <m:t>𝑐</m:t>
                          </m:r>
                        </m:den>
                      </m:f>
                      <m:r>
                        <a:rPr lang="en-US" i="1">
                          <a:solidFill>
                            <a:schemeClr val="bg1"/>
                          </a:solidFill>
                          <a:latin typeface="Cambria Math"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𝑡</m:t>
                          </m:r>
                          <m:r>
                            <a:rPr lang="en-US" i="1">
                              <a:solidFill>
                                <a:schemeClr val="bg1"/>
                              </a:solidFill>
                              <a:latin typeface="Cambria Math" charset="0"/>
                            </a:rPr>
                            <m:t>′</m:t>
                          </m:r>
                        </m:e>
                        <m:sub>
                          <m:r>
                            <a:rPr lang="en-US" i="1">
                              <a:solidFill>
                                <a:schemeClr val="bg1"/>
                              </a:solidFill>
                              <a:latin typeface="Cambria Math" charset="0"/>
                            </a:rPr>
                            <m:t>𝐴𝐵</m:t>
                          </m:r>
                        </m:sub>
                      </m:sSub>
                      <m:r>
                        <a:rPr lang="en-US" i="1">
                          <a:solidFill>
                            <a:schemeClr val="bg1"/>
                          </a:solidFill>
                          <a:latin typeface="Cambria Math" charset="0"/>
                        </a:rPr>
                        <m:t>=</m:t>
                      </m:r>
                      <m:f>
                        <m:fPr>
                          <m:ctrlPr>
                            <a:rPr lang="en-US" i="1">
                              <a:solidFill>
                                <a:schemeClr val="bg1"/>
                              </a:solidFill>
                              <a:latin typeface="Cambria Math" panose="02040503050406030204" pitchFamily="18" charset="0"/>
                            </a:rPr>
                          </m:ctrlPr>
                        </m:fPr>
                        <m:num>
                          <m:r>
                            <a:rPr lang="en-US" i="1">
                              <a:solidFill>
                                <a:schemeClr val="bg1"/>
                              </a:solidFill>
                              <a:latin typeface="Cambria Math" charset="0"/>
                            </a:rPr>
                            <m:t>𝐿</m:t>
                          </m:r>
                          <m:r>
                            <a:rPr lang="en-US" i="1">
                              <a:solidFill>
                                <a:schemeClr val="bg1"/>
                              </a:solidFill>
                              <a:latin typeface="Cambria Math" charset="0"/>
                            </a:rPr>
                            <m:t>′</m:t>
                          </m:r>
                        </m:num>
                        <m:den>
                          <m:r>
                            <a:rPr lang="en-US" i="1">
                              <a:solidFill>
                                <a:schemeClr val="bg1"/>
                              </a:solidFill>
                              <a:latin typeface="Cambria Math" charset="0"/>
                            </a:rPr>
                            <m:t>𝑐</m:t>
                          </m:r>
                          <m:r>
                            <a:rPr lang="en-US" i="1">
                              <a:solidFill>
                                <a:schemeClr val="bg1"/>
                              </a:solidFill>
                              <a:latin typeface="Cambria Math" charset="0"/>
                            </a:rPr>
                            <m:t>−</m:t>
                          </m:r>
                          <m:r>
                            <m:rPr>
                              <m:sty m:val="p"/>
                            </m:rPr>
                            <a:rPr lang="en-US">
                              <a:solidFill>
                                <a:schemeClr val="bg1"/>
                              </a:solidFill>
                              <a:latin typeface="Cambria Math" charset="0"/>
                            </a:rPr>
                            <m:t>v</m:t>
                          </m:r>
                        </m:den>
                      </m:f>
                    </m:oMath>
                  </m:oMathPara>
                </a14:m>
                <a:endParaRPr lang="en-US" dirty="0">
                  <a:solidFill>
                    <a:schemeClr val="bg1"/>
                  </a:solidFill>
                </a:endParaRPr>
              </a:p>
            </p:txBody>
          </p:sp>
        </mc:Choice>
        <mc:Fallback xmlns="">
          <p:sp>
            <p:nvSpPr>
              <p:cNvPr id="46" name="Rectangle 45"/>
              <p:cNvSpPr>
                <a:spLocks noRot="1" noChangeAspect="1" noMove="1" noResize="1" noEditPoints="1" noAdjustHandles="1" noChangeArrowheads="1" noChangeShapeType="1" noTextEdit="1"/>
              </p:cNvSpPr>
              <p:nvPr/>
            </p:nvSpPr>
            <p:spPr>
              <a:xfrm>
                <a:off x="556419" y="4868198"/>
                <a:ext cx="3769803" cy="582904"/>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7178615" y="4864640"/>
                <a:ext cx="3769803" cy="618094"/>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charset="0"/>
                            </a:rPr>
                            <m:t>𝑡</m:t>
                          </m:r>
                          <m:r>
                            <a:rPr lang="en-US" i="1">
                              <a:solidFill>
                                <a:schemeClr val="bg1"/>
                              </a:solidFill>
                              <a:latin typeface="Cambria Math" charset="0"/>
                            </a:rPr>
                            <m:t>′</m:t>
                          </m:r>
                        </m:e>
                        <m:sub>
                          <m:r>
                            <a:rPr lang="en-US" i="1">
                              <a:solidFill>
                                <a:schemeClr val="bg1"/>
                              </a:solidFill>
                              <a:latin typeface="Cambria Math" charset="0"/>
                            </a:rPr>
                            <m:t>𝐵</m:t>
                          </m:r>
                          <m:r>
                            <a:rPr lang="en-US" b="0" i="1" smtClean="0">
                              <a:solidFill>
                                <a:schemeClr val="bg1"/>
                              </a:solidFill>
                              <a:latin typeface="Cambria Math" charset="0"/>
                            </a:rPr>
                            <m:t>𝐶</m:t>
                          </m:r>
                        </m:sub>
                      </m:sSub>
                      <m:r>
                        <a:rPr lang="en-US" i="1">
                          <a:solidFill>
                            <a:schemeClr val="bg1"/>
                          </a:solidFill>
                          <a:latin typeface="Cambria Math" charset="0"/>
                        </a:rPr>
                        <m:t>=</m:t>
                      </m:r>
                      <m:f>
                        <m:fPr>
                          <m:ctrlPr>
                            <a:rPr lang="en-US" i="1">
                              <a:solidFill>
                                <a:schemeClr val="bg1"/>
                              </a:solidFill>
                              <a:latin typeface="Cambria Math" panose="02040503050406030204" pitchFamily="18" charset="0"/>
                            </a:rPr>
                          </m:ctrlPr>
                        </m:fPr>
                        <m:num>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𝐿</m:t>
                              </m:r>
                            </m:e>
                            <m:sup>
                              <m:r>
                                <a:rPr lang="en-US" i="1">
                                  <a:solidFill>
                                    <a:schemeClr val="bg1"/>
                                  </a:solidFill>
                                  <a:latin typeface="Cambria Math" charset="0"/>
                                </a:rPr>
                                <m:t>′</m:t>
                              </m:r>
                            </m:sup>
                          </m:sSup>
                          <m:r>
                            <a:rPr lang="en-US" b="0" i="1" smtClean="0">
                              <a:solidFill>
                                <a:schemeClr val="bg1"/>
                              </a:solidFill>
                              <a:latin typeface="Cambria Math" charset="0"/>
                            </a:rPr>
                            <m:t>−</m:t>
                          </m:r>
                          <m:r>
                            <m:rPr>
                              <m:sty m:val="p"/>
                            </m:rPr>
                            <a:rPr lang="en-US">
                              <a:solidFill>
                                <a:schemeClr val="bg1"/>
                              </a:solidFill>
                              <a:latin typeface="Cambria Math" charset="0"/>
                            </a:rPr>
                            <m:t>v</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𝑡</m:t>
                              </m:r>
                              <m:r>
                                <a:rPr lang="en-US" i="1">
                                  <a:solidFill>
                                    <a:schemeClr val="bg1"/>
                                  </a:solidFill>
                                  <a:latin typeface="Cambria Math" charset="0"/>
                                </a:rPr>
                                <m:t>′</m:t>
                              </m:r>
                            </m:e>
                            <m:sub>
                              <m:r>
                                <a:rPr lang="en-US" i="1">
                                  <a:solidFill>
                                    <a:schemeClr val="bg1"/>
                                  </a:solidFill>
                                  <a:latin typeface="Cambria Math" charset="0"/>
                                </a:rPr>
                                <m:t>𝐵</m:t>
                              </m:r>
                              <m:r>
                                <a:rPr lang="en-US" b="0" i="1" smtClean="0">
                                  <a:solidFill>
                                    <a:schemeClr val="bg1"/>
                                  </a:solidFill>
                                  <a:latin typeface="Cambria Math" charset="0"/>
                                </a:rPr>
                                <m:t>𝐶</m:t>
                              </m:r>
                            </m:sub>
                          </m:sSub>
                        </m:num>
                        <m:den>
                          <m:r>
                            <a:rPr lang="en-US" i="1">
                              <a:solidFill>
                                <a:schemeClr val="bg1"/>
                              </a:solidFill>
                              <a:latin typeface="Cambria Math" charset="0"/>
                            </a:rPr>
                            <m:t>𝑐</m:t>
                          </m:r>
                        </m:den>
                      </m:f>
                      <m:r>
                        <a:rPr lang="en-US" i="1">
                          <a:solidFill>
                            <a:schemeClr val="bg1"/>
                          </a:solidFill>
                          <a:latin typeface="Cambria Math"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𝑡</m:t>
                          </m:r>
                          <m:r>
                            <a:rPr lang="en-US" i="1">
                              <a:solidFill>
                                <a:schemeClr val="bg1"/>
                              </a:solidFill>
                              <a:latin typeface="Cambria Math" charset="0"/>
                            </a:rPr>
                            <m:t>′</m:t>
                          </m:r>
                        </m:e>
                        <m:sub>
                          <m:r>
                            <a:rPr lang="en-US" i="1">
                              <a:solidFill>
                                <a:schemeClr val="bg1"/>
                              </a:solidFill>
                              <a:latin typeface="Cambria Math" charset="0"/>
                            </a:rPr>
                            <m:t>𝐵</m:t>
                          </m:r>
                          <m:r>
                            <a:rPr lang="en-US" b="0" i="1" smtClean="0">
                              <a:solidFill>
                                <a:schemeClr val="bg1"/>
                              </a:solidFill>
                              <a:latin typeface="Cambria Math" charset="0"/>
                            </a:rPr>
                            <m:t>𝐶</m:t>
                          </m:r>
                        </m:sub>
                      </m:sSub>
                      <m:r>
                        <a:rPr lang="en-US" i="1">
                          <a:solidFill>
                            <a:schemeClr val="bg1"/>
                          </a:solidFill>
                          <a:latin typeface="Cambria Math" charset="0"/>
                        </a:rPr>
                        <m:t>=</m:t>
                      </m:r>
                      <m:f>
                        <m:fPr>
                          <m:ctrlPr>
                            <a:rPr lang="en-US" i="1">
                              <a:solidFill>
                                <a:schemeClr val="bg1"/>
                              </a:solidFill>
                              <a:latin typeface="Cambria Math" panose="02040503050406030204" pitchFamily="18" charset="0"/>
                            </a:rPr>
                          </m:ctrlPr>
                        </m:fPr>
                        <m:num>
                          <m:r>
                            <a:rPr lang="en-US" i="1">
                              <a:solidFill>
                                <a:schemeClr val="bg1"/>
                              </a:solidFill>
                              <a:latin typeface="Cambria Math" charset="0"/>
                            </a:rPr>
                            <m:t>𝐿</m:t>
                          </m:r>
                          <m:r>
                            <a:rPr lang="en-US" i="1">
                              <a:solidFill>
                                <a:schemeClr val="bg1"/>
                              </a:solidFill>
                              <a:latin typeface="Cambria Math" charset="0"/>
                            </a:rPr>
                            <m:t>′</m:t>
                          </m:r>
                        </m:num>
                        <m:den>
                          <m:r>
                            <a:rPr lang="en-US" i="1">
                              <a:solidFill>
                                <a:schemeClr val="bg1"/>
                              </a:solidFill>
                              <a:latin typeface="Cambria Math" charset="0"/>
                            </a:rPr>
                            <m:t>𝑐</m:t>
                          </m:r>
                          <m:r>
                            <a:rPr lang="en-US" b="0" i="1" smtClean="0">
                              <a:solidFill>
                                <a:schemeClr val="bg1"/>
                              </a:solidFill>
                              <a:latin typeface="Cambria Math" charset="0"/>
                            </a:rPr>
                            <m:t>+</m:t>
                          </m:r>
                          <m:r>
                            <m:rPr>
                              <m:sty m:val="p"/>
                            </m:rPr>
                            <a:rPr lang="en-US">
                              <a:solidFill>
                                <a:schemeClr val="bg1"/>
                              </a:solidFill>
                              <a:latin typeface="Cambria Math" charset="0"/>
                            </a:rPr>
                            <m:t>v</m:t>
                          </m:r>
                        </m:den>
                      </m:f>
                    </m:oMath>
                  </m:oMathPara>
                </a14:m>
                <a:endParaRPr lang="en-US" dirty="0">
                  <a:solidFill>
                    <a:schemeClr val="bg1"/>
                  </a:solidFill>
                </a:endParaRPr>
              </a:p>
            </p:txBody>
          </p:sp>
        </mc:Choice>
        <mc:Fallback xmlns="">
          <p:sp>
            <p:nvSpPr>
              <p:cNvPr id="32" name="Rectangle 31"/>
              <p:cNvSpPr>
                <a:spLocks noRot="1" noChangeAspect="1" noMove="1" noResize="1" noEditPoints="1" noAdjustHandles="1" noChangeArrowheads="1" noChangeShapeType="1" noTextEdit="1"/>
              </p:cNvSpPr>
              <p:nvPr/>
            </p:nvSpPr>
            <p:spPr>
              <a:xfrm>
                <a:off x="7178615" y="4864640"/>
                <a:ext cx="3769803" cy="61809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3798793" y="5571994"/>
                <a:ext cx="3905702" cy="630054"/>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 xmlns:m="http://schemas.openxmlformats.org/officeDocument/2006/math">
                    <m:r>
                      <m:rPr>
                        <m:sty m:val="p"/>
                      </m:rPr>
                      <a:rPr lang="en-US" smtClean="0">
                        <a:solidFill>
                          <a:schemeClr val="bg1"/>
                        </a:solidFill>
                        <a:latin typeface="Cambria Math" charset="0"/>
                      </a:rPr>
                      <m:t>Δ</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𝑡</m:t>
                        </m:r>
                      </m:e>
                      <m:sup>
                        <m:r>
                          <a:rPr lang="en-US" i="1">
                            <a:solidFill>
                              <a:schemeClr val="bg1"/>
                            </a:solidFill>
                            <a:latin typeface="Cambria Math" charset="0"/>
                          </a:rPr>
                          <m:t>′</m:t>
                        </m:r>
                      </m:sup>
                    </m:sSup>
                  </m:oMath>
                </a14:m>
                <a:r>
                  <a:rPr lang="en-US" dirty="0">
                    <a:solidFill>
                      <a:schemeClr val="bg1"/>
                    </a:solidFill>
                    <a:effectLst/>
                  </a:rPr>
                  <a:t> </a:t>
                </a:r>
                <a14:m>
                  <m:oMath xmlns:m="http://schemas.openxmlformats.org/officeDocument/2006/math">
                    <m:r>
                      <a:rPr lang="en-US" b="0" i="0" smtClean="0">
                        <a:solidFill>
                          <a:schemeClr val="bg1"/>
                        </a:solidFill>
                        <a:latin typeface="Cambria Math" charset="0"/>
                      </a:rPr>
                      <m:t>=</m:t>
                    </m:r>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Δ</m:t>
                        </m:r>
                        <m:r>
                          <a:rPr lang="en-US" i="1">
                            <a:solidFill>
                              <a:schemeClr val="bg1"/>
                            </a:solidFill>
                            <a:latin typeface="Cambria Math" charset="0"/>
                          </a:rPr>
                          <m:t>𝑡</m:t>
                        </m:r>
                        <m:r>
                          <a:rPr lang="en-US" i="1">
                            <a:solidFill>
                              <a:schemeClr val="bg1"/>
                            </a:solidFill>
                            <a:latin typeface="Cambria Math" charset="0"/>
                          </a:rPr>
                          <m:t>′</m:t>
                        </m:r>
                      </m:e>
                      <m:sub>
                        <m:r>
                          <a:rPr lang="en-US" b="0" i="1" smtClean="0">
                            <a:solidFill>
                              <a:schemeClr val="bg1"/>
                            </a:solidFill>
                            <a:latin typeface="Cambria Math" charset="0"/>
                          </a:rPr>
                          <m:t>𝐴</m:t>
                        </m:r>
                        <m:r>
                          <a:rPr lang="en-US" i="1">
                            <a:solidFill>
                              <a:schemeClr val="bg1"/>
                            </a:solidFill>
                            <a:latin typeface="Cambria Math" charset="0"/>
                          </a:rPr>
                          <m:t>𝐵</m:t>
                        </m:r>
                      </m:sub>
                    </m:sSub>
                    <m:r>
                      <a:rPr lang="en-US" b="0" i="1" smtClean="0">
                        <a:solidFill>
                          <a:schemeClr val="bg1"/>
                        </a:solidFill>
                        <a:latin typeface="Cambria Math" charset="0"/>
                      </a:rPr>
                      <m:t>+</m:t>
                    </m:r>
                    <m:r>
                      <m:rPr>
                        <m:sty m:val="p"/>
                      </m:rPr>
                      <a:rPr lang="en-US">
                        <a:solidFill>
                          <a:schemeClr val="bg1"/>
                        </a:solidFill>
                        <a:latin typeface="Cambria Math" charset="0"/>
                      </a:rPr>
                      <m:t>Δ</m:t>
                    </m:r>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charset="0"/>
                          </a:rPr>
                          <m:t>𝑡</m:t>
                        </m:r>
                        <m:r>
                          <a:rPr lang="en-US" i="1">
                            <a:solidFill>
                              <a:schemeClr val="bg1"/>
                            </a:solidFill>
                            <a:latin typeface="Cambria Math" charset="0"/>
                          </a:rPr>
                          <m:t>′</m:t>
                        </m:r>
                      </m:e>
                      <m:sub>
                        <m:r>
                          <a:rPr lang="en-US" i="1">
                            <a:solidFill>
                              <a:schemeClr val="bg1"/>
                            </a:solidFill>
                            <a:latin typeface="Cambria Math" charset="0"/>
                          </a:rPr>
                          <m:t>𝐵</m:t>
                        </m:r>
                        <m:r>
                          <a:rPr lang="en-US" b="0" i="1" smtClean="0">
                            <a:solidFill>
                              <a:schemeClr val="bg1"/>
                            </a:solidFill>
                            <a:latin typeface="Cambria Math" charset="0"/>
                          </a:rPr>
                          <m:t>𝐶</m:t>
                        </m:r>
                      </m:sub>
                    </m:sSub>
                    <m:r>
                      <a:rPr lang="en-US" i="1">
                        <a:solidFill>
                          <a:schemeClr val="bg1"/>
                        </a:solidFill>
                        <a:latin typeface="Cambria Math" charset="0"/>
                      </a:rPr>
                      <m:t>=</m:t>
                    </m:r>
                    <m:f>
                      <m:fPr>
                        <m:ctrlPr>
                          <a:rPr lang="en-US" i="1">
                            <a:solidFill>
                              <a:schemeClr val="bg1"/>
                            </a:solidFill>
                            <a:latin typeface="Cambria Math" panose="02040503050406030204" pitchFamily="18" charset="0"/>
                          </a:rPr>
                        </m:ctrlPr>
                      </m:fPr>
                      <m:num>
                        <m:sSup>
                          <m:sSupPr>
                            <m:ctrlPr>
                              <a:rPr lang="en-US" i="1">
                                <a:solidFill>
                                  <a:schemeClr val="bg1"/>
                                </a:solidFill>
                                <a:latin typeface="Cambria Math" panose="02040503050406030204" pitchFamily="18" charset="0"/>
                              </a:rPr>
                            </m:ctrlPr>
                          </m:sSupPr>
                          <m:e>
                            <m:r>
                              <a:rPr lang="en-US" b="0" i="1" smtClean="0">
                                <a:solidFill>
                                  <a:schemeClr val="bg1"/>
                                </a:solidFill>
                                <a:latin typeface="Cambria Math" charset="0"/>
                              </a:rPr>
                              <m:t>2</m:t>
                            </m:r>
                            <m:r>
                              <a:rPr lang="en-US" i="1">
                                <a:solidFill>
                                  <a:schemeClr val="bg1"/>
                                </a:solidFill>
                                <a:latin typeface="Cambria Math" charset="0"/>
                              </a:rPr>
                              <m:t>𝐿</m:t>
                            </m:r>
                          </m:e>
                          <m:sup>
                            <m:r>
                              <a:rPr lang="en-US" i="1">
                                <a:solidFill>
                                  <a:schemeClr val="bg1"/>
                                </a:solidFill>
                                <a:latin typeface="Cambria Math" charset="0"/>
                              </a:rPr>
                              <m:t>′</m:t>
                            </m:r>
                          </m:sup>
                        </m:sSup>
                      </m:num>
                      <m:den>
                        <m:r>
                          <a:rPr lang="en-US" i="1">
                            <a:solidFill>
                              <a:schemeClr val="bg1"/>
                            </a:solidFill>
                            <a:latin typeface="Cambria Math" charset="0"/>
                          </a:rPr>
                          <m:t>𝑐</m:t>
                        </m:r>
                        <m:d>
                          <m:dPr>
                            <m:ctrlPr>
                              <a:rPr lang="en-US" i="1" smtClean="0">
                                <a:solidFill>
                                  <a:schemeClr val="bg1"/>
                                </a:solidFill>
                                <a:latin typeface="Cambria Math" panose="02040503050406030204" pitchFamily="18" charset="0"/>
                              </a:rPr>
                            </m:ctrlPr>
                          </m:dPr>
                          <m:e>
                            <m:r>
                              <a:rPr lang="en-US" i="1">
                                <a:solidFill>
                                  <a:schemeClr val="bg1"/>
                                </a:solidFill>
                                <a:latin typeface="Cambria Math" charset="0"/>
                              </a:rPr>
                              <m:t>1−</m:t>
                            </m:r>
                            <m:box>
                              <m:boxPr>
                                <m:ctrlPr>
                                  <a:rPr lang="en-US" i="1">
                                    <a:solidFill>
                                      <a:schemeClr val="bg1"/>
                                    </a:solidFill>
                                    <a:latin typeface="Cambria Math" panose="02040503050406030204" pitchFamily="18" charset="0"/>
                                  </a:rPr>
                                </m:ctrlPr>
                              </m:boxPr>
                              <m:e>
                                <m:argPr>
                                  <m:argSz m:val="-1"/>
                                </m:argPr>
                                <m:f>
                                  <m:fPr>
                                    <m:ctrlPr>
                                      <a:rPr lang="en-US" i="1">
                                        <a:solidFill>
                                          <a:schemeClr val="bg1"/>
                                        </a:solidFill>
                                        <a:latin typeface="Cambria Math" panose="02040503050406030204" pitchFamily="18" charset="0"/>
                                      </a:rPr>
                                    </m:ctrlPr>
                                  </m:fPr>
                                  <m:num>
                                    <m:sSup>
                                      <m:sSupPr>
                                        <m:ctrlPr>
                                          <a:rPr lang="en-US" i="1">
                                            <a:solidFill>
                                              <a:schemeClr val="bg1"/>
                                            </a:solidFill>
                                            <a:latin typeface="Cambria Math" panose="02040503050406030204" pitchFamily="18" charset="0"/>
                                          </a:rPr>
                                        </m:ctrlPr>
                                      </m:sSupPr>
                                      <m:e>
                                        <m:r>
                                          <m:rPr>
                                            <m:sty m:val="p"/>
                                          </m:rPr>
                                          <a:rPr lang="en-US">
                                            <a:solidFill>
                                              <a:schemeClr val="bg1"/>
                                            </a:solidFill>
                                            <a:latin typeface="Cambria Math" charset="0"/>
                                          </a:rPr>
                                          <m:t>v</m:t>
                                        </m:r>
                                      </m:e>
                                      <m:sup>
                                        <m:r>
                                          <a:rPr lang="en-US" i="1">
                                            <a:solidFill>
                                              <a:schemeClr val="bg1"/>
                                            </a:solidFill>
                                            <a:latin typeface="Cambria Math" charset="0"/>
                                          </a:rPr>
                                          <m:t>2</m:t>
                                        </m:r>
                                      </m:sup>
                                    </m:sSup>
                                  </m:num>
                                  <m:den>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𝑐</m:t>
                                        </m:r>
                                      </m:e>
                                      <m:sup>
                                        <m:r>
                                          <a:rPr lang="en-US" i="1">
                                            <a:solidFill>
                                              <a:schemeClr val="bg1"/>
                                            </a:solidFill>
                                            <a:latin typeface="Cambria Math" charset="0"/>
                                          </a:rPr>
                                          <m:t>2</m:t>
                                        </m:r>
                                      </m:sup>
                                    </m:sSup>
                                  </m:den>
                                </m:f>
                              </m:e>
                            </m:box>
                          </m:e>
                        </m:d>
                      </m:den>
                    </m:f>
                    <m:r>
                      <a:rPr lang="en-US" b="0" i="1" smtClean="0">
                        <a:solidFill>
                          <a:schemeClr val="bg1"/>
                        </a:solidFill>
                        <a:latin typeface="Cambria Math" charset="0"/>
                      </a:rPr>
                      <m:t>=</m:t>
                    </m:r>
                    <m:f>
                      <m:fPr>
                        <m:ctrlPr>
                          <a:rPr lang="en-US" i="1">
                            <a:solidFill>
                              <a:schemeClr val="bg1"/>
                            </a:solidFill>
                            <a:latin typeface="Cambria Math" panose="02040503050406030204" pitchFamily="18" charset="0"/>
                          </a:rPr>
                        </m:ctrlPr>
                      </m:fPr>
                      <m:num>
                        <m:r>
                          <a:rPr lang="en-US" i="1">
                            <a:solidFill>
                              <a:schemeClr val="bg1"/>
                            </a:solidFill>
                            <a:latin typeface="Cambria Math" charset="0"/>
                          </a:rPr>
                          <m:t>2</m:t>
                        </m:r>
                        <m:sSup>
                          <m:sSupPr>
                            <m:ctrlPr>
                              <a:rPr lang="en-US" i="1" smtClean="0">
                                <a:solidFill>
                                  <a:schemeClr val="bg1"/>
                                </a:solidFill>
                                <a:latin typeface="Cambria Math" panose="02040503050406030204" pitchFamily="18" charset="0"/>
                              </a:rPr>
                            </m:ctrlPr>
                          </m:sSupPr>
                          <m:e>
                            <m:r>
                              <a:rPr lang="en-US" i="1">
                                <a:solidFill>
                                  <a:schemeClr val="bg1"/>
                                </a:solidFill>
                                <a:latin typeface="Cambria Math" charset="0"/>
                              </a:rPr>
                              <m:t>𝛾</m:t>
                            </m:r>
                          </m:e>
                          <m:sup>
                            <m:r>
                              <a:rPr lang="en-US" b="0" i="1" smtClean="0">
                                <a:solidFill>
                                  <a:schemeClr val="bg1"/>
                                </a:solidFill>
                                <a:latin typeface="Cambria Math" charset="0"/>
                              </a:rPr>
                              <m:t>2</m:t>
                            </m:r>
                          </m:sup>
                        </m:sSup>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𝐿</m:t>
                            </m:r>
                          </m:e>
                          <m:sup>
                            <m:r>
                              <a:rPr lang="en-US" i="1">
                                <a:solidFill>
                                  <a:schemeClr val="bg1"/>
                                </a:solidFill>
                                <a:latin typeface="Cambria Math" charset="0"/>
                              </a:rPr>
                              <m:t>′</m:t>
                            </m:r>
                          </m:sup>
                        </m:sSup>
                      </m:num>
                      <m:den>
                        <m:r>
                          <a:rPr lang="en-US" i="1">
                            <a:solidFill>
                              <a:schemeClr val="bg1"/>
                            </a:solidFill>
                            <a:latin typeface="Cambria Math" charset="0"/>
                          </a:rPr>
                          <m:t>𝑐</m:t>
                        </m:r>
                      </m:den>
                    </m:f>
                  </m:oMath>
                </a14:m>
                <a:endParaRPr lang="en-US" dirty="0">
                  <a:solidFill>
                    <a:schemeClr val="bg1"/>
                  </a:solidFill>
                </a:endParaRPr>
              </a:p>
            </p:txBody>
          </p:sp>
        </mc:Choice>
        <mc:Fallback xmlns="">
          <p:sp>
            <p:nvSpPr>
              <p:cNvPr id="33" name="Rectangle 32"/>
              <p:cNvSpPr>
                <a:spLocks noRot="1" noChangeAspect="1" noMove="1" noResize="1" noEditPoints="1" noAdjustHandles="1" noChangeArrowheads="1" noChangeShapeType="1" noTextEdit="1"/>
              </p:cNvSpPr>
              <p:nvPr/>
            </p:nvSpPr>
            <p:spPr>
              <a:xfrm>
                <a:off x="3798793" y="5571994"/>
                <a:ext cx="3905702" cy="630054"/>
              </a:xfrm>
              <a:prstGeom prst="rect">
                <a:avLst/>
              </a:prstGeom>
              <a:blipFill>
                <a:blip r:embed="rId4"/>
                <a:stretch>
                  <a:fillRect/>
                </a:stretch>
              </a:blipFill>
            </p:spPr>
            <p:txBody>
              <a:bodyPr/>
              <a:lstStyle/>
              <a:p>
                <a:r>
                  <a:rPr lang="en-US">
                    <a:noFill/>
                  </a:rPr>
                  <a:t> </a:t>
                </a:r>
              </a:p>
            </p:txBody>
          </p:sp>
        </mc:Fallback>
      </mc:AlternateContent>
      <p:sp>
        <p:nvSpPr>
          <p:cNvPr id="35" name="Parallelogram 34"/>
          <p:cNvSpPr/>
          <p:nvPr/>
        </p:nvSpPr>
        <p:spPr>
          <a:xfrm>
            <a:off x="2992330" y="3614653"/>
            <a:ext cx="1322414" cy="425728"/>
          </a:xfrm>
          <a:prstGeom prst="parallelogram">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a:off x="2032674" y="3397910"/>
            <a:ext cx="641515" cy="459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5" name="TextBox 51"/>
          <p:cNvSpPr txBox="1">
            <a:spLocks noChangeArrowheads="1"/>
          </p:cNvSpPr>
          <p:nvPr/>
        </p:nvSpPr>
        <p:spPr bwMode="auto">
          <a:xfrm>
            <a:off x="2957095" y="2687640"/>
            <a:ext cx="34015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y'</a:t>
            </a:r>
          </a:p>
        </p:txBody>
      </p:sp>
      <p:cxnSp>
        <p:nvCxnSpPr>
          <p:cNvPr id="47" name="Straight Connector 46"/>
          <p:cNvCxnSpPr/>
          <p:nvPr/>
        </p:nvCxnSpPr>
        <p:spPr>
          <a:xfrm>
            <a:off x="8364741" y="3923120"/>
            <a:ext cx="3671985" cy="2268"/>
          </a:xfrm>
          <a:prstGeom prst="line">
            <a:avLst/>
          </a:prstGeom>
        </p:spPr>
        <p:style>
          <a:lnRef idx="2">
            <a:schemeClr val="accent1"/>
          </a:lnRef>
          <a:fillRef idx="0">
            <a:schemeClr val="accent1"/>
          </a:fillRef>
          <a:effectRef idx="1">
            <a:schemeClr val="accent1"/>
          </a:effectRef>
          <a:fontRef idx="minor">
            <a:schemeClr val="tx1"/>
          </a:fontRef>
        </p:style>
      </p:cxnSp>
      <p:sp>
        <p:nvSpPr>
          <p:cNvPr id="48" name="TextBox 51"/>
          <p:cNvSpPr txBox="1">
            <a:spLocks noChangeArrowheads="1"/>
          </p:cNvSpPr>
          <p:nvPr/>
        </p:nvSpPr>
        <p:spPr bwMode="auto">
          <a:xfrm>
            <a:off x="11721530" y="3567531"/>
            <a:ext cx="3472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x’</a:t>
            </a:r>
            <a:endParaRPr lang="en-US" sz="1800" dirty="0"/>
          </a:p>
        </p:txBody>
      </p:sp>
      <p:sp>
        <p:nvSpPr>
          <p:cNvPr id="51" name="Parallelogram 50"/>
          <p:cNvSpPr/>
          <p:nvPr/>
        </p:nvSpPr>
        <p:spPr>
          <a:xfrm>
            <a:off x="10802102" y="3557141"/>
            <a:ext cx="1322414" cy="425728"/>
          </a:xfrm>
          <a:prstGeom prst="parallelogram">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arallelogram 51"/>
          <p:cNvSpPr/>
          <p:nvPr/>
        </p:nvSpPr>
        <p:spPr>
          <a:xfrm>
            <a:off x="6813831" y="3485256"/>
            <a:ext cx="1322414" cy="425728"/>
          </a:xfrm>
          <a:prstGeom prst="parallelogram">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6691223" y="3602965"/>
            <a:ext cx="621102" cy="603849"/>
          </a:xfrm>
          <a:custGeom>
            <a:avLst/>
            <a:gdLst>
              <a:gd name="connsiteX0" fmla="*/ 0 w 621102"/>
              <a:gd name="connsiteY0" fmla="*/ 155275 h 603849"/>
              <a:gd name="connsiteX1" fmla="*/ 103517 w 621102"/>
              <a:gd name="connsiteY1" fmla="*/ 207034 h 603849"/>
              <a:gd name="connsiteX2" fmla="*/ 120769 w 621102"/>
              <a:gd name="connsiteY2" fmla="*/ 86264 h 603849"/>
              <a:gd name="connsiteX3" fmla="*/ 207034 w 621102"/>
              <a:gd name="connsiteY3" fmla="*/ 0 h 603849"/>
              <a:gd name="connsiteX4" fmla="*/ 258792 w 621102"/>
              <a:gd name="connsiteY4" fmla="*/ 17252 h 603849"/>
              <a:gd name="connsiteX5" fmla="*/ 276045 w 621102"/>
              <a:gd name="connsiteY5" fmla="*/ 69011 h 603849"/>
              <a:gd name="connsiteX6" fmla="*/ 310551 w 621102"/>
              <a:gd name="connsiteY6" fmla="*/ 189781 h 603849"/>
              <a:gd name="connsiteX7" fmla="*/ 414068 w 621102"/>
              <a:gd name="connsiteY7" fmla="*/ 241539 h 603849"/>
              <a:gd name="connsiteX8" fmla="*/ 431320 w 621102"/>
              <a:gd name="connsiteY8" fmla="*/ 189781 h 603849"/>
              <a:gd name="connsiteX9" fmla="*/ 448573 w 621102"/>
              <a:gd name="connsiteY9" fmla="*/ 120769 h 603849"/>
              <a:gd name="connsiteX10" fmla="*/ 483079 w 621102"/>
              <a:gd name="connsiteY10" fmla="*/ 17252 h 603849"/>
              <a:gd name="connsiteX11" fmla="*/ 603849 w 621102"/>
              <a:gd name="connsiteY11" fmla="*/ 34505 h 603849"/>
              <a:gd name="connsiteX12" fmla="*/ 621102 w 621102"/>
              <a:gd name="connsiteY12" fmla="*/ 86264 h 603849"/>
              <a:gd name="connsiteX13" fmla="*/ 603849 w 621102"/>
              <a:gd name="connsiteY13" fmla="*/ 189781 h 603849"/>
              <a:gd name="connsiteX14" fmla="*/ 621102 w 621102"/>
              <a:gd name="connsiteY14" fmla="*/ 465826 h 603849"/>
              <a:gd name="connsiteX15" fmla="*/ 603849 w 621102"/>
              <a:gd name="connsiteY15" fmla="*/ 534837 h 603849"/>
              <a:gd name="connsiteX16" fmla="*/ 552090 w 621102"/>
              <a:gd name="connsiteY16" fmla="*/ 552090 h 603849"/>
              <a:gd name="connsiteX17" fmla="*/ 483079 w 621102"/>
              <a:gd name="connsiteY17" fmla="*/ 414068 h 603849"/>
              <a:gd name="connsiteX18" fmla="*/ 431320 w 621102"/>
              <a:gd name="connsiteY18" fmla="*/ 379562 h 603849"/>
              <a:gd name="connsiteX19" fmla="*/ 362309 w 621102"/>
              <a:gd name="connsiteY19" fmla="*/ 396815 h 603849"/>
              <a:gd name="connsiteX20" fmla="*/ 345056 w 621102"/>
              <a:gd name="connsiteY20" fmla="*/ 448573 h 603849"/>
              <a:gd name="connsiteX21" fmla="*/ 293298 w 621102"/>
              <a:gd name="connsiteY21" fmla="*/ 603849 h 603849"/>
              <a:gd name="connsiteX22" fmla="*/ 189781 w 621102"/>
              <a:gd name="connsiteY22" fmla="*/ 586596 h 603849"/>
              <a:gd name="connsiteX23" fmla="*/ 172528 w 621102"/>
              <a:gd name="connsiteY23" fmla="*/ 448573 h 603849"/>
              <a:gd name="connsiteX24" fmla="*/ 86264 w 621102"/>
              <a:gd name="connsiteY24" fmla="*/ 362309 h 603849"/>
              <a:gd name="connsiteX25" fmla="*/ 86264 w 621102"/>
              <a:gd name="connsiteY25" fmla="*/ 414068 h 60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1102" h="603849">
                <a:moveTo>
                  <a:pt x="0" y="155275"/>
                </a:moveTo>
                <a:cubicBezTo>
                  <a:pt x="6891" y="169057"/>
                  <a:pt x="44790" y="300997"/>
                  <a:pt x="103517" y="207034"/>
                </a:cubicBezTo>
                <a:cubicBezTo>
                  <a:pt x="125070" y="172550"/>
                  <a:pt x="109084" y="125214"/>
                  <a:pt x="120769" y="86264"/>
                </a:cubicBezTo>
                <a:cubicBezTo>
                  <a:pt x="135146" y="38339"/>
                  <a:pt x="169652" y="24921"/>
                  <a:pt x="207034" y="0"/>
                </a:cubicBezTo>
                <a:cubicBezTo>
                  <a:pt x="224287" y="5751"/>
                  <a:pt x="245933" y="4393"/>
                  <a:pt x="258792" y="17252"/>
                </a:cubicBezTo>
                <a:cubicBezTo>
                  <a:pt x="271652" y="30112"/>
                  <a:pt x="271049" y="51524"/>
                  <a:pt x="276045" y="69011"/>
                </a:cubicBezTo>
                <a:cubicBezTo>
                  <a:pt x="277423" y="73833"/>
                  <a:pt x="301359" y="178291"/>
                  <a:pt x="310551" y="189781"/>
                </a:cubicBezTo>
                <a:cubicBezTo>
                  <a:pt x="334874" y="220185"/>
                  <a:pt x="379972" y="230174"/>
                  <a:pt x="414068" y="241539"/>
                </a:cubicBezTo>
                <a:cubicBezTo>
                  <a:pt x="419819" y="224286"/>
                  <a:pt x="426324" y="207267"/>
                  <a:pt x="431320" y="189781"/>
                </a:cubicBezTo>
                <a:cubicBezTo>
                  <a:pt x="437834" y="166981"/>
                  <a:pt x="441759" y="143481"/>
                  <a:pt x="448573" y="120769"/>
                </a:cubicBezTo>
                <a:cubicBezTo>
                  <a:pt x="459025" y="85931"/>
                  <a:pt x="483079" y="17252"/>
                  <a:pt x="483079" y="17252"/>
                </a:cubicBezTo>
                <a:cubicBezTo>
                  <a:pt x="523336" y="23003"/>
                  <a:pt x="567477" y="16319"/>
                  <a:pt x="603849" y="34505"/>
                </a:cubicBezTo>
                <a:cubicBezTo>
                  <a:pt x="620115" y="42638"/>
                  <a:pt x="621102" y="68078"/>
                  <a:pt x="621102" y="86264"/>
                </a:cubicBezTo>
                <a:cubicBezTo>
                  <a:pt x="621102" y="121246"/>
                  <a:pt x="609600" y="155275"/>
                  <a:pt x="603849" y="189781"/>
                </a:cubicBezTo>
                <a:cubicBezTo>
                  <a:pt x="609600" y="281796"/>
                  <a:pt x="621102" y="373631"/>
                  <a:pt x="621102" y="465826"/>
                </a:cubicBezTo>
                <a:cubicBezTo>
                  <a:pt x="621102" y="489538"/>
                  <a:pt x="618662" y="516321"/>
                  <a:pt x="603849" y="534837"/>
                </a:cubicBezTo>
                <a:cubicBezTo>
                  <a:pt x="592488" y="549038"/>
                  <a:pt x="569343" y="546339"/>
                  <a:pt x="552090" y="552090"/>
                </a:cubicBezTo>
                <a:cubicBezTo>
                  <a:pt x="439782" y="514653"/>
                  <a:pt x="552035" y="569218"/>
                  <a:pt x="483079" y="414068"/>
                </a:cubicBezTo>
                <a:cubicBezTo>
                  <a:pt x="474657" y="395120"/>
                  <a:pt x="448573" y="391064"/>
                  <a:pt x="431320" y="379562"/>
                </a:cubicBezTo>
                <a:cubicBezTo>
                  <a:pt x="408316" y="385313"/>
                  <a:pt x="380825" y="382002"/>
                  <a:pt x="362309" y="396815"/>
                </a:cubicBezTo>
                <a:cubicBezTo>
                  <a:pt x="348108" y="408176"/>
                  <a:pt x="349001" y="430820"/>
                  <a:pt x="345056" y="448573"/>
                </a:cubicBezTo>
                <a:cubicBezTo>
                  <a:pt x="314063" y="588041"/>
                  <a:pt x="353331" y="513797"/>
                  <a:pt x="293298" y="603849"/>
                </a:cubicBezTo>
                <a:cubicBezTo>
                  <a:pt x="258792" y="598098"/>
                  <a:pt x="211258" y="614209"/>
                  <a:pt x="189781" y="586596"/>
                </a:cubicBezTo>
                <a:cubicBezTo>
                  <a:pt x="161315" y="549997"/>
                  <a:pt x="184728" y="493305"/>
                  <a:pt x="172528" y="448573"/>
                </a:cubicBezTo>
                <a:cubicBezTo>
                  <a:pt x="168694" y="434516"/>
                  <a:pt x="113100" y="353363"/>
                  <a:pt x="86264" y="362309"/>
                </a:cubicBezTo>
                <a:cubicBezTo>
                  <a:pt x="69896" y="367765"/>
                  <a:pt x="86264" y="396815"/>
                  <a:pt x="86264" y="41406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9983340" y="3071347"/>
            <a:ext cx="0" cy="1898285"/>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5788037" y="2999458"/>
            <a:ext cx="0" cy="1898285"/>
          </a:xfrm>
          <a:prstGeom prst="line">
            <a:avLst/>
          </a:prstGeom>
        </p:spPr>
        <p:style>
          <a:lnRef idx="2">
            <a:schemeClr val="accent1"/>
          </a:lnRef>
          <a:fillRef idx="0">
            <a:schemeClr val="accent1"/>
          </a:fillRef>
          <a:effectRef idx="1">
            <a:schemeClr val="accent1"/>
          </a:effectRef>
          <a:fontRef idx="minor">
            <a:schemeClr val="tx1"/>
          </a:fontRef>
        </p:style>
      </p:cxnSp>
      <p:sp>
        <p:nvSpPr>
          <p:cNvPr id="60" name="Parallelogram 59"/>
          <p:cNvSpPr/>
          <p:nvPr/>
        </p:nvSpPr>
        <p:spPr>
          <a:xfrm>
            <a:off x="4041876" y="3629029"/>
            <a:ext cx="1322414" cy="425728"/>
          </a:xfrm>
          <a:prstGeom prst="parallelogram">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39"/>
          <p:cNvSpPr txBox="1">
            <a:spLocks noChangeArrowheads="1"/>
          </p:cNvSpPr>
          <p:nvPr/>
        </p:nvSpPr>
        <p:spPr bwMode="auto">
          <a:xfrm>
            <a:off x="9685515" y="4065460"/>
            <a:ext cx="4010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t>O’</a:t>
            </a:r>
            <a:endParaRPr lang="en-US" sz="1800" b="1" baseline="-25000" dirty="0"/>
          </a:p>
        </p:txBody>
      </p:sp>
      <p:sp>
        <p:nvSpPr>
          <p:cNvPr id="63" name="TextBox 39"/>
          <p:cNvSpPr txBox="1">
            <a:spLocks noChangeArrowheads="1"/>
          </p:cNvSpPr>
          <p:nvPr/>
        </p:nvSpPr>
        <p:spPr bwMode="auto">
          <a:xfrm>
            <a:off x="2304204" y="3050421"/>
            <a:ext cx="2936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v</a:t>
            </a:r>
            <a:endParaRPr lang="en-US" sz="1800" b="1" baseline="-25000" dirty="0"/>
          </a:p>
        </p:txBody>
      </p:sp>
      <p:cxnSp>
        <p:nvCxnSpPr>
          <p:cNvPr id="64" name="Straight Connector 63"/>
          <p:cNvCxnSpPr/>
          <p:nvPr/>
        </p:nvCxnSpPr>
        <p:spPr>
          <a:xfrm flipV="1">
            <a:off x="9352375" y="2806799"/>
            <a:ext cx="1711396" cy="1834213"/>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4945545" y="2914800"/>
            <a:ext cx="1834671" cy="1837322"/>
          </a:xfrm>
          <a:prstGeom prst="line">
            <a:avLst/>
          </a:prstGeom>
        </p:spPr>
        <p:style>
          <a:lnRef idx="2">
            <a:schemeClr val="accent1"/>
          </a:lnRef>
          <a:fillRef idx="0">
            <a:schemeClr val="accent1"/>
          </a:fillRef>
          <a:effectRef idx="1">
            <a:schemeClr val="accent1"/>
          </a:effectRef>
          <a:fontRef idx="minor">
            <a:schemeClr val="tx1"/>
          </a:fontRef>
        </p:style>
      </p:cxnSp>
      <p:sp>
        <p:nvSpPr>
          <p:cNvPr id="70" name="Freeform 69"/>
          <p:cNvSpPr/>
          <p:nvPr/>
        </p:nvSpPr>
        <p:spPr>
          <a:xfrm>
            <a:off x="9085726" y="3493700"/>
            <a:ext cx="75516" cy="1316186"/>
          </a:xfrm>
          <a:custGeom>
            <a:avLst/>
            <a:gdLst>
              <a:gd name="connsiteX0" fmla="*/ 209366 w 364823"/>
              <a:gd name="connsiteY0" fmla="*/ 2035834 h 2035834"/>
              <a:gd name="connsiteX1" fmla="*/ 2332 w 364823"/>
              <a:gd name="connsiteY1" fmla="*/ 1880559 h 2035834"/>
              <a:gd name="connsiteX2" fmla="*/ 330136 w 364823"/>
              <a:gd name="connsiteY2" fmla="*/ 1725283 h 2035834"/>
              <a:gd name="connsiteX3" fmla="*/ 36838 w 364823"/>
              <a:gd name="connsiteY3" fmla="*/ 1518249 h 2035834"/>
              <a:gd name="connsiteX4" fmla="*/ 347389 w 364823"/>
              <a:gd name="connsiteY4" fmla="*/ 1345721 h 2035834"/>
              <a:gd name="connsiteX5" fmla="*/ 19585 w 364823"/>
              <a:gd name="connsiteY5" fmla="*/ 1155940 h 2035834"/>
              <a:gd name="connsiteX6" fmla="*/ 364642 w 364823"/>
              <a:gd name="connsiteY6" fmla="*/ 983411 h 2035834"/>
              <a:gd name="connsiteX7" fmla="*/ 19585 w 364823"/>
              <a:gd name="connsiteY7" fmla="*/ 793630 h 2035834"/>
              <a:gd name="connsiteX8" fmla="*/ 364642 w 364823"/>
              <a:gd name="connsiteY8" fmla="*/ 638355 h 2035834"/>
              <a:gd name="connsiteX9" fmla="*/ 71343 w 364823"/>
              <a:gd name="connsiteY9" fmla="*/ 448574 h 2035834"/>
              <a:gd name="connsiteX10" fmla="*/ 364642 w 364823"/>
              <a:gd name="connsiteY10" fmla="*/ 310551 h 2035834"/>
              <a:gd name="connsiteX11" fmla="*/ 88596 w 364823"/>
              <a:gd name="connsiteY11" fmla="*/ 103517 h 2035834"/>
              <a:gd name="connsiteX12" fmla="*/ 347389 w 364823"/>
              <a:gd name="connsiteY12" fmla="*/ 0 h 203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4823" h="2035834">
                <a:moveTo>
                  <a:pt x="209366" y="2035834"/>
                </a:moveTo>
                <a:cubicBezTo>
                  <a:pt x="95785" y="1984075"/>
                  <a:pt x="-17796" y="1932317"/>
                  <a:pt x="2332" y="1880559"/>
                </a:cubicBezTo>
                <a:cubicBezTo>
                  <a:pt x="22460" y="1828801"/>
                  <a:pt x="324385" y="1785668"/>
                  <a:pt x="330136" y="1725283"/>
                </a:cubicBezTo>
                <a:cubicBezTo>
                  <a:pt x="335887" y="1664898"/>
                  <a:pt x="33963" y="1581509"/>
                  <a:pt x="36838" y="1518249"/>
                </a:cubicBezTo>
                <a:cubicBezTo>
                  <a:pt x="39713" y="1454989"/>
                  <a:pt x="350264" y="1406106"/>
                  <a:pt x="347389" y="1345721"/>
                </a:cubicBezTo>
                <a:cubicBezTo>
                  <a:pt x="344514" y="1285336"/>
                  <a:pt x="16710" y="1216325"/>
                  <a:pt x="19585" y="1155940"/>
                </a:cubicBezTo>
                <a:cubicBezTo>
                  <a:pt x="22460" y="1095555"/>
                  <a:pt x="364642" y="1043796"/>
                  <a:pt x="364642" y="983411"/>
                </a:cubicBezTo>
                <a:cubicBezTo>
                  <a:pt x="364642" y="923026"/>
                  <a:pt x="19585" y="851139"/>
                  <a:pt x="19585" y="793630"/>
                </a:cubicBezTo>
                <a:cubicBezTo>
                  <a:pt x="19585" y="736121"/>
                  <a:pt x="356016" y="695864"/>
                  <a:pt x="364642" y="638355"/>
                </a:cubicBezTo>
                <a:cubicBezTo>
                  <a:pt x="373268" y="580846"/>
                  <a:pt x="71343" y="503208"/>
                  <a:pt x="71343" y="448574"/>
                </a:cubicBezTo>
                <a:cubicBezTo>
                  <a:pt x="71343" y="393940"/>
                  <a:pt x="361766" y="368061"/>
                  <a:pt x="364642" y="310551"/>
                </a:cubicBezTo>
                <a:cubicBezTo>
                  <a:pt x="367518" y="253041"/>
                  <a:pt x="91471" y="155275"/>
                  <a:pt x="88596" y="103517"/>
                </a:cubicBezTo>
                <a:cubicBezTo>
                  <a:pt x="85721" y="51759"/>
                  <a:pt x="216555" y="25879"/>
                  <a:pt x="347389" y="0"/>
                </a:cubicBezTo>
              </a:path>
            </a:pathLst>
          </a:custGeom>
          <a:noFill/>
          <a:ln>
            <a:solidFill>
              <a:srgbClr val="FF0000"/>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arallelogram 70"/>
          <p:cNvSpPr/>
          <p:nvPr/>
        </p:nvSpPr>
        <p:spPr>
          <a:xfrm>
            <a:off x="7860493" y="3600271"/>
            <a:ext cx="1322414" cy="425728"/>
          </a:xfrm>
          <a:prstGeom prst="parallelogram">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39"/>
          <p:cNvSpPr txBox="1">
            <a:spLocks noChangeArrowheads="1"/>
          </p:cNvSpPr>
          <p:nvPr/>
        </p:nvSpPr>
        <p:spPr bwMode="auto">
          <a:xfrm>
            <a:off x="10067964" y="3153941"/>
            <a:ext cx="2936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v</a:t>
            </a:r>
            <a:endParaRPr lang="en-US" sz="1800" b="1" baseline="-25000" dirty="0"/>
          </a:p>
        </p:txBody>
      </p:sp>
      <p:sp>
        <p:nvSpPr>
          <p:cNvPr id="73" name="TextBox 51"/>
          <p:cNvSpPr txBox="1">
            <a:spLocks noChangeArrowheads="1"/>
          </p:cNvSpPr>
          <p:nvPr/>
        </p:nvSpPr>
        <p:spPr bwMode="auto">
          <a:xfrm>
            <a:off x="9717328" y="2822784"/>
            <a:ext cx="3367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z’</a:t>
            </a:r>
          </a:p>
        </p:txBody>
      </p:sp>
      <p:sp>
        <p:nvSpPr>
          <p:cNvPr id="74" name="TextBox 51"/>
          <p:cNvSpPr txBox="1">
            <a:spLocks noChangeArrowheads="1"/>
          </p:cNvSpPr>
          <p:nvPr/>
        </p:nvSpPr>
        <p:spPr bwMode="auto">
          <a:xfrm>
            <a:off x="11045796" y="2581244"/>
            <a:ext cx="35349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y’</a:t>
            </a:r>
          </a:p>
        </p:txBody>
      </p:sp>
      <p:cxnSp>
        <p:nvCxnSpPr>
          <p:cNvPr id="78" name="Straight Arrow Connector 77"/>
          <p:cNvCxnSpPr/>
          <p:nvPr/>
        </p:nvCxnSpPr>
        <p:spPr>
          <a:xfrm>
            <a:off x="5825415" y="3429539"/>
            <a:ext cx="641515" cy="459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10000595" y="3533057"/>
            <a:ext cx="641515" cy="459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700178" y="3506824"/>
            <a:ext cx="362600" cy="461665"/>
          </a:xfrm>
          <a:prstGeom prst="rect">
            <a:avLst/>
          </a:prstGeom>
          <a:noFill/>
        </p:spPr>
        <p:txBody>
          <a:bodyPr wrap="none" rtlCol="0">
            <a:spAutoFit/>
          </a:bodyPr>
          <a:lstStyle/>
          <a:p>
            <a:r>
              <a:rPr lang="en-US" sz="2400" dirty="0"/>
              <a:t>A</a:t>
            </a:r>
          </a:p>
        </p:txBody>
      </p:sp>
      <p:sp>
        <p:nvSpPr>
          <p:cNvPr id="81" name="TextBox 80"/>
          <p:cNvSpPr txBox="1"/>
          <p:nvPr/>
        </p:nvSpPr>
        <p:spPr>
          <a:xfrm>
            <a:off x="7277807" y="3641971"/>
            <a:ext cx="351378" cy="461665"/>
          </a:xfrm>
          <a:prstGeom prst="rect">
            <a:avLst/>
          </a:prstGeom>
          <a:noFill/>
        </p:spPr>
        <p:txBody>
          <a:bodyPr wrap="none" rtlCol="0">
            <a:spAutoFit/>
          </a:bodyPr>
          <a:lstStyle/>
          <a:p>
            <a:r>
              <a:rPr lang="en-US" sz="2400" dirty="0"/>
              <a:t>B</a:t>
            </a:r>
          </a:p>
        </p:txBody>
      </p:sp>
      <p:sp>
        <p:nvSpPr>
          <p:cNvPr id="82" name="TextBox 81"/>
          <p:cNvSpPr txBox="1"/>
          <p:nvPr/>
        </p:nvSpPr>
        <p:spPr>
          <a:xfrm>
            <a:off x="8417456" y="3942460"/>
            <a:ext cx="348172" cy="461665"/>
          </a:xfrm>
          <a:prstGeom prst="rect">
            <a:avLst/>
          </a:prstGeom>
          <a:noFill/>
        </p:spPr>
        <p:txBody>
          <a:bodyPr wrap="none" rtlCol="0">
            <a:spAutoFit/>
          </a:bodyPr>
          <a:lstStyle/>
          <a:p>
            <a:r>
              <a:rPr lang="en-US" sz="2400" dirty="0"/>
              <a:t>C</a:t>
            </a:r>
          </a:p>
        </p:txBody>
      </p:sp>
      <p:sp>
        <p:nvSpPr>
          <p:cNvPr id="83" name="Left Brace 82"/>
          <p:cNvSpPr/>
          <p:nvPr/>
        </p:nvSpPr>
        <p:spPr>
          <a:xfrm flipH="1">
            <a:off x="2205905" y="3140016"/>
            <a:ext cx="141128" cy="2649294"/>
          </a:xfrm>
          <a:prstGeom prst="lef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TextBox 83"/>
          <p:cNvSpPr txBox="1"/>
          <p:nvPr/>
        </p:nvSpPr>
        <p:spPr>
          <a:xfrm>
            <a:off x="2114421" y="4485922"/>
            <a:ext cx="333746" cy="369332"/>
          </a:xfrm>
          <a:prstGeom prst="rect">
            <a:avLst/>
          </a:prstGeom>
          <a:noFill/>
        </p:spPr>
        <p:txBody>
          <a:bodyPr wrap="none" rtlCol="0">
            <a:spAutoFit/>
          </a:bodyPr>
          <a:lstStyle/>
          <a:p>
            <a:r>
              <a:rPr lang="en-US"/>
              <a:t>L’</a:t>
            </a:r>
          </a:p>
        </p:txBody>
      </p:sp>
      <p:sp>
        <p:nvSpPr>
          <p:cNvPr id="85" name="TextBox 39"/>
          <p:cNvSpPr txBox="1">
            <a:spLocks noChangeArrowheads="1"/>
          </p:cNvSpPr>
          <p:nvPr/>
        </p:nvSpPr>
        <p:spPr bwMode="auto">
          <a:xfrm>
            <a:off x="9308826" y="2688112"/>
            <a:ext cx="3481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S’</a:t>
            </a:r>
            <a:endParaRPr lang="en-US" sz="1800" b="1" baseline="-25000" dirty="0"/>
          </a:p>
        </p:txBody>
      </p:sp>
      <mc:AlternateContent xmlns:mc="http://schemas.openxmlformats.org/markup-compatibility/2006" xmlns:a14="http://schemas.microsoft.com/office/drawing/2010/main">
        <mc:Choice Requires="a14">
          <p:sp>
            <p:nvSpPr>
              <p:cNvPr id="53" name="Rectangle 52"/>
              <p:cNvSpPr/>
              <p:nvPr/>
            </p:nvSpPr>
            <p:spPr>
              <a:xfrm>
                <a:off x="570795" y="4865321"/>
                <a:ext cx="4179174" cy="582904"/>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charset="0"/>
                            </a:rPr>
                            <m:t>𝑐</m:t>
                          </m:r>
                          <m:r>
                            <m:rPr>
                              <m:sty m:val="p"/>
                            </m:rPr>
                            <a:rPr lang="en-US">
                              <a:solidFill>
                                <a:schemeClr val="bg1"/>
                              </a:solidFill>
                              <a:latin typeface="Cambria Math" charset="0"/>
                            </a:rPr>
                            <m:t>Δ</m:t>
                          </m:r>
                          <m:r>
                            <a:rPr lang="en-US" i="1">
                              <a:solidFill>
                                <a:schemeClr val="bg1"/>
                              </a:solidFill>
                              <a:latin typeface="Cambria Math" charset="0"/>
                            </a:rPr>
                            <m:t>𝑡</m:t>
                          </m:r>
                          <m:r>
                            <a:rPr lang="en-US" i="1">
                              <a:solidFill>
                                <a:schemeClr val="bg1"/>
                              </a:solidFill>
                              <a:latin typeface="Cambria Math" charset="0"/>
                            </a:rPr>
                            <m:t>′</m:t>
                          </m:r>
                        </m:e>
                        <m:sub>
                          <m:r>
                            <a:rPr lang="en-US" i="1">
                              <a:solidFill>
                                <a:schemeClr val="bg1"/>
                              </a:solidFill>
                              <a:latin typeface="Cambria Math" charset="0"/>
                            </a:rPr>
                            <m:t>𝐴𝐵</m:t>
                          </m:r>
                        </m:sub>
                      </m:sSub>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𝐿</m:t>
                          </m:r>
                        </m:e>
                        <m:sup>
                          <m:r>
                            <a:rPr lang="en-US" i="1">
                              <a:solidFill>
                                <a:schemeClr val="bg1"/>
                              </a:solidFill>
                              <a:latin typeface="Cambria Math" charset="0"/>
                            </a:rPr>
                            <m:t>′</m:t>
                          </m:r>
                        </m:sup>
                      </m:sSup>
                      <m:r>
                        <a:rPr lang="en-US" i="1">
                          <a:solidFill>
                            <a:schemeClr val="bg1"/>
                          </a:solidFill>
                          <a:latin typeface="Cambria Math" charset="0"/>
                        </a:rPr>
                        <m:t>+</m:t>
                      </m:r>
                      <m:r>
                        <m:rPr>
                          <m:sty m:val="p"/>
                        </m:rPr>
                        <a:rPr lang="en-US">
                          <a:solidFill>
                            <a:schemeClr val="bg1"/>
                          </a:solidFill>
                          <a:latin typeface="Cambria Math" charset="0"/>
                        </a:rPr>
                        <m:t>v</m:t>
                      </m:r>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Δ</m:t>
                          </m:r>
                          <m:r>
                            <a:rPr lang="en-US" i="1">
                              <a:solidFill>
                                <a:schemeClr val="bg1"/>
                              </a:solidFill>
                              <a:latin typeface="Cambria Math" charset="0"/>
                            </a:rPr>
                            <m:t>𝑡</m:t>
                          </m:r>
                          <m:r>
                            <a:rPr lang="en-US" i="1">
                              <a:solidFill>
                                <a:schemeClr val="bg1"/>
                              </a:solidFill>
                              <a:latin typeface="Cambria Math" charset="0"/>
                            </a:rPr>
                            <m:t>′</m:t>
                          </m:r>
                        </m:e>
                        <m:sub>
                          <m:r>
                            <a:rPr lang="en-US" i="1">
                              <a:solidFill>
                                <a:schemeClr val="bg1"/>
                              </a:solidFill>
                              <a:latin typeface="Cambria Math" charset="0"/>
                            </a:rPr>
                            <m:t>𝐴𝐵</m:t>
                          </m:r>
                        </m:sub>
                      </m:sSub>
                      <m:r>
                        <a:rPr lang="en-US" i="1">
                          <a:solidFill>
                            <a:schemeClr val="bg1"/>
                          </a:solidFill>
                          <a:latin typeface="Cambria Math" charset="0"/>
                        </a:rPr>
                        <m:t>⟹</m:t>
                      </m:r>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Δ</m:t>
                          </m:r>
                          <m:r>
                            <a:rPr lang="en-US" i="1">
                              <a:solidFill>
                                <a:schemeClr val="bg1"/>
                              </a:solidFill>
                              <a:latin typeface="Cambria Math" charset="0"/>
                            </a:rPr>
                            <m:t>𝑡</m:t>
                          </m:r>
                          <m:r>
                            <a:rPr lang="en-US" i="1">
                              <a:solidFill>
                                <a:schemeClr val="bg1"/>
                              </a:solidFill>
                              <a:latin typeface="Cambria Math" charset="0"/>
                            </a:rPr>
                            <m:t>′</m:t>
                          </m:r>
                        </m:e>
                        <m:sub>
                          <m:r>
                            <a:rPr lang="en-US" i="1">
                              <a:solidFill>
                                <a:schemeClr val="bg1"/>
                              </a:solidFill>
                              <a:latin typeface="Cambria Math" charset="0"/>
                            </a:rPr>
                            <m:t>𝐴𝐵</m:t>
                          </m:r>
                        </m:sub>
                      </m:sSub>
                      <m:r>
                        <a:rPr lang="en-US" i="1">
                          <a:solidFill>
                            <a:schemeClr val="bg1"/>
                          </a:solidFill>
                          <a:latin typeface="Cambria Math" charset="0"/>
                        </a:rPr>
                        <m:t>=</m:t>
                      </m:r>
                      <m:f>
                        <m:fPr>
                          <m:ctrlPr>
                            <a:rPr lang="en-US" i="1">
                              <a:solidFill>
                                <a:schemeClr val="bg1"/>
                              </a:solidFill>
                              <a:latin typeface="Cambria Math" panose="02040503050406030204" pitchFamily="18" charset="0"/>
                            </a:rPr>
                          </m:ctrlPr>
                        </m:fPr>
                        <m:num>
                          <m:r>
                            <a:rPr lang="en-US" i="1">
                              <a:solidFill>
                                <a:schemeClr val="bg1"/>
                              </a:solidFill>
                              <a:latin typeface="Cambria Math" charset="0"/>
                            </a:rPr>
                            <m:t>𝐿</m:t>
                          </m:r>
                          <m:r>
                            <a:rPr lang="en-US" i="1">
                              <a:solidFill>
                                <a:schemeClr val="bg1"/>
                              </a:solidFill>
                              <a:latin typeface="Cambria Math" charset="0"/>
                            </a:rPr>
                            <m:t>′</m:t>
                          </m:r>
                        </m:num>
                        <m:den>
                          <m:r>
                            <a:rPr lang="en-US" i="1">
                              <a:solidFill>
                                <a:schemeClr val="bg1"/>
                              </a:solidFill>
                              <a:latin typeface="Cambria Math" charset="0"/>
                            </a:rPr>
                            <m:t>𝑐</m:t>
                          </m:r>
                          <m:r>
                            <a:rPr lang="en-US" i="1">
                              <a:solidFill>
                                <a:schemeClr val="bg1"/>
                              </a:solidFill>
                              <a:latin typeface="Cambria Math" charset="0"/>
                            </a:rPr>
                            <m:t>−</m:t>
                          </m:r>
                          <m:r>
                            <m:rPr>
                              <m:sty m:val="p"/>
                            </m:rPr>
                            <a:rPr lang="en-US">
                              <a:solidFill>
                                <a:schemeClr val="bg1"/>
                              </a:solidFill>
                              <a:latin typeface="Cambria Math" charset="0"/>
                            </a:rPr>
                            <m:t>v</m:t>
                          </m:r>
                        </m:den>
                      </m:f>
                    </m:oMath>
                  </m:oMathPara>
                </a14:m>
                <a:endParaRPr lang="en-US" dirty="0">
                  <a:solidFill>
                    <a:schemeClr val="bg1"/>
                  </a:solidFill>
                </a:endParaRPr>
              </a:p>
            </p:txBody>
          </p:sp>
        </mc:Choice>
        <mc:Fallback xmlns="">
          <p:sp>
            <p:nvSpPr>
              <p:cNvPr id="53" name="Rectangle 52"/>
              <p:cNvSpPr>
                <a:spLocks noRot="1" noChangeAspect="1" noMove="1" noResize="1" noEditPoints="1" noAdjustHandles="1" noChangeArrowheads="1" noChangeShapeType="1" noTextEdit="1"/>
              </p:cNvSpPr>
              <p:nvPr/>
            </p:nvSpPr>
            <p:spPr>
              <a:xfrm>
                <a:off x="570795" y="4865321"/>
                <a:ext cx="4179174" cy="5829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6826106" y="4861763"/>
                <a:ext cx="4084929" cy="618094"/>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charset="0"/>
                            </a:rPr>
                            <m:t>𝑐</m:t>
                          </m:r>
                          <m:r>
                            <m:rPr>
                              <m:sty m:val="p"/>
                            </m:rPr>
                            <a:rPr lang="en-US">
                              <a:solidFill>
                                <a:schemeClr val="bg1"/>
                              </a:solidFill>
                              <a:latin typeface="Cambria Math" charset="0"/>
                            </a:rPr>
                            <m:t>Δ</m:t>
                          </m:r>
                          <m:r>
                            <a:rPr lang="en-US" i="1">
                              <a:solidFill>
                                <a:schemeClr val="bg1"/>
                              </a:solidFill>
                              <a:latin typeface="Cambria Math" charset="0"/>
                            </a:rPr>
                            <m:t>𝑡</m:t>
                          </m:r>
                          <m:r>
                            <a:rPr lang="en-US" i="1">
                              <a:solidFill>
                                <a:schemeClr val="bg1"/>
                              </a:solidFill>
                              <a:latin typeface="Cambria Math" charset="0"/>
                            </a:rPr>
                            <m:t>′</m:t>
                          </m:r>
                        </m:e>
                        <m:sub>
                          <m:r>
                            <a:rPr lang="en-US" i="1">
                              <a:solidFill>
                                <a:schemeClr val="bg1"/>
                              </a:solidFill>
                              <a:latin typeface="Cambria Math" charset="0"/>
                            </a:rPr>
                            <m:t>𝐵</m:t>
                          </m:r>
                          <m:r>
                            <a:rPr lang="en-US" b="0" i="1" smtClean="0">
                              <a:solidFill>
                                <a:schemeClr val="bg1"/>
                              </a:solidFill>
                              <a:latin typeface="Cambria Math" charset="0"/>
                            </a:rPr>
                            <m:t>𝐶</m:t>
                          </m:r>
                        </m:sub>
                      </m:sSub>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𝐿</m:t>
                          </m:r>
                        </m:e>
                        <m:sup>
                          <m:r>
                            <a:rPr lang="en-US" i="1">
                              <a:solidFill>
                                <a:schemeClr val="bg1"/>
                              </a:solidFill>
                              <a:latin typeface="Cambria Math" charset="0"/>
                            </a:rPr>
                            <m:t>′</m:t>
                          </m:r>
                        </m:sup>
                      </m:sSup>
                      <m:r>
                        <a:rPr lang="en-US" i="1">
                          <a:solidFill>
                            <a:schemeClr val="bg1"/>
                          </a:solidFill>
                          <a:latin typeface="Cambria Math" charset="0"/>
                        </a:rPr>
                        <m:t>−</m:t>
                      </m:r>
                      <m:r>
                        <m:rPr>
                          <m:sty m:val="p"/>
                        </m:rPr>
                        <a:rPr lang="en-US">
                          <a:solidFill>
                            <a:schemeClr val="bg1"/>
                          </a:solidFill>
                          <a:latin typeface="Cambria Math" charset="0"/>
                        </a:rPr>
                        <m:t>vΔ</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𝑡</m:t>
                          </m:r>
                          <m:r>
                            <a:rPr lang="en-US" i="1">
                              <a:solidFill>
                                <a:schemeClr val="bg1"/>
                              </a:solidFill>
                              <a:latin typeface="Cambria Math" charset="0"/>
                            </a:rPr>
                            <m:t>′</m:t>
                          </m:r>
                        </m:e>
                        <m:sub>
                          <m:r>
                            <a:rPr lang="en-US" i="1">
                              <a:solidFill>
                                <a:schemeClr val="bg1"/>
                              </a:solidFill>
                              <a:latin typeface="Cambria Math" charset="0"/>
                            </a:rPr>
                            <m:t>𝐵𝐶</m:t>
                          </m:r>
                        </m:sub>
                      </m:sSub>
                      <m:r>
                        <a:rPr lang="en-US" i="1">
                          <a:solidFill>
                            <a:schemeClr val="bg1"/>
                          </a:solidFill>
                          <a:latin typeface="Cambria Math" charset="0"/>
                        </a:rPr>
                        <m:t>⟹</m:t>
                      </m:r>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Δ</m:t>
                          </m:r>
                          <m:r>
                            <a:rPr lang="en-US" i="1">
                              <a:solidFill>
                                <a:schemeClr val="bg1"/>
                              </a:solidFill>
                              <a:latin typeface="Cambria Math" charset="0"/>
                            </a:rPr>
                            <m:t>𝑡</m:t>
                          </m:r>
                          <m:r>
                            <a:rPr lang="en-US" i="1">
                              <a:solidFill>
                                <a:schemeClr val="bg1"/>
                              </a:solidFill>
                              <a:latin typeface="Cambria Math" charset="0"/>
                            </a:rPr>
                            <m:t>′</m:t>
                          </m:r>
                        </m:e>
                        <m:sub>
                          <m:r>
                            <a:rPr lang="en-US" i="1">
                              <a:solidFill>
                                <a:schemeClr val="bg1"/>
                              </a:solidFill>
                              <a:latin typeface="Cambria Math" charset="0"/>
                            </a:rPr>
                            <m:t>𝐵</m:t>
                          </m:r>
                          <m:r>
                            <a:rPr lang="en-US" b="0" i="1" smtClean="0">
                              <a:solidFill>
                                <a:schemeClr val="bg1"/>
                              </a:solidFill>
                              <a:latin typeface="Cambria Math" charset="0"/>
                            </a:rPr>
                            <m:t>𝐶</m:t>
                          </m:r>
                        </m:sub>
                      </m:sSub>
                      <m:r>
                        <a:rPr lang="en-US" i="1">
                          <a:solidFill>
                            <a:schemeClr val="bg1"/>
                          </a:solidFill>
                          <a:latin typeface="Cambria Math" charset="0"/>
                        </a:rPr>
                        <m:t>=</m:t>
                      </m:r>
                      <m:f>
                        <m:fPr>
                          <m:ctrlPr>
                            <a:rPr lang="en-US" i="1">
                              <a:solidFill>
                                <a:schemeClr val="bg1"/>
                              </a:solidFill>
                              <a:latin typeface="Cambria Math" panose="02040503050406030204" pitchFamily="18" charset="0"/>
                            </a:rPr>
                          </m:ctrlPr>
                        </m:fPr>
                        <m:num>
                          <m:r>
                            <a:rPr lang="en-US" i="1">
                              <a:solidFill>
                                <a:schemeClr val="bg1"/>
                              </a:solidFill>
                              <a:latin typeface="Cambria Math" charset="0"/>
                            </a:rPr>
                            <m:t>𝐿</m:t>
                          </m:r>
                          <m:r>
                            <a:rPr lang="en-US" i="1">
                              <a:solidFill>
                                <a:schemeClr val="bg1"/>
                              </a:solidFill>
                              <a:latin typeface="Cambria Math" charset="0"/>
                            </a:rPr>
                            <m:t>′</m:t>
                          </m:r>
                        </m:num>
                        <m:den>
                          <m:r>
                            <a:rPr lang="en-US" i="1">
                              <a:solidFill>
                                <a:schemeClr val="bg1"/>
                              </a:solidFill>
                              <a:latin typeface="Cambria Math" charset="0"/>
                            </a:rPr>
                            <m:t>𝑐</m:t>
                          </m:r>
                          <m:r>
                            <a:rPr lang="en-US" b="0" i="1" smtClean="0">
                              <a:solidFill>
                                <a:schemeClr val="bg1"/>
                              </a:solidFill>
                              <a:latin typeface="Cambria Math" charset="0"/>
                            </a:rPr>
                            <m:t>+</m:t>
                          </m:r>
                          <m:r>
                            <m:rPr>
                              <m:sty m:val="p"/>
                            </m:rPr>
                            <a:rPr lang="en-US">
                              <a:solidFill>
                                <a:schemeClr val="bg1"/>
                              </a:solidFill>
                              <a:latin typeface="Cambria Math" charset="0"/>
                            </a:rPr>
                            <m:t>v</m:t>
                          </m:r>
                        </m:den>
                      </m:f>
                    </m:oMath>
                  </m:oMathPara>
                </a14:m>
                <a:endParaRPr lang="en-US" dirty="0">
                  <a:solidFill>
                    <a:schemeClr val="bg1"/>
                  </a:solidFill>
                </a:endParaRPr>
              </a:p>
            </p:txBody>
          </p:sp>
        </mc:Choice>
        <mc:Fallback xmlns="">
          <p:sp>
            <p:nvSpPr>
              <p:cNvPr id="55" name="Rectangle 54"/>
              <p:cNvSpPr>
                <a:spLocks noRot="1" noChangeAspect="1" noMove="1" noResize="1" noEditPoints="1" noAdjustHandles="1" noChangeArrowheads="1" noChangeShapeType="1" noTextEdit="1"/>
              </p:cNvSpPr>
              <p:nvPr/>
            </p:nvSpPr>
            <p:spPr>
              <a:xfrm>
                <a:off x="6826106" y="4861763"/>
                <a:ext cx="4084929" cy="618094"/>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92350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Length contraction</a:t>
            </a:r>
          </a:p>
        </p:txBody>
      </p:sp>
      <p:sp>
        <p:nvSpPr>
          <p:cNvPr id="3" name="Content Placeholder 2"/>
          <p:cNvSpPr>
            <a:spLocks noGrp="1"/>
          </p:cNvSpPr>
          <p:nvPr>
            <p:ph idx="1"/>
          </p:nvPr>
        </p:nvSpPr>
        <p:spPr>
          <a:xfrm>
            <a:off x="685801" y="1777043"/>
            <a:ext cx="10131425" cy="4014158"/>
          </a:xfrm>
        </p:spPr>
        <p:txBody>
          <a:bodyPr/>
          <a:lstStyle/>
          <a:p>
            <a:r>
              <a:rPr lang="en-US" dirty="0"/>
              <a:t>Now consider Events A, B and C for light bouncing parallel to the motion of a light clock in Frames 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 name="Straight Connector 3"/>
          <p:cNvCxnSpPr/>
          <p:nvPr/>
        </p:nvCxnSpPr>
        <p:spPr>
          <a:xfrm>
            <a:off x="1998168" y="2918947"/>
            <a:ext cx="0" cy="1898285"/>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62000" y="3911630"/>
            <a:ext cx="3200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1176072" y="2918947"/>
            <a:ext cx="1816258" cy="1826729"/>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39"/>
          <p:cNvSpPr txBox="1">
            <a:spLocks noChangeArrowheads="1"/>
          </p:cNvSpPr>
          <p:nvPr/>
        </p:nvSpPr>
        <p:spPr bwMode="auto">
          <a:xfrm>
            <a:off x="1685956" y="4036703"/>
            <a:ext cx="4010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O’</a:t>
            </a:r>
            <a:endParaRPr lang="en-US" sz="1800" b="1" baseline="-25000" dirty="0"/>
          </a:p>
        </p:txBody>
      </p:sp>
      <p:sp>
        <p:nvSpPr>
          <p:cNvPr id="12" name="TextBox 39"/>
          <p:cNvSpPr txBox="1">
            <a:spLocks noChangeArrowheads="1"/>
          </p:cNvSpPr>
          <p:nvPr/>
        </p:nvSpPr>
        <p:spPr bwMode="auto">
          <a:xfrm>
            <a:off x="1205751" y="2607605"/>
            <a:ext cx="3481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S’</a:t>
            </a:r>
            <a:endParaRPr lang="en-US" sz="1800" b="1" baseline="-25000" dirty="0"/>
          </a:p>
        </p:txBody>
      </p:sp>
      <p:sp>
        <p:nvSpPr>
          <p:cNvPr id="13" name="TextBox 51"/>
          <p:cNvSpPr txBox="1">
            <a:spLocks noChangeArrowheads="1"/>
          </p:cNvSpPr>
          <p:nvPr/>
        </p:nvSpPr>
        <p:spPr bwMode="auto">
          <a:xfrm>
            <a:off x="7911532" y="3570407"/>
            <a:ext cx="3472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x’</a:t>
            </a:r>
          </a:p>
        </p:txBody>
      </p:sp>
      <p:sp>
        <p:nvSpPr>
          <p:cNvPr id="14" name="TextBox 51"/>
          <p:cNvSpPr txBox="1">
            <a:spLocks noChangeArrowheads="1"/>
          </p:cNvSpPr>
          <p:nvPr/>
        </p:nvSpPr>
        <p:spPr bwMode="auto">
          <a:xfrm>
            <a:off x="3891626" y="3622167"/>
            <a:ext cx="3472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x’</a:t>
            </a:r>
          </a:p>
        </p:txBody>
      </p:sp>
      <p:sp>
        <p:nvSpPr>
          <p:cNvPr id="15" name="TextBox 51"/>
          <p:cNvSpPr txBox="1">
            <a:spLocks noChangeArrowheads="1"/>
          </p:cNvSpPr>
          <p:nvPr/>
        </p:nvSpPr>
        <p:spPr bwMode="auto">
          <a:xfrm>
            <a:off x="1752276" y="2638752"/>
            <a:ext cx="3367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z’</a:t>
            </a:r>
          </a:p>
        </p:txBody>
      </p:sp>
      <p:sp>
        <p:nvSpPr>
          <p:cNvPr id="18" name="TextBox 39"/>
          <p:cNvSpPr txBox="1">
            <a:spLocks noChangeArrowheads="1"/>
          </p:cNvSpPr>
          <p:nvPr/>
        </p:nvSpPr>
        <p:spPr bwMode="auto">
          <a:xfrm>
            <a:off x="5478702" y="4033831"/>
            <a:ext cx="4010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t>O’</a:t>
            </a:r>
            <a:endParaRPr lang="en-US" sz="1800" b="1" baseline="-25000" dirty="0"/>
          </a:p>
        </p:txBody>
      </p:sp>
      <p:sp>
        <p:nvSpPr>
          <p:cNvPr id="21" name="TextBox 51"/>
          <p:cNvSpPr txBox="1">
            <a:spLocks noChangeArrowheads="1"/>
          </p:cNvSpPr>
          <p:nvPr/>
        </p:nvSpPr>
        <p:spPr bwMode="auto">
          <a:xfrm>
            <a:off x="5527767" y="2739395"/>
            <a:ext cx="3367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z’</a:t>
            </a:r>
          </a:p>
        </p:txBody>
      </p:sp>
      <p:sp>
        <p:nvSpPr>
          <p:cNvPr id="22" name="TextBox 51"/>
          <p:cNvSpPr txBox="1">
            <a:spLocks noChangeArrowheads="1"/>
          </p:cNvSpPr>
          <p:nvPr/>
        </p:nvSpPr>
        <p:spPr bwMode="auto">
          <a:xfrm>
            <a:off x="6787226" y="2670386"/>
            <a:ext cx="35349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y’</a:t>
            </a:r>
          </a:p>
        </p:txBody>
      </p:sp>
      <p:sp>
        <p:nvSpPr>
          <p:cNvPr id="25" name="TextBox 39"/>
          <p:cNvSpPr txBox="1">
            <a:spLocks noChangeArrowheads="1"/>
          </p:cNvSpPr>
          <p:nvPr/>
        </p:nvSpPr>
        <p:spPr bwMode="auto">
          <a:xfrm>
            <a:off x="6119950" y="3070551"/>
            <a:ext cx="2936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v</a:t>
            </a:r>
            <a:endParaRPr lang="en-US" sz="1800" b="1" baseline="-25000" dirty="0"/>
          </a:p>
        </p:txBody>
      </p:sp>
      <p:sp>
        <p:nvSpPr>
          <p:cNvPr id="26" name="TextBox 39"/>
          <p:cNvSpPr txBox="1">
            <a:spLocks noChangeArrowheads="1"/>
          </p:cNvSpPr>
          <p:nvPr/>
        </p:nvSpPr>
        <p:spPr bwMode="auto">
          <a:xfrm>
            <a:off x="5153771" y="2656483"/>
            <a:ext cx="3481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S’</a:t>
            </a:r>
            <a:endParaRPr lang="en-US" sz="1800" b="1" baseline="-25000" dirty="0"/>
          </a:p>
        </p:txBody>
      </p:sp>
      <p:cxnSp>
        <p:nvCxnSpPr>
          <p:cNvPr id="27" name="Straight Connector 26"/>
          <p:cNvCxnSpPr/>
          <p:nvPr/>
        </p:nvCxnSpPr>
        <p:spPr>
          <a:xfrm>
            <a:off x="4468482" y="3908744"/>
            <a:ext cx="3671985" cy="2268"/>
          </a:xfrm>
          <a:prstGeom prst="line">
            <a:avLst/>
          </a:prstGeom>
        </p:spPr>
        <p:style>
          <a:lnRef idx="2">
            <a:schemeClr val="accent1"/>
          </a:lnRef>
          <a:fillRef idx="0">
            <a:schemeClr val="accent1"/>
          </a:fillRef>
          <a:effectRef idx="1">
            <a:schemeClr val="accent1"/>
          </a:effectRef>
          <a:fontRef idx="minor">
            <a:schemeClr val="tx1"/>
          </a:fontRef>
        </p:style>
      </p:cxnSp>
      <p:sp>
        <p:nvSpPr>
          <p:cNvPr id="38" name="Freeform 37"/>
          <p:cNvSpPr/>
          <p:nvPr/>
        </p:nvSpPr>
        <p:spPr>
          <a:xfrm>
            <a:off x="1687148" y="3099759"/>
            <a:ext cx="75516" cy="1316186"/>
          </a:xfrm>
          <a:custGeom>
            <a:avLst/>
            <a:gdLst>
              <a:gd name="connsiteX0" fmla="*/ 209366 w 364823"/>
              <a:gd name="connsiteY0" fmla="*/ 2035834 h 2035834"/>
              <a:gd name="connsiteX1" fmla="*/ 2332 w 364823"/>
              <a:gd name="connsiteY1" fmla="*/ 1880559 h 2035834"/>
              <a:gd name="connsiteX2" fmla="*/ 330136 w 364823"/>
              <a:gd name="connsiteY2" fmla="*/ 1725283 h 2035834"/>
              <a:gd name="connsiteX3" fmla="*/ 36838 w 364823"/>
              <a:gd name="connsiteY3" fmla="*/ 1518249 h 2035834"/>
              <a:gd name="connsiteX4" fmla="*/ 347389 w 364823"/>
              <a:gd name="connsiteY4" fmla="*/ 1345721 h 2035834"/>
              <a:gd name="connsiteX5" fmla="*/ 19585 w 364823"/>
              <a:gd name="connsiteY5" fmla="*/ 1155940 h 2035834"/>
              <a:gd name="connsiteX6" fmla="*/ 364642 w 364823"/>
              <a:gd name="connsiteY6" fmla="*/ 983411 h 2035834"/>
              <a:gd name="connsiteX7" fmla="*/ 19585 w 364823"/>
              <a:gd name="connsiteY7" fmla="*/ 793630 h 2035834"/>
              <a:gd name="connsiteX8" fmla="*/ 364642 w 364823"/>
              <a:gd name="connsiteY8" fmla="*/ 638355 h 2035834"/>
              <a:gd name="connsiteX9" fmla="*/ 71343 w 364823"/>
              <a:gd name="connsiteY9" fmla="*/ 448574 h 2035834"/>
              <a:gd name="connsiteX10" fmla="*/ 364642 w 364823"/>
              <a:gd name="connsiteY10" fmla="*/ 310551 h 2035834"/>
              <a:gd name="connsiteX11" fmla="*/ 88596 w 364823"/>
              <a:gd name="connsiteY11" fmla="*/ 103517 h 2035834"/>
              <a:gd name="connsiteX12" fmla="*/ 347389 w 364823"/>
              <a:gd name="connsiteY12" fmla="*/ 0 h 203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4823" h="2035834">
                <a:moveTo>
                  <a:pt x="209366" y="2035834"/>
                </a:moveTo>
                <a:cubicBezTo>
                  <a:pt x="95785" y="1984075"/>
                  <a:pt x="-17796" y="1932317"/>
                  <a:pt x="2332" y="1880559"/>
                </a:cubicBezTo>
                <a:cubicBezTo>
                  <a:pt x="22460" y="1828801"/>
                  <a:pt x="324385" y="1785668"/>
                  <a:pt x="330136" y="1725283"/>
                </a:cubicBezTo>
                <a:cubicBezTo>
                  <a:pt x="335887" y="1664898"/>
                  <a:pt x="33963" y="1581509"/>
                  <a:pt x="36838" y="1518249"/>
                </a:cubicBezTo>
                <a:cubicBezTo>
                  <a:pt x="39713" y="1454989"/>
                  <a:pt x="350264" y="1406106"/>
                  <a:pt x="347389" y="1345721"/>
                </a:cubicBezTo>
                <a:cubicBezTo>
                  <a:pt x="344514" y="1285336"/>
                  <a:pt x="16710" y="1216325"/>
                  <a:pt x="19585" y="1155940"/>
                </a:cubicBezTo>
                <a:cubicBezTo>
                  <a:pt x="22460" y="1095555"/>
                  <a:pt x="364642" y="1043796"/>
                  <a:pt x="364642" y="983411"/>
                </a:cubicBezTo>
                <a:cubicBezTo>
                  <a:pt x="364642" y="923026"/>
                  <a:pt x="19585" y="851139"/>
                  <a:pt x="19585" y="793630"/>
                </a:cubicBezTo>
                <a:cubicBezTo>
                  <a:pt x="19585" y="736121"/>
                  <a:pt x="356016" y="695864"/>
                  <a:pt x="364642" y="638355"/>
                </a:cubicBezTo>
                <a:cubicBezTo>
                  <a:pt x="373268" y="580846"/>
                  <a:pt x="71343" y="503208"/>
                  <a:pt x="71343" y="448574"/>
                </a:cubicBezTo>
                <a:cubicBezTo>
                  <a:pt x="71343" y="393940"/>
                  <a:pt x="361766" y="368061"/>
                  <a:pt x="364642" y="310551"/>
                </a:cubicBezTo>
                <a:cubicBezTo>
                  <a:pt x="367518" y="253041"/>
                  <a:pt x="91471" y="155275"/>
                  <a:pt x="88596" y="103517"/>
                </a:cubicBezTo>
                <a:cubicBezTo>
                  <a:pt x="85721" y="51759"/>
                  <a:pt x="216555" y="25879"/>
                  <a:pt x="347389" y="0"/>
                </a:cubicBezTo>
              </a:path>
            </a:pathLst>
          </a:custGeom>
          <a:noFill/>
          <a:ln>
            <a:solidFill>
              <a:srgbClr val="FF0000"/>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38"/>
          <p:cNvSpPr/>
          <p:nvPr/>
        </p:nvSpPr>
        <p:spPr>
          <a:xfrm>
            <a:off x="217503" y="3565771"/>
            <a:ext cx="1322414" cy="425728"/>
          </a:xfrm>
          <a:prstGeom prst="parallelogram">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6" name="Rectangle 45"/>
              <p:cNvSpPr/>
              <p:nvPr/>
            </p:nvSpPr>
            <p:spPr>
              <a:xfrm>
                <a:off x="556419" y="4868198"/>
                <a:ext cx="3769803" cy="582904"/>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charset="0"/>
                            </a:rPr>
                            <m:t>𝑡</m:t>
                          </m:r>
                          <m:r>
                            <a:rPr lang="en-US" i="1">
                              <a:solidFill>
                                <a:schemeClr val="bg1"/>
                              </a:solidFill>
                              <a:latin typeface="Cambria Math" charset="0"/>
                            </a:rPr>
                            <m:t>′</m:t>
                          </m:r>
                        </m:e>
                        <m:sub>
                          <m:r>
                            <a:rPr lang="en-US" i="1">
                              <a:solidFill>
                                <a:schemeClr val="bg1"/>
                              </a:solidFill>
                              <a:latin typeface="Cambria Math" charset="0"/>
                            </a:rPr>
                            <m:t>𝐴𝐵</m:t>
                          </m:r>
                        </m:sub>
                      </m:sSub>
                      <m:r>
                        <a:rPr lang="en-US" i="1">
                          <a:solidFill>
                            <a:schemeClr val="bg1"/>
                          </a:solidFill>
                          <a:latin typeface="Cambria Math" charset="0"/>
                        </a:rPr>
                        <m:t>=</m:t>
                      </m:r>
                      <m:f>
                        <m:fPr>
                          <m:ctrlPr>
                            <a:rPr lang="en-US" i="1">
                              <a:solidFill>
                                <a:schemeClr val="bg1"/>
                              </a:solidFill>
                              <a:latin typeface="Cambria Math" panose="02040503050406030204" pitchFamily="18" charset="0"/>
                            </a:rPr>
                          </m:ctrlPr>
                        </m:fPr>
                        <m:num>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𝐿</m:t>
                              </m:r>
                            </m:e>
                            <m:sup>
                              <m:r>
                                <a:rPr lang="en-US" i="1">
                                  <a:solidFill>
                                    <a:schemeClr val="bg1"/>
                                  </a:solidFill>
                                  <a:latin typeface="Cambria Math" charset="0"/>
                                </a:rPr>
                                <m:t>′</m:t>
                              </m:r>
                            </m:sup>
                          </m:sSup>
                          <m:r>
                            <a:rPr lang="en-US" i="1">
                              <a:solidFill>
                                <a:schemeClr val="bg1"/>
                              </a:solidFill>
                              <a:latin typeface="Cambria Math" charset="0"/>
                            </a:rPr>
                            <m:t>+</m:t>
                          </m:r>
                          <m:r>
                            <m:rPr>
                              <m:sty m:val="p"/>
                            </m:rPr>
                            <a:rPr lang="en-US">
                              <a:solidFill>
                                <a:schemeClr val="bg1"/>
                              </a:solidFill>
                              <a:latin typeface="Cambria Math" charset="0"/>
                            </a:rPr>
                            <m:t>v</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𝑡</m:t>
                              </m:r>
                              <m:r>
                                <a:rPr lang="en-US" i="1">
                                  <a:solidFill>
                                    <a:schemeClr val="bg1"/>
                                  </a:solidFill>
                                  <a:latin typeface="Cambria Math" charset="0"/>
                                </a:rPr>
                                <m:t>′</m:t>
                              </m:r>
                            </m:e>
                            <m:sub>
                              <m:r>
                                <a:rPr lang="en-US" i="1">
                                  <a:solidFill>
                                    <a:schemeClr val="bg1"/>
                                  </a:solidFill>
                                  <a:latin typeface="Cambria Math" charset="0"/>
                                </a:rPr>
                                <m:t>𝐴𝐵</m:t>
                              </m:r>
                            </m:sub>
                          </m:sSub>
                        </m:num>
                        <m:den>
                          <m:r>
                            <a:rPr lang="en-US" i="1">
                              <a:solidFill>
                                <a:schemeClr val="bg1"/>
                              </a:solidFill>
                              <a:latin typeface="Cambria Math" charset="0"/>
                            </a:rPr>
                            <m:t>𝑐</m:t>
                          </m:r>
                        </m:den>
                      </m:f>
                      <m:r>
                        <a:rPr lang="en-US" i="1">
                          <a:solidFill>
                            <a:schemeClr val="bg1"/>
                          </a:solidFill>
                          <a:latin typeface="Cambria Math"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𝑡</m:t>
                          </m:r>
                          <m:r>
                            <a:rPr lang="en-US" i="1">
                              <a:solidFill>
                                <a:schemeClr val="bg1"/>
                              </a:solidFill>
                              <a:latin typeface="Cambria Math" charset="0"/>
                            </a:rPr>
                            <m:t>′</m:t>
                          </m:r>
                        </m:e>
                        <m:sub>
                          <m:r>
                            <a:rPr lang="en-US" i="1">
                              <a:solidFill>
                                <a:schemeClr val="bg1"/>
                              </a:solidFill>
                              <a:latin typeface="Cambria Math" charset="0"/>
                            </a:rPr>
                            <m:t>𝐴𝐵</m:t>
                          </m:r>
                        </m:sub>
                      </m:sSub>
                      <m:r>
                        <a:rPr lang="en-US" i="1">
                          <a:solidFill>
                            <a:schemeClr val="bg1"/>
                          </a:solidFill>
                          <a:latin typeface="Cambria Math" charset="0"/>
                        </a:rPr>
                        <m:t>=</m:t>
                      </m:r>
                      <m:f>
                        <m:fPr>
                          <m:ctrlPr>
                            <a:rPr lang="en-US" i="1">
                              <a:solidFill>
                                <a:schemeClr val="bg1"/>
                              </a:solidFill>
                              <a:latin typeface="Cambria Math" panose="02040503050406030204" pitchFamily="18" charset="0"/>
                            </a:rPr>
                          </m:ctrlPr>
                        </m:fPr>
                        <m:num>
                          <m:r>
                            <a:rPr lang="en-US" i="1">
                              <a:solidFill>
                                <a:schemeClr val="bg1"/>
                              </a:solidFill>
                              <a:latin typeface="Cambria Math" charset="0"/>
                            </a:rPr>
                            <m:t>𝐿</m:t>
                          </m:r>
                          <m:r>
                            <a:rPr lang="en-US" i="1">
                              <a:solidFill>
                                <a:schemeClr val="bg1"/>
                              </a:solidFill>
                              <a:latin typeface="Cambria Math" charset="0"/>
                            </a:rPr>
                            <m:t>′</m:t>
                          </m:r>
                        </m:num>
                        <m:den>
                          <m:r>
                            <a:rPr lang="en-US" i="1">
                              <a:solidFill>
                                <a:schemeClr val="bg1"/>
                              </a:solidFill>
                              <a:latin typeface="Cambria Math" charset="0"/>
                            </a:rPr>
                            <m:t>𝑐</m:t>
                          </m:r>
                          <m:r>
                            <a:rPr lang="en-US" i="1">
                              <a:solidFill>
                                <a:schemeClr val="bg1"/>
                              </a:solidFill>
                              <a:latin typeface="Cambria Math" charset="0"/>
                            </a:rPr>
                            <m:t>−</m:t>
                          </m:r>
                          <m:r>
                            <m:rPr>
                              <m:sty m:val="p"/>
                            </m:rPr>
                            <a:rPr lang="en-US">
                              <a:solidFill>
                                <a:schemeClr val="bg1"/>
                              </a:solidFill>
                              <a:latin typeface="Cambria Math" charset="0"/>
                            </a:rPr>
                            <m:t>v</m:t>
                          </m:r>
                        </m:den>
                      </m:f>
                    </m:oMath>
                  </m:oMathPara>
                </a14:m>
                <a:endParaRPr lang="en-US" dirty="0">
                  <a:solidFill>
                    <a:schemeClr val="bg1"/>
                  </a:solidFill>
                </a:endParaRPr>
              </a:p>
            </p:txBody>
          </p:sp>
        </mc:Choice>
        <mc:Fallback xmlns="">
          <p:sp>
            <p:nvSpPr>
              <p:cNvPr id="46" name="Rectangle 45"/>
              <p:cNvSpPr>
                <a:spLocks noRot="1" noChangeAspect="1" noMove="1" noResize="1" noEditPoints="1" noAdjustHandles="1" noChangeArrowheads="1" noChangeShapeType="1" noTextEdit="1"/>
              </p:cNvSpPr>
              <p:nvPr/>
            </p:nvSpPr>
            <p:spPr>
              <a:xfrm>
                <a:off x="556419" y="4868198"/>
                <a:ext cx="3769803" cy="582904"/>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7178615" y="4864640"/>
                <a:ext cx="3769803" cy="618094"/>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charset="0"/>
                            </a:rPr>
                            <m:t>𝑡</m:t>
                          </m:r>
                          <m:r>
                            <a:rPr lang="en-US" i="1">
                              <a:solidFill>
                                <a:schemeClr val="bg1"/>
                              </a:solidFill>
                              <a:latin typeface="Cambria Math" charset="0"/>
                            </a:rPr>
                            <m:t>′</m:t>
                          </m:r>
                        </m:e>
                        <m:sub>
                          <m:r>
                            <a:rPr lang="en-US" i="1">
                              <a:solidFill>
                                <a:schemeClr val="bg1"/>
                              </a:solidFill>
                              <a:latin typeface="Cambria Math" charset="0"/>
                            </a:rPr>
                            <m:t>𝐵</m:t>
                          </m:r>
                          <m:r>
                            <a:rPr lang="en-US" b="0" i="1" smtClean="0">
                              <a:solidFill>
                                <a:schemeClr val="bg1"/>
                              </a:solidFill>
                              <a:latin typeface="Cambria Math" charset="0"/>
                            </a:rPr>
                            <m:t>𝐶</m:t>
                          </m:r>
                        </m:sub>
                      </m:sSub>
                      <m:r>
                        <a:rPr lang="en-US" i="1">
                          <a:solidFill>
                            <a:schemeClr val="bg1"/>
                          </a:solidFill>
                          <a:latin typeface="Cambria Math" charset="0"/>
                        </a:rPr>
                        <m:t>=</m:t>
                      </m:r>
                      <m:f>
                        <m:fPr>
                          <m:ctrlPr>
                            <a:rPr lang="en-US" i="1">
                              <a:solidFill>
                                <a:schemeClr val="bg1"/>
                              </a:solidFill>
                              <a:latin typeface="Cambria Math" panose="02040503050406030204" pitchFamily="18" charset="0"/>
                            </a:rPr>
                          </m:ctrlPr>
                        </m:fPr>
                        <m:num>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𝐿</m:t>
                              </m:r>
                            </m:e>
                            <m:sup>
                              <m:r>
                                <a:rPr lang="en-US" i="1">
                                  <a:solidFill>
                                    <a:schemeClr val="bg1"/>
                                  </a:solidFill>
                                  <a:latin typeface="Cambria Math" charset="0"/>
                                </a:rPr>
                                <m:t>′</m:t>
                              </m:r>
                            </m:sup>
                          </m:sSup>
                          <m:r>
                            <a:rPr lang="en-US" b="0" i="1" smtClean="0">
                              <a:solidFill>
                                <a:schemeClr val="bg1"/>
                              </a:solidFill>
                              <a:latin typeface="Cambria Math" charset="0"/>
                            </a:rPr>
                            <m:t>−</m:t>
                          </m:r>
                          <m:r>
                            <m:rPr>
                              <m:sty m:val="p"/>
                            </m:rPr>
                            <a:rPr lang="en-US">
                              <a:solidFill>
                                <a:schemeClr val="bg1"/>
                              </a:solidFill>
                              <a:latin typeface="Cambria Math" charset="0"/>
                            </a:rPr>
                            <m:t>v</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𝑡</m:t>
                              </m:r>
                              <m:r>
                                <a:rPr lang="en-US" i="1">
                                  <a:solidFill>
                                    <a:schemeClr val="bg1"/>
                                  </a:solidFill>
                                  <a:latin typeface="Cambria Math" charset="0"/>
                                </a:rPr>
                                <m:t>′</m:t>
                              </m:r>
                            </m:e>
                            <m:sub>
                              <m:r>
                                <a:rPr lang="en-US" i="1">
                                  <a:solidFill>
                                    <a:schemeClr val="bg1"/>
                                  </a:solidFill>
                                  <a:latin typeface="Cambria Math" charset="0"/>
                                </a:rPr>
                                <m:t>𝐵</m:t>
                              </m:r>
                              <m:r>
                                <a:rPr lang="en-US" b="0" i="1" smtClean="0">
                                  <a:solidFill>
                                    <a:schemeClr val="bg1"/>
                                  </a:solidFill>
                                  <a:latin typeface="Cambria Math" charset="0"/>
                                </a:rPr>
                                <m:t>𝐶</m:t>
                              </m:r>
                            </m:sub>
                          </m:sSub>
                        </m:num>
                        <m:den>
                          <m:r>
                            <a:rPr lang="en-US" i="1">
                              <a:solidFill>
                                <a:schemeClr val="bg1"/>
                              </a:solidFill>
                              <a:latin typeface="Cambria Math" charset="0"/>
                            </a:rPr>
                            <m:t>𝑐</m:t>
                          </m:r>
                        </m:den>
                      </m:f>
                      <m:r>
                        <a:rPr lang="en-US" i="1">
                          <a:solidFill>
                            <a:schemeClr val="bg1"/>
                          </a:solidFill>
                          <a:latin typeface="Cambria Math"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𝑡</m:t>
                          </m:r>
                          <m:r>
                            <a:rPr lang="en-US" i="1">
                              <a:solidFill>
                                <a:schemeClr val="bg1"/>
                              </a:solidFill>
                              <a:latin typeface="Cambria Math" charset="0"/>
                            </a:rPr>
                            <m:t>′</m:t>
                          </m:r>
                        </m:e>
                        <m:sub>
                          <m:r>
                            <a:rPr lang="en-US" i="1">
                              <a:solidFill>
                                <a:schemeClr val="bg1"/>
                              </a:solidFill>
                              <a:latin typeface="Cambria Math" charset="0"/>
                            </a:rPr>
                            <m:t>𝐵</m:t>
                          </m:r>
                          <m:r>
                            <a:rPr lang="en-US" b="0" i="1" smtClean="0">
                              <a:solidFill>
                                <a:schemeClr val="bg1"/>
                              </a:solidFill>
                              <a:latin typeface="Cambria Math" charset="0"/>
                            </a:rPr>
                            <m:t>𝐶</m:t>
                          </m:r>
                        </m:sub>
                      </m:sSub>
                      <m:r>
                        <a:rPr lang="en-US" i="1">
                          <a:solidFill>
                            <a:schemeClr val="bg1"/>
                          </a:solidFill>
                          <a:latin typeface="Cambria Math" charset="0"/>
                        </a:rPr>
                        <m:t>=</m:t>
                      </m:r>
                      <m:f>
                        <m:fPr>
                          <m:ctrlPr>
                            <a:rPr lang="en-US" i="1">
                              <a:solidFill>
                                <a:schemeClr val="bg1"/>
                              </a:solidFill>
                              <a:latin typeface="Cambria Math" panose="02040503050406030204" pitchFamily="18" charset="0"/>
                            </a:rPr>
                          </m:ctrlPr>
                        </m:fPr>
                        <m:num>
                          <m:r>
                            <a:rPr lang="en-US" i="1">
                              <a:solidFill>
                                <a:schemeClr val="bg1"/>
                              </a:solidFill>
                              <a:latin typeface="Cambria Math" charset="0"/>
                            </a:rPr>
                            <m:t>𝐿</m:t>
                          </m:r>
                          <m:r>
                            <a:rPr lang="en-US" i="1">
                              <a:solidFill>
                                <a:schemeClr val="bg1"/>
                              </a:solidFill>
                              <a:latin typeface="Cambria Math" charset="0"/>
                            </a:rPr>
                            <m:t>′</m:t>
                          </m:r>
                        </m:num>
                        <m:den>
                          <m:r>
                            <a:rPr lang="en-US" i="1">
                              <a:solidFill>
                                <a:schemeClr val="bg1"/>
                              </a:solidFill>
                              <a:latin typeface="Cambria Math" charset="0"/>
                            </a:rPr>
                            <m:t>𝑐</m:t>
                          </m:r>
                          <m:r>
                            <a:rPr lang="en-US" b="0" i="1" smtClean="0">
                              <a:solidFill>
                                <a:schemeClr val="bg1"/>
                              </a:solidFill>
                              <a:latin typeface="Cambria Math" charset="0"/>
                            </a:rPr>
                            <m:t>+</m:t>
                          </m:r>
                          <m:r>
                            <m:rPr>
                              <m:sty m:val="p"/>
                            </m:rPr>
                            <a:rPr lang="en-US">
                              <a:solidFill>
                                <a:schemeClr val="bg1"/>
                              </a:solidFill>
                              <a:latin typeface="Cambria Math" charset="0"/>
                            </a:rPr>
                            <m:t>v</m:t>
                          </m:r>
                        </m:den>
                      </m:f>
                    </m:oMath>
                  </m:oMathPara>
                </a14:m>
                <a:endParaRPr lang="en-US" dirty="0">
                  <a:solidFill>
                    <a:schemeClr val="bg1"/>
                  </a:solidFill>
                </a:endParaRPr>
              </a:p>
            </p:txBody>
          </p:sp>
        </mc:Choice>
        <mc:Fallback xmlns="">
          <p:sp>
            <p:nvSpPr>
              <p:cNvPr id="32" name="Rectangle 31"/>
              <p:cNvSpPr>
                <a:spLocks noRot="1" noChangeAspect="1" noMove="1" noResize="1" noEditPoints="1" noAdjustHandles="1" noChangeArrowheads="1" noChangeShapeType="1" noTextEdit="1"/>
              </p:cNvSpPr>
              <p:nvPr/>
            </p:nvSpPr>
            <p:spPr>
              <a:xfrm>
                <a:off x="7178615" y="4864640"/>
                <a:ext cx="3769803" cy="61809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3798793" y="5571994"/>
                <a:ext cx="3905702" cy="630054"/>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 xmlns:m="http://schemas.openxmlformats.org/officeDocument/2006/math">
                    <m:r>
                      <m:rPr>
                        <m:sty m:val="p"/>
                      </m:rPr>
                      <a:rPr lang="en-US" smtClean="0">
                        <a:solidFill>
                          <a:schemeClr val="bg1"/>
                        </a:solidFill>
                        <a:latin typeface="Cambria Math" charset="0"/>
                      </a:rPr>
                      <m:t>Δ</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𝑡</m:t>
                        </m:r>
                      </m:e>
                      <m:sup>
                        <m:r>
                          <a:rPr lang="en-US" i="1">
                            <a:solidFill>
                              <a:schemeClr val="bg1"/>
                            </a:solidFill>
                            <a:latin typeface="Cambria Math" charset="0"/>
                          </a:rPr>
                          <m:t>′</m:t>
                        </m:r>
                      </m:sup>
                    </m:sSup>
                  </m:oMath>
                </a14:m>
                <a:r>
                  <a:rPr lang="en-US" dirty="0">
                    <a:solidFill>
                      <a:schemeClr val="bg1"/>
                    </a:solidFill>
                    <a:effectLst/>
                  </a:rPr>
                  <a:t> </a:t>
                </a:r>
                <a14:m>
                  <m:oMath xmlns:m="http://schemas.openxmlformats.org/officeDocument/2006/math">
                    <m:r>
                      <a:rPr lang="en-US" b="0" i="0" smtClean="0">
                        <a:solidFill>
                          <a:schemeClr val="bg1"/>
                        </a:solidFill>
                        <a:latin typeface="Cambria Math" charset="0"/>
                      </a:rPr>
                      <m:t>=</m:t>
                    </m:r>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Δ</m:t>
                        </m:r>
                        <m:r>
                          <a:rPr lang="en-US" i="1">
                            <a:solidFill>
                              <a:schemeClr val="bg1"/>
                            </a:solidFill>
                            <a:latin typeface="Cambria Math" charset="0"/>
                          </a:rPr>
                          <m:t>𝑡</m:t>
                        </m:r>
                        <m:r>
                          <a:rPr lang="en-US" i="1">
                            <a:solidFill>
                              <a:schemeClr val="bg1"/>
                            </a:solidFill>
                            <a:latin typeface="Cambria Math" charset="0"/>
                          </a:rPr>
                          <m:t>′</m:t>
                        </m:r>
                      </m:e>
                      <m:sub>
                        <m:r>
                          <a:rPr lang="en-US" b="0" i="1" smtClean="0">
                            <a:solidFill>
                              <a:schemeClr val="bg1"/>
                            </a:solidFill>
                            <a:latin typeface="Cambria Math" charset="0"/>
                          </a:rPr>
                          <m:t>𝐴</m:t>
                        </m:r>
                        <m:r>
                          <a:rPr lang="en-US" i="1">
                            <a:solidFill>
                              <a:schemeClr val="bg1"/>
                            </a:solidFill>
                            <a:latin typeface="Cambria Math" charset="0"/>
                          </a:rPr>
                          <m:t>𝐵</m:t>
                        </m:r>
                      </m:sub>
                    </m:sSub>
                    <m:r>
                      <a:rPr lang="en-US" b="0" i="1" smtClean="0">
                        <a:solidFill>
                          <a:schemeClr val="bg1"/>
                        </a:solidFill>
                        <a:latin typeface="Cambria Math" charset="0"/>
                      </a:rPr>
                      <m:t>+</m:t>
                    </m:r>
                    <m:r>
                      <m:rPr>
                        <m:sty m:val="p"/>
                      </m:rPr>
                      <a:rPr lang="en-US">
                        <a:solidFill>
                          <a:schemeClr val="bg1"/>
                        </a:solidFill>
                        <a:latin typeface="Cambria Math" charset="0"/>
                      </a:rPr>
                      <m:t>Δ</m:t>
                    </m:r>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charset="0"/>
                          </a:rPr>
                          <m:t>𝑡</m:t>
                        </m:r>
                        <m:r>
                          <a:rPr lang="en-US" i="1">
                            <a:solidFill>
                              <a:schemeClr val="bg1"/>
                            </a:solidFill>
                            <a:latin typeface="Cambria Math" charset="0"/>
                          </a:rPr>
                          <m:t>′</m:t>
                        </m:r>
                      </m:e>
                      <m:sub>
                        <m:r>
                          <a:rPr lang="en-US" i="1">
                            <a:solidFill>
                              <a:schemeClr val="bg1"/>
                            </a:solidFill>
                            <a:latin typeface="Cambria Math" charset="0"/>
                          </a:rPr>
                          <m:t>𝐵</m:t>
                        </m:r>
                        <m:r>
                          <a:rPr lang="en-US" b="0" i="1" smtClean="0">
                            <a:solidFill>
                              <a:schemeClr val="bg1"/>
                            </a:solidFill>
                            <a:latin typeface="Cambria Math" charset="0"/>
                          </a:rPr>
                          <m:t>𝐶</m:t>
                        </m:r>
                      </m:sub>
                    </m:sSub>
                    <m:r>
                      <a:rPr lang="en-US" i="1">
                        <a:solidFill>
                          <a:schemeClr val="bg1"/>
                        </a:solidFill>
                        <a:latin typeface="Cambria Math" charset="0"/>
                      </a:rPr>
                      <m:t>=</m:t>
                    </m:r>
                    <m:f>
                      <m:fPr>
                        <m:ctrlPr>
                          <a:rPr lang="en-US" i="1">
                            <a:solidFill>
                              <a:schemeClr val="bg1"/>
                            </a:solidFill>
                            <a:latin typeface="Cambria Math" panose="02040503050406030204" pitchFamily="18" charset="0"/>
                          </a:rPr>
                        </m:ctrlPr>
                      </m:fPr>
                      <m:num>
                        <m:sSup>
                          <m:sSupPr>
                            <m:ctrlPr>
                              <a:rPr lang="en-US" i="1">
                                <a:solidFill>
                                  <a:schemeClr val="bg1"/>
                                </a:solidFill>
                                <a:latin typeface="Cambria Math" panose="02040503050406030204" pitchFamily="18" charset="0"/>
                              </a:rPr>
                            </m:ctrlPr>
                          </m:sSupPr>
                          <m:e>
                            <m:r>
                              <a:rPr lang="en-US" b="0" i="1" smtClean="0">
                                <a:solidFill>
                                  <a:schemeClr val="bg1"/>
                                </a:solidFill>
                                <a:latin typeface="Cambria Math" charset="0"/>
                              </a:rPr>
                              <m:t>2</m:t>
                            </m:r>
                            <m:r>
                              <a:rPr lang="en-US" i="1">
                                <a:solidFill>
                                  <a:schemeClr val="bg1"/>
                                </a:solidFill>
                                <a:latin typeface="Cambria Math" charset="0"/>
                              </a:rPr>
                              <m:t>𝐿</m:t>
                            </m:r>
                          </m:e>
                          <m:sup>
                            <m:r>
                              <a:rPr lang="en-US" i="1">
                                <a:solidFill>
                                  <a:schemeClr val="bg1"/>
                                </a:solidFill>
                                <a:latin typeface="Cambria Math" charset="0"/>
                              </a:rPr>
                              <m:t>′</m:t>
                            </m:r>
                          </m:sup>
                        </m:sSup>
                      </m:num>
                      <m:den>
                        <m:r>
                          <a:rPr lang="en-US" i="1">
                            <a:solidFill>
                              <a:schemeClr val="bg1"/>
                            </a:solidFill>
                            <a:latin typeface="Cambria Math" charset="0"/>
                          </a:rPr>
                          <m:t>𝑐</m:t>
                        </m:r>
                        <m:d>
                          <m:dPr>
                            <m:ctrlPr>
                              <a:rPr lang="en-US" i="1" smtClean="0">
                                <a:solidFill>
                                  <a:schemeClr val="bg1"/>
                                </a:solidFill>
                                <a:latin typeface="Cambria Math" panose="02040503050406030204" pitchFamily="18" charset="0"/>
                              </a:rPr>
                            </m:ctrlPr>
                          </m:dPr>
                          <m:e>
                            <m:r>
                              <a:rPr lang="en-US" i="1">
                                <a:solidFill>
                                  <a:schemeClr val="bg1"/>
                                </a:solidFill>
                                <a:latin typeface="Cambria Math" charset="0"/>
                              </a:rPr>
                              <m:t>1−</m:t>
                            </m:r>
                            <m:box>
                              <m:boxPr>
                                <m:ctrlPr>
                                  <a:rPr lang="en-US" i="1">
                                    <a:solidFill>
                                      <a:schemeClr val="bg1"/>
                                    </a:solidFill>
                                    <a:latin typeface="Cambria Math" panose="02040503050406030204" pitchFamily="18" charset="0"/>
                                  </a:rPr>
                                </m:ctrlPr>
                              </m:boxPr>
                              <m:e>
                                <m:argPr>
                                  <m:argSz m:val="-1"/>
                                </m:argPr>
                                <m:f>
                                  <m:fPr>
                                    <m:ctrlPr>
                                      <a:rPr lang="en-US" i="1">
                                        <a:solidFill>
                                          <a:schemeClr val="bg1"/>
                                        </a:solidFill>
                                        <a:latin typeface="Cambria Math" panose="02040503050406030204" pitchFamily="18" charset="0"/>
                                      </a:rPr>
                                    </m:ctrlPr>
                                  </m:fPr>
                                  <m:num>
                                    <m:sSup>
                                      <m:sSupPr>
                                        <m:ctrlPr>
                                          <a:rPr lang="en-US" i="1">
                                            <a:solidFill>
                                              <a:schemeClr val="bg1"/>
                                            </a:solidFill>
                                            <a:latin typeface="Cambria Math" panose="02040503050406030204" pitchFamily="18" charset="0"/>
                                          </a:rPr>
                                        </m:ctrlPr>
                                      </m:sSupPr>
                                      <m:e>
                                        <m:r>
                                          <m:rPr>
                                            <m:sty m:val="p"/>
                                          </m:rPr>
                                          <a:rPr lang="en-US">
                                            <a:solidFill>
                                              <a:schemeClr val="bg1"/>
                                            </a:solidFill>
                                            <a:latin typeface="Cambria Math" charset="0"/>
                                          </a:rPr>
                                          <m:t>v</m:t>
                                        </m:r>
                                      </m:e>
                                      <m:sup>
                                        <m:r>
                                          <a:rPr lang="en-US" i="1">
                                            <a:solidFill>
                                              <a:schemeClr val="bg1"/>
                                            </a:solidFill>
                                            <a:latin typeface="Cambria Math" charset="0"/>
                                          </a:rPr>
                                          <m:t>2</m:t>
                                        </m:r>
                                      </m:sup>
                                    </m:sSup>
                                  </m:num>
                                  <m:den>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𝑐</m:t>
                                        </m:r>
                                      </m:e>
                                      <m:sup>
                                        <m:r>
                                          <a:rPr lang="en-US" i="1">
                                            <a:solidFill>
                                              <a:schemeClr val="bg1"/>
                                            </a:solidFill>
                                            <a:latin typeface="Cambria Math" charset="0"/>
                                          </a:rPr>
                                          <m:t>2</m:t>
                                        </m:r>
                                      </m:sup>
                                    </m:sSup>
                                  </m:den>
                                </m:f>
                              </m:e>
                            </m:box>
                          </m:e>
                        </m:d>
                      </m:den>
                    </m:f>
                    <m:r>
                      <a:rPr lang="en-US" b="0" i="1" smtClean="0">
                        <a:solidFill>
                          <a:schemeClr val="bg1"/>
                        </a:solidFill>
                        <a:latin typeface="Cambria Math" charset="0"/>
                      </a:rPr>
                      <m:t>=</m:t>
                    </m:r>
                    <m:f>
                      <m:fPr>
                        <m:ctrlPr>
                          <a:rPr lang="en-US" i="1">
                            <a:solidFill>
                              <a:schemeClr val="bg1"/>
                            </a:solidFill>
                            <a:latin typeface="Cambria Math" panose="02040503050406030204" pitchFamily="18" charset="0"/>
                          </a:rPr>
                        </m:ctrlPr>
                      </m:fPr>
                      <m:num>
                        <m:r>
                          <a:rPr lang="en-US" i="1">
                            <a:solidFill>
                              <a:schemeClr val="bg1"/>
                            </a:solidFill>
                            <a:latin typeface="Cambria Math" charset="0"/>
                          </a:rPr>
                          <m:t>2</m:t>
                        </m:r>
                        <m:sSup>
                          <m:sSupPr>
                            <m:ctrlPr>
                              <a:rPr lang="en-US" i="1" smtClean="0">
                                <a:solidFill>
                                  <a:schemeClr val="bg1"/>
                                </a:solidFill>
                                <a:latin typeface="Cambria Math" panose="02040503050406030204" pitchFamily="18" charset="0"/>
                              </a:rPr>
                            </m:ctrlPr>
                          </m:sSupPr>
                          <m:e>
                            <m:r>
                              <a:rPr lang="en-US" i="1">
                                <a:solidFill>
                                  <a:schemeClr val="bg1"/>
                                </a:solidFill>
                                <a:latin typeface="Cambria Math" charset="0"/>
                              </a:rPr>
                              <m:t>𝛾</m:t>
                            </m:r>
                          </m:e>
                          <m:sup>
                            <m:r>
                              <a:rPr lang="en-US" b="0" i="1" smtClean="0">
                                <a:solidFill>
                                  <a:schemeClr val="bg1"/>
                                </a:solidFill>
                                <a:latin typeface="Cambria Math" charset="0"/>
                              </a:rPr>
                              <m:t>2</m:t>
                            </m:r>
                          </m:sup>
                        </m:sSup>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𝐿</m:t>
                            </m:r>
                          </m:e>
                          <m:sup>
                            <m:r>
                              <a:rPr lang="en-US" i="1">
                                <a:solidFill>
                                  <a:schemeClr val="bg1"/>
                                </a:solidFill>
                                <a:latin typeface="Cambria Math" charset="0"/>
                              </a:rPr>
                              <m:t>′</m:t>
                            </m:r>
                          </m:sup>
                        </m:sSup>
                      </m:num>
                      <m:den>
                        <m:r>
                          <a:rPr lang="en-US" i="1">
                            <a:solidFill>
                              <a:schemeClr val="bg1"/>
                            </a:solidFill>
                            <a:latin typeface="Cambria Math" charset="0"/>
                          </a:rPr>
                          <m:t>𝑐</m:t>
                        </m:r>
                      </m:den>
                    </m:f>
                  </m:oMath>
                </a14:m>
                <a:endParaRPr lang="en-US" dirty="0">
                  <a:solidFill>
                    <a:schemeClr val="bg1"/>
                  </a:solidFill>
                </a:endParaRPr>
              </a:p>
            </p:txBody>
          </p:sp>
        </mc:Choice>
        <mc:Fallback xmlns="">
          <p:sp>
            <p:nvSpPr>
              <p:cNvPr id="33" name="Rectangle 32"/>
              <p:cNvSpPr>
                <a:spLocks noRot="1" noChangeAspect="1" noMove="1" noResize="1" noEditPoints="1" noAdjustHandles="1" noChangeArrowheads="1" noChangeShapeType="1" noTextEdit="1"/>
              </p:cNvSpPr>
              <p:nvPr/>
            </p:nvSpPr>
            <p:spPr>
              <a:xfrm>
                <a:off x="3798793" y="5571994"/>
                <a:ext cx="3905702" cy="630054"/>
              </a:xfrm>
              <a:prstGeom prst="rect">
                <a:avLst/>
              </a:prstGeom>
              <a:blipFill>
                <a:blip r:embed="rId4"/>
                <a:stretch>
                  <a:fillRect/>
                </a:stretch>
              </a:blipFill>
            </p:spPr>
            <p:txBody>
              <a:bodyPr/>
              <a:lstStyle/>
              <a:p>
                <a:r>
                  <a:rPr lang="en-US">
                    <a:noFill/>
                  </a:rPr>
                  <a:t> </a:t>
                </a:r>
              </a:p>
            </p:txBody>
          </p:sp>
        </mc:Fallback>
      </mc:AlternateContent>
      <p:sp>
        <p:nvSpPr>
          <p:cNvPr id="35" name="Parallelogram 34"/>
          <p:cNvSpPr/>
          <p:nvPr/>
        </p:nvSpPr>
        <p:spPr>
          <a:xfrm>
            <a:off x="2992330" y="3614653"/>
            <a:ext cx="1322414" cy="425728"/>
          </a:xfrm>
          <a:prstGeom prst="parallelogram">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a:off x="2032674" y="3397910"/>
            <a:ext cx="641515" cy="459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5" name="TextBox 51"/>
          <p:cNvSpPr txBox="1">
            <a:spLocks noChangeArrowheads="1"/>
          </p:cNvSpPr>
          <p:nvPr/>
        </p:nvSpPr>
        <p:spPr bwMode="auto">
          <a:xfrm>
            <a:off x="2957095" y="2687640"/>
            <a:ext cx="34015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y'</a:t>
            </a:r>
          </a:p>
        </p:txBody>
      </p:sp>
      <p:cxnSp>
        <p:nvCxnSpPr>
          <p:cNvPr id="47" name="Straight Connector 46"/>
          <p:cNvCxnSpPr/>
          <p:nvPr/>
        </p:nvCxnSpPr>
        <p:spPr>
          <a:xfrm>
            <a:off x="8364741" y="3923120"/>
            <a:ext cx="3671985" cy="2268"/>
          </a:xfrm>
          <a:prstGeom prst="line">
            <a:avLst/>
          </a:prstGeom>
        </p:spPr>
        <p:style>
          <a:lnRef idx="2">
            <a:schemeClr val="accent1"/>
          </a:lnRef>
          <a:fillRef idx="0">
            <a:schemeClr val="accent1"/>
          </a:fillRef>
          <a:effectRef idx="1">
            <a:schemeClr val="accent1"/>
          </a:effectRef>
          <a:fontRef idx="minor">
            <a:schemeClr val="tx1"/>
          </a:fontRef>
        </p:style>
      </p:cxnSp>
      <p:sp>
        <p:nvSpPr>
          <p:cNvPr id="48" name="TextBox 51"/>
          <p:cNvSpPr txBox="1">
            <a:spLocks noChangeArrowheads="1"/>
          </p:cNvSpPr>
          <p:nvPr/>
        </p:nvSpPr>
        <p:spPr bwMode="auto">
          <a:xfrm>
            <a:off x="11721530" y="3567531"/>
            <a:ext cx="3472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x’</a:t>
            </a:r>
            <a:endParaRPr lang="en-US" sz="1800" dirty="0"/>
          </a:p>
        </p:txBody>
      </p:sp>
      <p:sp>
        <p:nvSpPr>
          <p:cNvPr id="51" name="Parallelogram 50"/>
          <p:cNvSpPr/>
          <p:nvPr/>
        </p:nvSpPr>
        <p:spPr>
          <a:xfrm>
            <a:off x="10802102" y="3557141"/>
            <a:ext cx="1322414" cy="425728"/>
          </a:xfrm>
          <a:prstGeom prst="parallelogram">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arallelogram 51"/>
          <p:cNvSpPr/>
          <p:nvPr/>
        </p:nvSpPr>
        <p:spPr>
          <a:xfrm>
            <a:off x="6813831" y="3485256"/>
            <a:ext cx="1322414" cy="425728"/>
          </a:xfrm>
          <a:prstGeom prst="parallelogram">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6691223" y="3602965"/>
            <a:ext cx="621102" cy="603849"/>
          </a:xfrm>
          <a:custGeom>
            <a:avLst/>
            <a:gdLst>
              <a:gd name="connsiteX0" fmla="*/ 0 w 621102"/>
              <a:gd name="connsiteY0" fmla="*/ 155275 h 603849"/>
              <a:gd name="connsiteX1" fmla="*/ 103517 w 621102"/>
              <a:gd name="connsiteY1" fmla="*/ 207034 h 603849"/>
              <a:gd name="connsiteX2" fmla="*/ 120769 w 621102"/>
              <a:gd name="connsiteY2" fmla="*/ 86264 h 603849"/>
              <a:gd name="connsiteX3" fmla="*/ 207034 w 621102"/>
              <a:gd name="connsiteY3" fmla="*/ 0 h 603849"/>
              <a:gd name="connsiteX4" fmla="*/ 258792 w 621102"/>
              <a:gd name="connsiteY4" fmla="*/ 17252 h 603849"/>
              <a:gd name="connsiteX5" fmla="*/ 276045 w 621102"/>
              <a:gd name="connsiteY5" fmla="*/ 69011 h 603849"/>
              <a:gd name="connsiteX6" fmla="*/ 310551 w 621102"/>
              <a:gd name="connsiteY6" fmla="*/ 189781 h 603849"/>
              <a:gd name="connsiteX7" fmla="*/ 414068 w 621102"/>
              <a:gd name="connsiteY7" fmla="*/ 241539 h 603849"/>
              <a:gd name="connsiteX8" fmla="*/ 431320 w 621102"/>
              <a:gd name="connsiteY8" fmla="*/ 189781 h 603849"/>
              <a:gd name="connsiteX9" fmla="*/ 448573 w 621102"/>
              <a:gd name="connsiteY9" fmla="*/ 120769 h 603849"/>
              <a:gd name="connsiteX10" fmla="*/ 483079 w 621102"/>
              <a:gd name="connsiteY10" fmla="*/ 17252 h 603849"/>
              <a:gd name="connsiteX11" fmla="*/ 603849 w 621102"/>
              <a:gd name="connsiteY11" fmla="*/ 34505 h 603849"/>
              <a:gd name="connsiteX12" fmla="*/ 621102 w 621102"/>
              <a:gd name="connsiteY12" fmla="*/ 86264 h 603849"/>
              <a:gd name="connsiteX13" fmla="*/ 603849 w 621102"/>
              <a:gd name="connsiteY13" fmla="*/ 189781 h 603849"/>
              <a:gd name="connsiteX14" fmla="*/ 621102 w 621102"/>
              <a:gd name="connsiteY14" fmla="*/ 465826 h 603849"/>
              <a:gd name="connsiteX15" fmla="*/ 603849 w 621102"/>
              <a:gd name="connsiteY15" fmla="*/ 534837 h 603849"/>
              <a:gd name="connsiteX16" fmla="*/ 552090 w 621102"/>
              <a:gd name="connsiteY16" fmla="*/ 552090 h 603849"/>
              <a:gd name="connsiteX17" fmla="*/ 483079 w 621102"/>
              <a:gd name="connsiteY17" fmla="*/ 414068 h 603849"/>
              <a:gd name="connsiteX18" fmla="*/ 431320 w 621102"/>
              <a:gd name="connsiteY18" fmla="*/ 379562 h 603849"/>
              <a:gd name="connsiteX19" fmla="*/ 362309 w 621102"/>
              <a:gd name="connsiteY19" fmla="*/ 396815 h 603849"/>
              <a:gd name="connsiteX20" fmla="*/ 345056 w 621102"/>
              <a:gd name="connsiteY20" fmla="*/ 448573 h 603849"/>
              <a:gd name="connsiteX21" fmla="*/ 293298 w 621102"/>
              <a:gd name="connsiteY21" fmla="*/ 603849 h 603849"/>
              <a:gd name="connsiteX22" fmla="*/ 189781 w 621102"/>
              <a:gd name="connsiteY22" fmla="*/ 586596 h 603849"/>
              <a:gd name="connsiteX23" fmla="*/ 172528 w 621102"/>
              <a:gd name="connsiteY23" fmla="*/ 448573 h 603849"/>
              <a:gd name="connsiteX24" fmla="*/ 86264 w 621102"/>
              <a:gd name="connsiteY24" fmla="*/ 362309 h 603849"/>
              <a:gd name="connsiteX25" fmla="*/ 86264 w 621102"/>
              <a:gd name="connsiteY25" fmla="*/ 414068 h 60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1102" h="603849">
                <a:moveTo>
                  <a:pt x="0" y="155275"/>
                </a:moveTo>
                <a:cubicBezTo>
                  <a:pt x="6891" y="169057"/>
                  <a:pt x="44790" y="300997"/>
                  <a:pt x="103517" y="207034"/>
                </a:cubicBezTo>
                <a:cubicBezTo>
                  <a:pt x="125070" y="172550"/>
                  <a:pt x="109084" y="125214"/>
                  <a:pt x="120769" y="86264"/>
                </a:cubicBezTo>
                <a:cubicBezTo>
                  <a:pt x="135146" y="38339"/>
                  <a:pt x="169652" y="24921"/>
                  <a:pt x="207034" y="0"/>
                </a:cubicBezTo>
                <a:cubicBezTo>
                  <a:pt x="224287" y="5751"/>
                  <a:pt x="245933" y="4393"/>
                  <a:pt x="258792" y="17252"/>
                </a:cubicBezTo>
                <a:cubicBezTo>
                  <a:pt x="271652" y="30112"/>
                  <a:pt x="271049" y="51524"/>
                  <a:pt x="276045" y="69011"/>
                </a:cubicBezTo>
                <a:cubicBezTo>
                  <a:pt x="277423" y="73833"/>
                  <a:pt x="301359" y="178291"/>
                  <a:pt x="310551" y="189781"/>
                </a:cubicBezTo>
                <a:cubicBezTo>
                  <a:pt x="334874" y="220185"/>
                  <a:pt x="379972" y="230174"/>
                  <a:pt x="414068" y="241539"/>
                </a:cubicBezTo>
                <a:cubicBezTo>
                  <a:pt x="419819" y="224286"/>
                  <a:pt x="426324" y="207267"/>
                  <a:pt x="431320" y="189781"/>
                </a:cubicBezTo>
                <a:cubicBezTo>
                  <a:pt x="437834" y="166981"/>
                  <a:pt x="441759" y="143481"/>
                  <a:pt x="448573" y="120769"/>
                </a:cubicBezTo>
                <a:cubicBezTo>
                  <a:pt x="459025" y="85931"/>
                  <a:pt x="483079" y="17252"/>
                  <a:pt x="483079" y="17252"/>
                </a:cubicBezTo>
                <a:cubicBezTo>
                  <a:pt x="523336" y="23003"/>
                  <a:pt x="567477" y="16319"/>
                  <a:pt x="603849" y="34505"/>
                </a:cubicBezTo>
                <a:cubicBezTo>
                  <a:pt x="620115" y="42638"/>
                  <a:pt x="621102" y="68078"/>
                  <a:pt x="621102" y="86264"/>
                </a:cubicBezTo>
                <a:cubicBezTo>
                  <a:pt x="621102" y="121246"/>
                  <a:pt x="609600" y="155275"/>
                  <a:pt x="603849" y="189781"/>
                </a:cubicBezTo>
                <a:cubicBezTo>
                  <a:pt x="609600" y="281796"/>
                  <a:pt x="621102" y="373631"/>
                  <a:pt x="621102" y="465826"/>
                </a:cubicBezTo>
                <a:cubicBezTo>
                  <a:pt x="621102" y="489538"/>
                  <a:pt x="618662" y="516321"/>
                  <a:pt x="603849" y="534837"/>
                </a:cubicBezTo>
                <a:cubicBezTo>
                  <a:pt x="592488" y="549038"/>
                  <a:pt x="569343" y="546339"/>
                  <a:pt x="552090" y="552090"/>
                </a:cubicBezTo>
                <a:cubicBezTo>
                  <a:pt x="439782" y="514653"/>
                  <a:pt x="552035" y="569218"/>
                  <a:pt x="483079" y="414068"/>
                </a:cubicBezTo>
                <a:cubicBezTo>
                  <a:pt x="474657" y="395120"/>
                  <a:pt x="448573" y="391064"/>
                  <a:pt x="431320" y="379562"/>
                </a:cubicBezTo>
                <a:cubicBezTo>
                  <a:pt x="408316" y="385313"/>
                  <a:pt x="380825" y="382002"/>
                  <a:pt x="362309" y="396815"/>
                </a:cubicBezTo>
                <a:cubicBezTo>
                  <a:pt x="348108" y="408176"/>
                  <a:pt x="349001" y="430820"/>
                  <a:pt x="345056" y="448573"/>
                </a:cubicBezTo>
                <a:cubicBezTo>
                  <a:pt x="314063" y="588041"/>
                  <a:pt x="353331" y="513797"/>
                  <a:pt x="293298" y="603849"/>
                </a:cubicBezTo>
                <a:cubicBezTo>
                  <a:pt x="258792" y="598098"/>
                  <a:pt x="211258" y="614209"/>
                  <a:pt x="189781" y="586596"/>
                </a:cubicBezTo>
                <a:cubicBezTo>
                  <a:pt x="161315" y="549997"/>
                  <a:pt x="184728" y="493305"/>
                  <a:pt x="172528" y="448573"/>
                </a:cubicBezTo>
                <a:cubicBezTo>
                  <a:pt x="168694" y="434516"/>
                  <a:pt x="113100" y="353363"/>
                  <a:pt x="86264" y="362309"/>
                </a:cubicBezTo>
                <a:cubicBezTo>
                  <a:pt x="69896" y="367765"/>
                  <a:pt x="86264" y="396815"/>
                  <a:pt x="86264" y="41406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9983340" y="3071347"/>
            <a:ext cx="0" cy="1898285"/>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5788037" y="2999458"/>
            <a:ext cx="0" cy="1898285"/>
          </a:xfrm>
          <a:prstGeom prst="line">
            <a:avLst/>
          </a:prstGeom>
        </p:spPr>
        <p:style>
          <a:lnRef idx="2">
            <a:schemeClr val="accent1"/>
          </a:lnRef>
          <a:fillRef idx="0">
            <a:schemeClr val="accent1"/>
          </a:fillRef>
          <a:effectRef idx="1">
            <a:schemeClr val="accent1"/>
          </a:effectRef>
          <a:fontRef idx="minor">
            <a:schemeClr val="tx1"/>
          </a:fontRef>
        </p:style>
      </p:cxnSp>
      <p:sp>
        <p:nvSpPr>
          <p:cNvPr id="60" name="Parallelogram 59"/>
          <p:cNvSpPr/>
          <p:nvPr/>
        </p:nvSpPr>
        <p:spPr>
          <a:xfrm>
            <a:off x="4041876" y="3629029"/>
            <a:ext cx="1322414" cy="425728"/>
          </a:xfrm>
          <a:prstGeom prst="parallelogram">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39"/>
          <p:cNvSpPr txBox="1">
            <a:spLocks noChangeArrowheads="1"/>
          </p:cNvSpPr>
          <p:nvPr/>
        </p:nvSpPr>
        <p:spPr bwMode="auto">
          <a:xfrm>
            <a:off x="9685515" y="4065460"/>
            <a:ext cx="4010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t>O’</a:t>
            </a:r>
            <a:endParaRPr lang="en-US" sz="1800" b="1" baseline="-25000" dirty="0"/>
          </a:p>
        </p:txBody>
      </p:sp>
      <p:sp>
        <p:nvSpPr>
          <p:cNvPr id="63" name="TextBox 39"/>
          <p:cNvSpPr txBox="1">
            <a:spLocks noChangeArrowheads="1"/>
          </p:cNvSpPr>
          <p:nvPr/>
        </p:nvSpPr>
        <p:spPr bwMode="auto">
          <a:xfrm>
            <a:off x="2304204" y="3050421"/>
            <a:ext cx="2936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v</a:t>
            </a:r>
            <a:endParaRPr lang="en-US" sz="1800" b="1" baseline="-25000" dirty="0"/>
          </a:p>
        </p:txBody>
      </p:sp>
      <p:cxnSp>
        <p:nvCxnSpPr>
          <p:cNvPr id="64" name="Straight Connector 63"/>
          <p:cNvCxnSpPr/>
          <p:nvPr/>
        </p:nvCxnSpPr>
        <p:spPr>
          <a:xfrm flipV="1">
            <a:off x="9352375" y="2806799"/>
            <a:ext cx="1711396" cy="1834213"/>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4945545" y="2914800"/>
            <a:ext cx="1834671" cy="1837322"/>
          </a:xfrm>
          <a:prstGeom prst="line">
            <a:avLst/>
          </a:prstGeom>
        </p:spPr>
        <p:style>
          <a:lnRef idx="2">
            <a:schemeClr val="accent1"/>
          </a:lnRef>
          <a:fillRef idx="0">
            <a:schemeClr val="accent1"/>
          </a:fillRef>
          <a:effectRef idx="1">
            <a:schemeClr val="accent1"/>
          </a:effectRef>
          <a:fontRef idx="minor">
            <a:schemeClr val="tx1"/>
          </a:fontRef>
        </p:style>
      </p:cxnSp>
      <p:sp>
        <p:nvSpPr>
          <p:cNvPr id="70" name="Freeform 69"/>
          <p:cNvSpPr/>
          <p:nvPr/>
        </p:nvSpPr>
        <p:spPr>
          <a:xfrm>
            <a:off x="9085726" y="3493700"/>
            <a:ext cx="75516" cy="1316186"/>
          </a:xfrm>
          <a:custGeom>
            <a:avLst/>
            <a:gdLst>
              <a:gd name="connsiteX0" fmla="*/ 209366 w 364823"/>
              <a:gd name="connsiteY0" fmla="*/ 2035834 h 2035834"/>
              <a:gd name="connsiteX1" fmla="*/ 2332 w 364823"/>
              <a:gd name="connsiteY1" fmla="*/ 1880559 h 2035834"/>
              <a:gd name="connsiteX2" fmla="*/ 330136 w 364823"/>
              <a:gd name="connsiteY2" fmla="*/ 1725283 h 2035834"/>
              <a:gd name="connsiteX3" fmla="*/ 36838 w 364823"/>
              <a:gd name="connsiteY3" fmla="*/ 1518249 h 2035834"/>
              <a:gd name="connsiteX4" fmla="*/ 347389 w 364823"/>
              <a:gd name="connsiteY4" fmla="*/ 1345721 h 2035834"/>
              <a:gd name="connsiteX5" fmla="*/ 19585 w 364823"/>
              <a:gd name="connsiteY5" fmla="*/ 1155940 h 2035834"/>
              <a:gd name="connsiteX6" fmla="*/ 364642 w 364823"/>
              <a:gd name="connsiteY6" fmla="*/ 983411 h 2035834"/>
              <a:gd name="connsiteX7" fmla="*/ 19585 w 364823"/>
              <a:gd name="connsiteY7" fmla="*/ 793630 h 2035834"/>
              <a:gd name="connsiteX8" fmla="*/ 364642 w 364823"/>
              <a:gd name="connsiteY8" fmla="*/ 638355 h 2035834"/>
              <a:gd name="connsiteX9" fmla="*/ 71343 w 364823"/>
              <a:gd name="connsiteY9" fmla="*/ 448574 h 2035834"/>
              <a:gd name="connsiteX10" fmla="*/ 364642 w 364823"/>
              <a:gd name="connsiteY10" fmla="*/ 310551 h 2035834"/>
              <a:gd name="connsiteX11" fmla="*/ 88596 w 364823"/>
              <a:gd name="connsiteY11" fmla="*/ 103517 h 2035834"/>
              <a:gd name="connsiteX12" fmla="*/ 347389 w 364823"/>
              <a:gd name="connsiteY12" fmla="*/ 0 h 203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4823" h="2035834">
                <a:moveTo>
                  <a:pt x="209366" y="2035834"/>
                </a:moveTo>
                <a:cubicBezTo>
                  <a:pt x="95785" y="1984075"/>
                  <a:pt x="-17796" y="1932317"/>
                  <a:pt x="2332" y="1880559"/>
                </a:cubicBezTo>
                <a:cubicBezTo>
                  <a:pt x="22460" y="1828801"/>
                  <a:pt x="324385" y="1785668"/>
                  <a:pt x="330136" y="1725283"/>
                </a:cubicBezTo>
                <a:cubicBezTo>
                  <a:pt x="335887" y="1664898"/>
                  <a:pt x="33963" y="1581509"/>
                  <a:pt x="36838" y="1518249"/>
                </a:cubicBezTo>
                <a:cubicBezTo>
                  <a:pt x="39713" y="1454989"/>
                  <a:pt x="350264" y="1406106"/>
                  <a:pt x="347389" y="1345721"/>
                </a:cubicBezTo>
                <a:cubicBezTo>
                  <a:pt x="344514" y="1285336"/>
                  <a:pt x="16710" y="1216325"/>
                  <a:pt x="19585" y="1155940"/>
                </a:cubicBezTo>
                <a:cubicBezTo>
                  <a:pt x="22460" y="1095555"/>
                  <a:pt x="364642" y="1043796"/>
                  <a:pt x="364642" y="983411"/>
                </a:cubicBezTo>
                <a:cubicBezTo>
                  <a:pt x="364642" y="923026"/>
                  <a:pt x="19585" y="851139"/>
                  <a:pt x="19585" y="793630"/>
                </a:cubicBezTo>
                <a:cubicBezTo>
                  <a:pt x="19585" y="736121"/>
                  <a:pt x="356016" y="695864"/>
                  <a:pt x="364642" y="638355"/>
                </a:cubicBezTo>
                <a:cubicBezTo>
                  <a:pt x="373268" y="580846"/>
                  <a:pt x="71343" y="503208"/>
                  <a:pt x="71343" y="448574"/>
                </a:cubicBezTo>
                <a:cubicBezTo>
                  <a:pt x="71343" y="393940"/>
                  <a:pt x="361766" y="368061"/>
                  <a:pt x="364642" y="310551"/>
                </a:cubicBezTo>
                <a:cubicBezTo>
                  <a:pt x="367518" y="253041"/>
                  <a:pt x="91471" y="155275"/>
                  <a:pt x="88596" y="103517"/>
                </a:cubicBezTo>
                <a:cubicBezTo>
                  <a:pt x="85721" y="51759"/>
                  <a:pt x="216555" y="25879"/>
                  <a:pt x="347389" y="0"/>
                </a:cubicBezTo>
              </a:path>
            </a:pathLst>
          </a:custGeom>
          <a:noFill/>
          <a:ln>
            <a:solidFill>
              <a:srgbClr val="FF0000"/>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arallelogram 70"/>
          <p:cNvSpPr/>
          <p:nvPr/>
        </p:nvSpPr>
        <p:spPr>
          <a:xfrm>
            <a:off x="7860493" y="3600271"/>
            <a:ext cx="1322414" cy="425728"/>
          </a:xfrm>
          <a:prstGeom prst="parallelogram">
            <a:avLst/>
          </a:prstGeom>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39"/>
          <p:cNvSpPr txBox="1">
            <a:spLocks noChangeArrowheads="1"/>
          </p:cNvSpPr>
          <p:nvPr/>
        </p:nvSpPr>
        <p:spPr bwMode="auto">
          <a:xfrm>
            <a:off x="10067964" y="3153941"/>
            <a:ext cx="2936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v</a:t>
            </a:r>
            <a:endParaRPr lang="en-US" sz="1800" b="1" baseline="-25000" dirty="0"/>
          </a:p>
        </p:txBody>
      </p:sp>
      <p:sp>
        <p:nvSpPr>
          <p:cNvPr id="73" name="TextBox 51"/>
          <p:cNvSpPr txBox="1">
            <a:spLocks noChangeArrowheads="1"/>
          </p:cNvSpPr>
          <p:nvPr/>
        </p:nvSpPr>
        <p:spPr bwMode="auto">
          <a:xfrm>
            <a:off x="9717328" y="2822784"/>
            <a:ext cx="3367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z’</a:t>
            </a:r>
          </a:p>
        </p:txBody>
      </p:sp>
      <p:sp>
        <p:nvSpPr>
          <p:cNvPr id="74" name="TextBox 51"/>
          <p:cNvSpPr txBox="1">
            <a:spLocks noChangeArrowheads="1"/>
          </p:cNvSpPr>
          <p:nvPr/>
        </p:nvSpPr>
        <p:spPr bwMode="auto">
          <a:xfrm>
            <a:off x="11045796" y="2581244"/>
            <a:ext cx="35349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y’</a:t>
            </a:r>
          </a:p>
        </p:txBody>
      </p:sp>
      <p:cxnSp>
        <p:nvCxnSpPr>
          <p:cNvPr id="78" name="Straight Arrow Connector 77"/>
          <p:cNvCxnSpPr/>
          <p:nvPr/>
        </p:nvCxnSpPr>
        <p:spPr>
          <a:xfrm>
            <a:off x="5825415" y="3429539"/>
            <a:ext cx="641515" cy="459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10000595" y="3533057"/>
            <a:ext cx="641515" cy="459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700178" y="3506824"/>
            <a:ext cx="362600" cy="461665"/>
          </a:xfrm>
          <a:prstGeom prst="rect">
            <a:avLst/>
          </a:prstGeom>
          <a:noFill/>
        </p:spPr>
        <p:txBody>
          <a:bodyPr wrap="none" rtlCol="0">
            <a:spAutoFit/>
          </a:bodyPr>
          <a:lstStyle/>
          <a:p>
            <a:r>
              <a:rPr lang="en-US" sz="2400" dirty="0"/>
              <a:t>A</a:t>
            </a:r>
          </a:p>
        </p:txBody>
      </p:sp>
      <p:sp>
        <p:nvSpPr>
          <p:cNvPr id="81" name="TextBox 80"/>
          <p:cNvSpPr txBox="1"/>
          <p:nvPr/>
        </p:nvSpPr>
        <p:spPr>
          <a:xfrm>
            <a:off x="7277807" y="3641971"/>
            <a:ext cx="351378" cy="461665"/>
          </a:xfrm>
          <a:prstGeom prst="rect">
            <a:avLst/>
          </a:prstGeom>
          <a:noFill/>
        </p:spPr>
        <p:txBody>
          <a:bodyPr wrap="none" rtlCol="0">
            <a:spAutoFit/>
          </a:bodyPr>
          <a:lstStyle/>
          <a:p>
            <a:r>
              <a:rPr lang="en-US" sz="2400" dirty="0"/>
              <a:t>B</a:t>
            </a:r>
          </a:p>
        </p:txBody>
      </p:sp>
      <p:sp>
        <p:nvSpPr>
          <p:cNvPr id="82" name="TextBox 81"/>
          <p:cNvSpPr txBox="1"/>
          <p:nvPr/>
        </p:nvSpPr>
        <p:spPr>
          <a:xfrm>
            <a:off x="8417456" y="3942460"/>
            <a:ext cx="348172" cy="461665"/>
          </a:xfrm>
          <a:prstGeom prst="rect">
            <a:avLst/>
          </a:prstGeom>
          <a:noFill/>
        </p:spPr>
        <p:txBody>
          <a:bodyPr wrap="none" rtlCol="0">
            <a:spAutoFit/>
          </a:bodyPr>
          <a:lstStyle/>
          <a:p>
            <a:r>
              <a:rPr lang="en-US" sz="2400" dirty="0"/>
              <a:t>C</a:t>
            </a:r>
          </a:p>
        </p:txBody>
      </p:sp>
      <p:sp>
        <p:nvSpPr>
          <p:cNvPr id="83" name="Left Brace 82"/>
          <p:cNvSpPr/>
          <p:nvPr/>
        </p:nvSpPr>
        <p:spPr>
          <a:xfrm flipH="1">
            <a:off x="2205905" y="3140016"/>
            <a:ext cx="141128" cy="2649294"/>
          </a:xfrm>
          <a:prstGeom prst="lef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TextBox 83"/>
          <p:cNvSpPr txBox="1"/>
          <p:nvPr/>
        </p:nvSpPr>
        <p:spPr>
          <a:xfrm>
            <a:off x="2114421" y="4485922"/>
            <a:ext cx="333746" cy="369332"/>
          </a:xfrm>
          <a:prstGeom prst="rect">
            <a:avLst/>
          </a:prstGeom>
          <a:noFill/>
        </p:spPr>
        <p:txBody>
          <a:bodyPr wrap="none" rtlCol="0">
            <a:spAutoFit/>
          </a:bodyPr>
          <a:lstStyle/>
          <a:p>
            <a:r>
              <a:rPr lang="en-US"/>
              <a:t>L’</a:t>
            </a:r>
          </a:p>
        </p:txBody>
      </p:sp>
      <p:sp>
        <p:nvSpPr>
          <p:cNvPr id="85" name="TextBox 39"/>
          <p:cNvSpPr txBox="1">
            <a:spLocks noChangeArrowheads="1"/>
          </p:cNvSpPr>
          <p:nvPr/>
        </p:nvSpPr>
        <p:spPr bwMode="auto">
          <a:xfrm>
            <a:off x="9308826" y="2688112"/>
            <a:ext cx="3481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S’</a:t>
            </a:r>
            <a:endParaRPr lang="en-US" sz="1800" b="1" baseline="-25000" dirty="0"/>
          </a:p>
        </p:txBody>
      </p:sp>
      <mc:AlternateContent xmlns:mc="http://schemas.openxmlformats.org/markup-compatibility/2006" xmlns:a14="http://schemas.microsoft.com/office/drawing/2010/main">
        <mc:Choice Requires="a14">
          <p:sp>
            <p:nvSpPr>
              <p:cNvPr id="53" name="Rectangle 52"/>
              <p:cNvSpPr/>
              <p:nvPr/>
            </p:nvSpPr>
            <p:spPr>
              <a:xfrm>
                <a:off x="570795" y="4865321"/>
                <a:ext cx="4179174" cy="582904"/>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charset="0"/>
                            </a:rPr>
                            <m:t>𝑐</m:t>
                          </m:r>
                          <m:r>
                            <m:rPr>
                              <m:sty m:val="p"/>
                            </m:rPr>
                            <a:rPr lang="en-US">
                              <a:solidFill>
                                <a:schemeClr val="bg1"/>
                              </a:solidFill>
                              <a:latin typeface="Cambria Math" charset="0"/>
                            </a:rPr>
                            <m:t>Δ</m:t>
                          </m:r>
                          <m:r>
                            <a:rPr lang="en-US" i="1">
                              <a:solidFill>
                                <a:schemeClr val="bg1"/>
                              </a:solidFill>
                              <a:latin typeface="Cambria Math" charset="0"/>
                            </a:rPr>
                            <m:t>𝑡</m:t>
                          </m:r>
                          <m:r>
                            <a:rPr lang="en-US" i="1">
                              <a:solidFill>
                                <a:schemeClr val="bg1"/>
                              </a:solidFill>
                              <a:latin typeface="Cambria Math" charset="0"/>
                            </a:rPr>
                            <m:t>′</m:t>
                          </m:r>
                        </m:e>
                        <m:sub>
                          <m:r>
                            <a:rPr lang="en-US" i="1">
                              <a:solidFill>
                                <a:schemeClr val="bg1"/>
                              </a:solidFill>
                              <a:latin typeface="Cambria Math" charset="0"/>
                            </a:rPr>
                            <m:t>𝐴𝐵</m:t>
                          </m:r>
                        </m:sub>
                      </m:sSub>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𝐿</m:t>
                          </m:r>
                        </m:e>
                        <m:sup>
                          <m:r>
                            <a:rPr lang="en-US" i="1">
                              <a:solidFill>
                                <a:schemeClr val="bg1"/>
                              </a:solidFill>
                              <a:latin typeface="Cambria Math" charset="0"/>
                            </a:rPr>
                            <m:t>′</m:t>
                          </m:r>
                        </m:sup>
                      </m:sSup>
                      <m:r>
                        <a:rPr lang="en-US" i="1">
                          <a:solidFill>
                            <a:schemeClr val="bg1"/>
                          </a:solidFill>
                          <a:latin typeface="Cambria Math" charset="0"/>
                        </a:rPr>
                        <m:t>+</m:t>
                      </m:r>
                      <m:r>
                        <m:rPr>
                          <m:sty m:val="p"/>
                        </m:rPr>
                        <a:rPr lang="en-US">
                          <a:solidFill>
                            <a:schemeClr val="bg1"/>
                          </a:solidFill>
                          <a:latin typeface="Cambria Math" charset="0"/>
                        </a:rPr>
                        <m:t>v</m:t>
                      </m:r>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Δ</m:t>
                          </m:r>
                          <m:r>
                            <a:rPr lang="en-US" i="1">
                              <a:solidFill>
                                <a:schemeClr val="bg1"/>
                              </a:solidFill>
                              <a:latin typeface="Cambria Math" charset="0"/>
                            </a:rPr>
                            <m:t>𝑡</m:t>
                          </m:r>
                          <m:r>
                            <a:rPr lang="en-US" i="1">
                              <a:solidFill>
                                <a:schemeClr val="bg1"/>
                              </a:solidFill>
                              <a:latin typeface="Cambria Math" charset="0"/>
                            </a:rPr>
                            <m:t>′</m:t>
                          </m:r>
                        </m:e>
                        <m:sub>
                          <m:r>
                            <a:rPr lang="en-US" i="1">
                              <a:solidFill>
                                <a:schemeClr val="bg1"/>
                              </a:solidFill>
                              <a:latin typeface="Cambria Math" charset="0"/>
                            </a:rPr>
                            <m:t>𝐴𝐵</m:t>
                          </m:r>
                        </m:sub>
                      </m:sSub>
                      <m:r>
                        <a:rPr lang="en-US" i="1">
                          <a:solidFill>
                            <a:schemeClr val="bg1"/>
                          </a:solidFill>
                          <a:latin typeface="Cambria Math" charset="0"/>
                        </a:rPr>
                        <m:t>⟹</m:t>
                      </m:r>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Δ</m:t>
                          </m:r>
                          <m:r>
                            <a:rPr lang="en-US" i="1">
                              <a:solidFill>
                                <a:schemeClr val="bg1"/>
                              </a:solidFill>
                              <a:latin typeface="Cambria Math" charset="0"/>
                            </a:rPr>
                            <m:t>𝑡</m:t>
                          </m:r>
                          <m:r>
                            <a:rPr lang="en-US" i="1">
                              <a:solidFill>
                                <a:schemeClr val="bg1"/>
                              </a:solidFill>
                              <a:latin typeface="Cambria Math" charset="0"/>
                            </a:rPr>
                            <m:t>′</m:t>
                          </m:r>
                        </m:e>
                        <m:sub>
                          <m:r>
                            <a:rPr lang="en-US" i="1">
                              <a:solidFill>
                                <a:schemeClr val="bg1"/>
                              </a:solidFill>
                              <a:latin typeface="Cambria Math" charset="0"/>
                            </a:rPr>
                            <m:t>𝐴𝐵</m:t>
                          </m:r>
                        </m:sub>
                      </m:sSub>
                      <m:r>
                        <a:rPr lang="en-US" i="1">
                          <a:solidFill>
                            <a:schemeClr val="bg1"/>
                          </a:solidFill>
                          <a:latin typeface="Cambria Math" charset="0"/>
                        </a:rPr>
                        <m:t>=</m:t>
                      </m:r>
                      <m:f>
                        <m:fPr>
                          <m:ctrlPr>
                            <a:rPr lang="en-US" i="1">
                              <a:solidFill>
                                <a:schemeClr val="bg1"/>
                              </a:solidFill>
                              <a:latin typeface="Cambria Math" panose="02040503050406030204" pitchFamily="18" charset="0"/>
                            </a:rPr>
                          </m:ctrlPr>
                        </m:fPr>
                        <m:num>
                          <m:r>
                            <a:rPr lang="en-US" i="1">
                              <a:solidFill>
                                <a:schemeClr val="bg1"/>
                              </a:solidFill>
                              <a:latin typeface="Cambria Math" charset="0"/>
                            </a:rPr>
                            <m:t>𝐿</m:t>
                          </m:r>
                          <m:r>
                            <a:rPr lang="en-US" i="1">
                              <a:solidFill>
                                <a:schemeClr val="bg1"/>
                              </a:solidFill>
                              <a:latin typeface="Cambria Math" charset="0"/>
                            </a:rPr>
                            <m:t>′</m:t>
                          </m:r>
                        </m:num>
                        <m:den>
                          <m:r>
                            <a:rPr lang="en-US" i="1">
                              <a:solidFill>
                                <a:schemeClr val="bg1"/>
                              </a:solidFill>
                              <a:latin typeface="Cambria Math" charset="0"/>
                            </a:rPr>
                            <m:t>𝑐</m:t>
                          </m:r>
                          <m:r>
                            <a:rPr lang="en-US" i="1">
                              <a:solidFill>
                                <a:schemeClr val="bg1"/>
                              </a:solidFill>
                              <a:latin typeface="Cambria Math" charset="0"/>
                            </a:rPr>
                            <m:t>−</m:t>
                          </m:r>
                          <m:r>
                            <m:rPr>
                              <m:sty m:val="p"/>
                            </m:rPr>
                            <a:rPr lang="en-US">
                              <a:solidFill>
                                <a:schemeClr val="bg1"/>
                              </a:solidFill>
                              <a:latin typeface="Cambria Math" charset="0"/>
                            </a:rPr>
                            <m:t>v</m:t>
                          </m:r>
                        </m:den>
                      </m:f>
                    </m:oMath>
                  </m:oMathPara>
                </a14:m>
                <a:endParaRPr lang="en-US" dirty="0">
                  <a:solidFill>
                    <a:schemeClr val="bg1"/>
                  </a:solidFill>
                </a:endParaRPr>
              </a:p>
            </p:txBody>
          </p:sp>
        </mc:Choice>
        <mc:Fallback xmlns="">
          <p:sp>
            <p:nvSpPr>
              <p:cNvPr id="53" name="Rectangle 52"/>
              <p:cNvSpPr>
                <a:spLocks noRot="1" noChangeAspect="1" noMove="1" noResize="1" noEditPoints="1" noAdjustHandles="1" noChangeArrowheads="1" noChangeShapeType="1" noTextEdit="1"/>
              </p:cNvSpPr>
              <p:nvPr/>
            </p:nvSpPr>
            <p:spPr>
              <a:xfrm>
                <a:off x="570795" y="4865321"/>
                <a:ext cx="4179174" cy="5829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6826106" y="4861763"/>
                <a:ext cx="4084929" cy="618094"/>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charset="0"/>
                            </a:rPr>
                            <m:t>𝑐</m:t>
                          </m:r>
                          <m:r>
                            <m:rPr>
                              <m:sty m:val="p"/>
                            </m:rPr>
                            <a:rPr lang="en-US">
                              <a:solidFill>
                                <a:schemeClr val="bg1"/>
                              </a:solidFill>
                              <a:latin typeface="Cambria Math" charset="0"/>
                            </a:rPr>
                            <m:t>Δ</m:t>
                          </m:r>
                          <m:r>
                            <a:rPr lang="en-US" i="1">
                              <a:solidFill>
                                <a:schemeClr val="bg1"/>
                              </a:solidFill>
                              <a:latin typeface="Cambria Math" charset="0"/>
                            </a:rPr>
                            <m:t>𝑡</m:t>
                          </m:r>
                          <m:r>
                            <a:rPr lang="en-US" i="1">
                              <a:solidFill>
                                <a:schemeClr val="bg1"/>
                              </a:solidFill>
                              <a:latin typeface="Cambria Math" charset="0"/>
                            </a:rPr>
                            <m:t>′</m:t>
                          </m:r>
                        </m:e>
                        <m:sub>
                          <m:r>
                            <a:rPr lang="en-US" i="1">
                              <a:solidFill>
                                <a:schemeClr val="bg1"/>
                              </a:solidFill>
                              <a:latin typeface="Cambria Math" charset="0"/>
                            </a:rPr>
                            <m:t>𝐵</m:t>
                          </m:r>
                          <m:r>
                            <a:rPr lang="en-US" b="0" i="1" smtClean="0">
                              <a:solidFill>
                                <a:schemeClr val="bg1"/>
                              </a:solidFill>
                              <a:latin typeface="Cambria Math" charset="0"/>
                            </a:rPr>
                            <m:t>𝐶</m:t>
                          </m:r>
                        </m:sub>
                      </m:sSub>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𝐿</m:t>
                          </m:r>
                        </m:e>
                        <m:sup>
                          <m:r>
                            <a:rPr lang="en-US" i="1">
                              <a:solidFill>
                                <a:schemeClr val="bg1"/>
                              </a:solidFill>
                              <a:latin typeface="Cambria Math" charset="0"/>
                            </a:rPr>
                            <m:t>′</m:t>
                          </m:r>
                        </m:sup>
                      </m:sSup>
                      <m:r>
                        <a:rPr lang="en-US" i="1">
                          <a:solidFill>
                            <a:schemeClr val="bg1"/>
                          </a:solidFill>
                          <a:latin typeface="Cambria Math" charset="0"/>
                        </a:rPr>
                        <m:t>−</m:t>
                      </m:r>
                      <m:r>
                        <m:rPr>
                          <m:sty m:val="p"/>
                        </m:rPr>
                        <a:rPr lang="en-US">
                          <a:solidFill>
                            <a:schemeClr val="bg1"/>
                          </a:solidFill>
                          <a:latin typeface="Cambria Math" charset="0"/>
                        </a:rPr>
                        <m:t>vΔ</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𝑡</m:t>
                          </m:r>
                          <m:r>
                            <a:rPr lang="en-US" i="1">
                              <a:solidFill>
                                <a:schemeClr val="bg1"/>
                              </a:solidFill>
                              <a:latin typeface="Cambria Math" charset="0"/>
                            </a:rPr>
                            <m:t>′</m:t>
                          </m:r>
                        </m:e>
                        <m:sub>
                          <m:r>
                            <a:rPr lang="en-US" i="1">
                              <a:solidFill>
                                <a:schemeClr val="bg1"/>
                              </a:solidFill>
                              <a:latin typeface="Cambria Math" charset="0"/>
                            </a:rPr>
                            <m:t>𝐵𝐶</m:t>
                          </m:r>
                        </m:sub>
                      </m:sSub>
                      <m:r>
                        <a:rPr lang="en-US" i="1">
                          <a:solidFill>
                            <a:schemeClr val="bg1"/>
                          </a:solidFill>
                          <a:latin typeface="Cambria Math" charset="0"/>
                        </a:rPr>
                        <m:t>⟹</m:t>
                      </m:r>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Δ</m:t>
                          </m:r>
                          <m:r>
                            <a:rPr lang="en-US" i="1">
                              <a:solidFill>
                                <a:schemeClr val="bg1"/>
                              </a:solidFill>
                              <a:latin typeface="Cambria Math" charset="0"/>
                            </a:rPr>
                            <m:t>𝑡</m:t>
                          </m:r>
                          <m:r>
                            <a:rPr lang="en-US" i="1">
                              <a:solidFill>
                                <a:schemeClr val="bg1"/>
                              </a:solidFill>
                              <a:latin typeface="Cambria Math" charset="0"/>
                            </a:rPr>
                            <m:t>′</m:t>
                          </m:r>
                        </m:e>
                        <m:sub>
                          <m:r>
                            <a:rPr lang="en-US" i="1">
                              <a:solidFill>
                                <a:schemeClr val="bg1"/>
                              </a:solidFill>
                              <a:latin typeface="Cambria Math" charset="0"/>
                            </a:rPr>
                            <m:t>𝐵</m:t>
                          </m:r>
                          <m:r>
                            <a:rPr lang="en-US" b="0" i="1" smtClean="0">
                              <a:solidFill>
                                <a:schemeClr val="bg1"/>
                              </a:solidFill>
                              <a:latin typeface="Cambria Math" charset="0"/>
                            </a:rPr>
                            <m:t>𝐶</m:t>
                          </m:r>
                        </m:sub>
                      </m:sSub>
                      <m:r>
                        <a:rPr lang="en-US" i="1">
                          <a:solidFill>
                            <a:schemeClr val="bg1"/>
                          </a:solidFill>
                          <a:latin typeface="Cambria Math" charset="0"/>
                        </a:rPr>
                        <m:t>=</m:t>
                      </m:r>
                      <m:f>
                        <m:fPr>
                          <m:ctrlPr>
                            <a:rPr lang="en-US" i="1">
                              <a:solidFill>
                                <a:schemeClr val="bg1"/>
                              </a:solidFill>
                              <a:latin typeface="Cambria Math" panose="02040503050406030204" pitchFamily="18" charset="0"/>
                            </a:rPr>
                          </m:ctrlPr>
                        </m:fPr>
                        <m:num>
                          <m:r>
                            <a:rPr lang="en-US" i="1">
                              <a:solidFill>
                                <a:schemeClr val="bg1"/>
                              </a:solidFill>
                              <a:latin typeface="Cambria Math" charset="0"/>
                            </a:rPr>
                            <m:t>𝐿</m:t>
                          </m:r>
                          <m:r>
                            <a:rPr lang="en-US" i="1">
                              <a:solidFill>
                                <a:schemeClr val="bg1"/>
                              </a:solidFill>
                              <a:latin typeface="Cambria Math" charset="0"/>
                            </a:rPr>
                            <m:t>′</m:t>
                          </m:r>
                        </m:num>
                        <m:den>
                          <m:r>
                            <a:rPr lang="en-US" i="1">
                              <a:solidFill>
                                <a:schemeClr val="bg1"/>
                              </a:solidFill>
                              <a:latin typeface="Cambria Math" charset="0"/>
                            </a:rPr>
                            <m:t>𝑐</m:t>
                          </m:r>
                          <m:r>
                            <a:rPr lang="en-US" b="0" i="1" smtClean="0">
                              <a:solidFill>
                                <a:schemeClr val="bg1"/>
                              </a:solidFill>
                              <a:latin typeface="Cambria Math" charset="0"/>
                            </a:rPr>
                            <m:t>+</m:t>
                          </m:r>
                          <m:r>
                            <m:rPr>
                              <m:sty m:val="p"/>
                            </m:rPr>
                            <a:rPr lang="en-US">
                              <a:solidFill>
                                <a:schemeClr val="bg1"/>
                              </a:solidFill>
                              <a:latin typeface="Cambria Math" charset="0"/>
                            </a:rPr>
                            <m:t>v</m:t>
                          </m:r>
                        </m:den>
                      </m:f>
                    </m:oMath>
                  </m:oMathPara>
                </a14:m>
                <a:endParaRPr lang="en-US" dirty="0">
                  <a:solidFill>
                    <a:schemeClr val="bg1"/>
                  </a:solidFill>
                </a:endParaRPr>
              </a:p>
            </p:txBody>
          </p:sp>
        </mc:Choice>
        <mc:Fallback xmlns="">
          <p:sp>
            <p:nvSpPr>
              <p:cNvPr id="55" name="Rectangle 54"/>
              <p:cNvSpPr>
                <a:spLocks noRot="1" noChangeAspect="1" noMove="1" noResize="1" noEditPoints="1" noAdjustHandles="1" noChangeArrowheads="1" noChangeShapeType="1" noTextEdit="1"/>
              </p:cNvSpPr>
              <p:nvPr/>
            </p:nvSpPr>
            <p:spPr>
              <a:xfrm>
                <a:off x="6826106" y="4861763"/>
                <a:ext cx="4084929" cy="61809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18FDD28-8E69-4280-4D45-B16782D9241D}"/>
                  </a:ext>
                </a:extLst>
              </p:cNvPr>
              <p:cNvSpPr/>
              <p:nvPr/>
            </p:nvSpPr>
            <p:spPr>
              <a:xfrm>
                <a:off x="4025129" y="6273147"/>
                <a:ext cx="3570470" cy="41452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 xmlns:m="http://schemas.openxmlformats.org/officeDocument/2006/math">
                    <m:r>
                      <m:rPr>
                        <m:sty m:val="p"/>
                      </m:rPr>
                      <a:rPr lang="en-US" smtClean="0">
                        <a:solidFill>
                          <a:schemeClr val="bg1"/>
                        </a:solidFill>
                        <a:latin typeface="Cambria Math" charset="0"/>
                      </a:rPr>
                      <m:t>Δ</m:t>
                    </m:r>
                    <m:sSup>
                      <m:sSupPr>
                        <m:ctrlPr>
                          <a:rPr lang="en-US" i="1" smtClean="0">
                            <a:solidFill>
                              <a:schemeClr val="bg1"/>
                            </a:solidFill>
                            <a:latin typeface="Cambria Math" panose="02040503050406030204" pitchFamily="18" charset="0"/>
                          </a:rPr>
                        </m:ctrlPr>
                      </m:sSupPr>
                      <m:e>
                        <m:r>
                          <a:rPr lang="en-US" i="1">
                            <a:solidFill>
                              <a:schemeClr val="bg1"/>
                            </a:solidFill>
                            <a:latin typeface="Cambria Math" charset="0"/>
                          </a:rPr>
                          <m:t>𝑡</m:t>
                        </m:r>
                      </m:e>
                      <m:sup>
                        <m:r>
                          <a:rPr lang="en-US" i="1" smtClean="0">
                            <a:solidFill>
                              <a:schemeClr val="bg1"/>
                            </a:solidFill>
                            <a:latin typeface="Cambria Math" charset="0"/>
                          </a:rPr>
                          <m:t>′</m:t>
                        </m:r>
                      </m:sup>
                    </m:sSup>
                  </m:oMath>
                </a14:m>
                <a:r>
                  <a:rPr lang="en-US" dirty="0">
                    <a:solidFill>
                      <a:schemeClr val="bg1"/>
                    </a:solidFill>
                    <a:effectLst/>
                  </a:rPr>
                  <a:t> </a:t>
                </a:r>
                <a14:m>
                  <m:oMath xmlns:m="http://schemas.openxmlformats.org/officeDocument/2006/math">
                    <m:r>
                      <a:rPr lang="en-US" b="0" i="0" smtClean="0">
                        <a:solidFill>
                          <a:schemeClr val="bg1"/>
                        </a:solidFill>
                        <a:latin typeface="Cambria Math" charset="0"/>
                      </a:rPr>
                      <m:t>=</m:t>
                    </m:r>
                    <m:r>
                      <a:rPr lang="en-US" i="1">
                        <a:solidFill>
                          <a:schemeClr val="bg1"/>
                        </a:solidFill>
                        <a:latin typeface="Cambria Math" charset="0"/>
                      </a:rPr>
                      <m:t>𝛾</m:t>
                    </m:r>
                    <m:r>
                      <m:rPr>
                        <m:sty m:val="p"/>
                      </m:rPr>
                      <a:rPr lang="en-US">
                        <a:solidFill>
                          <a:schemeClr val="bg1"/>
                        </a:solidFill>
                        <a:latin typeface="Cambria Math" charset="0"/>
                      </a:rPr>
                      <m:t>Δ</m:t>
                    </m:r>
                    <m:r>
                      <a:rPr lang="en-US" b="0" i="1" smtClean="0">
                        <a:solidFill>
                          <a:schemeClr val="bg1"/>
                        </a:solidFill>
                        <a:latin typeface="Cambria Math" charset="0"/>
                      </a:rPr>
                      <m:t>𝑡</m:t>
                    </m:r>
                    <m:r>
                      <a:rPr lang="en-US" i="1">
                        <a:solidFill>
                          <a:schemeClr val="bg1"/>
                        </a:solidFill>
                        <a:latin typeface="Cambria Math" charset="0"/>
                      </a:rPr>
                      <m:t>=</m:t>
                    </m:r>
                    <m:r>
                      <a:rPr lang="en-US" i="1">
                        <a:solidFill>
                          <a:schemeClr val="bg1"/>
                        </a:solidFill>
                        <a:latin typeface="Cambria Math" charset="0"/>
                      </a:rPr>
                      <m:t>𝛾</m:t>
                    </m:r>
                    <m:f>
                      <m:fPr>
                        <m:ctrlPr>
                          <a:rPr lang="en-US" i="1">
                            <a:solidFill>
                              <a:schemeClr val="bg1"/>
                            </a:solidFill>
                            <a:latin typeface="Cambria Math" panose="02040503050406030204" pitchFamily="18" charset="0"/>
                          </a:rPr>
                        </m:ctrlPr>
                      </m:fPr>
                      <m:num>
                        <m:r>
                          <a:rPr lang="en-US" i="1" smtClean="0">
                            <a:solidFill>
                              <a:schemeClr val="bg1"/>
                            </a:solidFill>
                            <a:latin typeface="Cambria Math" charset="0"/>
                          </a:rPr>
                          <m:t>2</m:t>
                        </m:r>
                        <m:r>
                          <a:rPr lang="en-US" b="0" i="1" smtClean="0">
                            <a:solidFill>
                              <a:schemeClr val="bg1"/>
                            </a:solidFill>
                            <a:latin typeface="Cambria Math" charset="0"/>
                          </a:rPr>
                          <m:t>𝐿</m:t>
                        </m:r>
                      </m:num>
                      <m:den>
                        <m:r>
                          <a:rPr lang="en-US" i="1">
                            <a:solidFill>
                              <a:schemeClr val="bg1"/>
                            </a:solidFill>
                            <a:latin typeface="Cambria Math" charset="0"/>
                          </a:rPr>
                          <m:t>𝑐</m:t>
                        </m:r>
                      </m:den>
                    </m:f>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𝐿</m:t>
                        </m:r>
                      </m:e>
                      <m:sup>
                        <m:r>
                          <a:rPr lang="en-US" i="1">
                            <a:solidFill>
                              <a:schemeClr val="bg1"/>
                            </a:solidFill>
                            <a:latin typeface="Cambria Math" charset="0"/>
                          </a:rPr>
                          <m:t>′</m:t>
                        </m:r>
                      </m:sup>
                    </m:sSup>
                    <m:r>
                      <a:rPr lang="en-US" b="0" i="1" smtClean="0">
                        <a:solidFill>
                          <a:schemeClr val="bg1"/>
                        </a:solidFill>
                        <a:latin typeface="Cambria Math" charset="0"/>
                      </a:rPr>
                      <m:t>=</m:t>
                    </m:r>
                    <m:f>
                      <m:fPr>
                        <m:ctrlPr>
                          <a:rPr lang="en-US" i="1">
                            <a:solidFill>
                              <a:schemeClr val="bg1"/>
                            </a:solidFill>
                            <a:latin typeface="Cambria Math" panose="02040503050406030204" pitchFamily="18" charset="0"/>
                          </a:rPr>
                        </m:ctrlPr>
                      </m:fPr>
                      <m:num>
                        <m:r>
                          <a:rPr lang="en-US" i="1">
                            <a:solidFill>
                              <a:schemeClr val="bg1"/>
                            </a:solidFill>
                            <a:latin typeface="Cambria Math" charset="0"/>
                          </a:rPr>
                          <m:t>𝐿</m:t>
                        </m:r>
                      </m:num>
                      <m:den>
                        <m:r>
                          <a:rPr lang="en-US" i="1">
                            <a:solidFill>
                              <a:schemeClr val="bg1"/>
                            </a:solidFill>
                            <a:latin typeface="Cambria Math" charset="0"/>
                          </a:rPr>
                          <m:t>𝛾</m:t>
                        </m:r>
                      </m:den>
                    </m:f>
                  </m:oMath>
                </a14:m>
                <a:endParaRPr lang="en-US" dirty="0">
                  <a:solidFill>
                    <a:schemeClr val="bg1"/>
                  </a:solidFill>
                </a:endParaRPr>
              </a:p>
            </p:txBody>
          </p:sp>
        </mc:Choice>
        <mc:Fallback xmlns="">
          <p:sp>
            <p:nvSpPr>
              <p:cNvPr id="7" name="Rectangle 6">
                <a:extLst>
                  <a:ext uri="{FF2B5EF4-FFF2-40B4-BE49-F238E27FC236}">
                    <a16:creationId xmlns:a16="http://schemas.microsoft.com/office/drawing/2014/main" id="{D18FDD28-8E69-4280-4D45-B16782D9241D}"/>
                  </a:ext>
                </a:extLst>
              </p:cNvPr>
              <p:cNvSpPr>
                <a:spLocks noRot="1" noChangeAspect="1" noMove="1" noResize="1" noEditPoints="1" noAdjustHandles="1" noChangeArrowheads="1" noChangeShapeType="1" noTextEdit="1"/>
              </p:cNvSpPr>
              <p:nvPr/>
            </p:nvSpPr>
            <p:spPr>
              <a:xfrm>
                <a:off x="4025129" y="6273147"/>
                <a:ext cx="3570470" cy="414529"/>
              </a:xfrm>
              <a:prstGeom prst="rect">
                <a:avLst/>
              </a:prstGeom>
              <a:blipFill>
                <a:blip r:embed="rId7"/>
                <a:stretch>
                  <a:fillRect/>
                </a:stretch>
              </a:blipFill>
            </p:spPr>
            <p:txBody>
              <a:bodyPr/>
              <a:lstStyle/>
              <a:p>
                <a:r>
                  <a:rPr lang="en-US">
                    <a:noFill/>
                  </a:rPr>
                  <a:t> </a:t>
                </a:r>
              </a:p>
            </p:txBody>
          </p:sp>
        </mc:Fallback>
      </mc:AlternateContent>
      <p:sp>
        <p:nvSpPr>
          <p:cNvPr id="8" name="Frame 7">
            <a:extLst>
              <a:ext uri="{FF2B5EF4-FFF2-40B4-BE49-F238E27FC236}">
                <a16:creationId xmlns:a16="http://schemas.microsoft.com/office/drawing/2014/main" id="{CC1A4D4E-509B-EA75-C3A8-3013DAB5774A}"/>
              </a:ext>
            </a:extLst>
          </p:cNvPr>
          <p:cNvSpPr/>
          <p:nvPr/>
        </p:nvSpPr>
        <p:spPr>
          <a:xfrm>
            <a:off x="6432431" y="6178719"/>
            <a:ext cx="879882" cy="606426"/>
          </a:xfrm>
          <a:prstGeom prst="fra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5044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Spacetime Interval </a:t>
            </a:r>
          </a:p>
        </p:txBody>
      </p:sp>
      <p:sp>
        <p:nvSpPr>
          <p:cNvPr id="3" name="Content Placeholder 2"/>
          <p:cNvSpPr>
            <a:spLocks noGrp="1"/>
          </p:cNvSpPr>
          <p:nvPr>
            <p:ph idx="1"/>
          </p:nvPr>
        </p:nvSpPr>
        <p:spPr>
          <a:xfrm>
            <a:off x="685801" y="1969537"/>
            <a:ext cx="10286999" cy="4068953"/>
          </a:xfrm>
        </p:spPr>
        <p:txBody>
          <a:bodyPr>
            <a:normAutofit/>
          </a:bodyPr>
          <a:lstStyle/>
          <a:p>
            <a:r>
              <a:rPr lang="en-US" dirty="0" err="1"/>
              <a:t>Xena</a:t>
            </a:r>
            <a:r>
              <a:rPr lang="en-US" dirty="0"/>
              <a:t> observes Zach traveling v=-4/5c at birth (</a:t>
            </a:r>
            <a:r>
              <a:rPr lang="en-US" dirty="0" err="1"/>
              <a:t>x,x</a:t>
            </a:r>
            <a:r>
              <a:rPr lang="en-US" dirty="0"/>
              <a:t>’=0) until he celebrates his 100</a:t>
            </a:r>
            <a:r>
              <a:rPr lang="en-US" baseline="30000" dirty="0"/>
              <a:t>th</a:t>
            </a:r>
            <a:r>
              <a:rPr lang="en-US" dirty="0"/>
              <a:t> birthday, then explodes. What does Zach calculate for the spacetime interval between these events? What does </a:t>
            </a:r>
            <a:r>
              <a:rPr lang="en-US" dirty="0" err="1"/>
              <a:t>Xena</a:t>
            </a:r>
            <a:r>
              <a:rPr lang="en-US" dirty="0"/>
              <a:t>?</a:t>
            </a:r>
          </a:p>
          <a:p>
            <a:pPr lvl="1"/>
            <a:r>
              <a:rPr lang="en-US" dirty="0"/>
              <a:t>For Zach: </a:t>
            </a:r>
          </a:p>
          <a:p>
            <a:pPr lvl="1"/>
            <a:endParaRPr lang="en-US" dirty="0"/>
          </a:p>
          <a:p>
            <a:pPr lvl="1"/>
            <a:endParaRPr lang="en-US" dirty="0"/>
          </a:p>
          <a:p>
            <a:pPr lvl="1"/>
            <a:r>
              <a:rPr lang="en-US" dirty="0"/>
              <a:t>For </a:t>
            </a:r>
            <a:r>
              <a:rPr lang="en-US" dirty="0" err="1"/>
              <a:t>Xena</a:t>
            </a:r>
            <a:r>
              <a:rPr lang="en-US" dirty="0"/>
              <a:t>:</a:t>
            </a:r>
          </a:p>
          <a:p>
            <a:pPr marL="0" indent="0">
              <a:buNone/>
            </a:pPr>
            <a:endParaRPr lang="en-US" dirty="0"/>
          </a:p>
          <a:p>
            <a:endParaRPr lang="en-US" dirty="0"/>
          </a:p>
          <a:p>
            <a:endParaRPr lang="en-US" dirty="0"/>
          </a:p>
        </p:txBody>
      </p:sp>
      <mc:AlternateContent xmlns:mc="http://schemas.openxmlformats.org/markup-compatibility/2006" xmlns:a14="http://schemas.microsoft.com/office/drawing/2010/main">
        <mc:Choice Requires="a14">
          <p:sp>
            <p:nvSpPr>
              <p:cNvPr id="4" name="Rectangle 3"/>
              <p:cNvSpPr/>
              <p:nvPr/>
            </p:nvSpPr>
            <p:spPr>
              <a:xfrm>
                <a:off x="6716077" y="4648262"/>
                <a:ext cx="2371096" cy="87141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charset="0"/>
                        </a:rPr>
                        <m:t>𝛾</m:t>
                      </m:r>
                      <m:r>
                        <a:rPr lang="en-US" i="1" smtClean="0">
                          <a:solidFill>
                            <a:schemeClr val="bg1"/>
                          </a:solidFill>
                          <a:latin typeface="Cambria Math" charset="0"/>
                        </a:rPr>
                        <m:t>=</m:t>
                      </m:r>
                      <m:f>
                        <m:fPr>
                          <m:ctrlPr>
                            <a:rPr lang="en-US" i="1">
                              <a:solidFill>
                                <a:schemeClr val="bg1"/>
                              </a:solidFill>
                              <a:latin typeface="Cambria Math" panose="02040503050406030204" pitchFamily="18" charset="0"/>
                            </a:rPr>
                          </m:ctrlPr>
                        </m:fPr>
                        <m:num>
                          <m:r>
                            <a:rPr lang="en-US" i="1">
                              <a:solidFill>
                                <a:schemeClr val="bg1"/>
                              </a:solidFill>
                              <a:latin typeface="Cambria Math" charset="0"/>
                            </a:rPr>
                            <m:t>1</m:t>
                          </m:r>
                        </m:num>
                        <m:den>
                          <m:rad>
                            <m:radPr>
                              <m:degHide m:val="on"/>
                              <m:ctrlPr>
                                <a:rPr lang="en-US" i="1">
                                  <a:solidFill>
                                    <a:schemeClr val="bg1"/>
                                  </a:solidFill>
                                  <a:latin typeface="Cambria Math" panose="02040503050406030204" pitchFamily="18" charset="0"/>
                                </a:rPr>
                              </m:ctrlPr>
                            </m:radPr>
                            <m:deg/>
                            <m:e>
                              <m:r>
                                <a:rPr lang="en-US" i="1">
                                  <a:solidFill>
                                    <a:schemeClr val="bg1"/>
                                  </a:solidFill>
                                  <a:latin typeface="Cambria Math" charset="0"/>
                                </a:rPr>
                                <m:t>1−</m:t>
                              </m:r>
                              <m:sSup>
                                <m:sSupPr>
                                  <m:ctrlPr>
                                    <a:rPr lang="en-US" i="1">
                                      <a:solidFill>
                                        <a:schemeClr val="bg1"/>
                                      </a:solidFill>
                                      <a:latin typeface="Cambria Math" panose="02040503050406030204" pitchFamily="18" charset="0"/>
                                    </a:rPr>
                                  </m:ctrlPr>
                                </m:sSupPr>
                                <m:e>
                                  <m:d>
                                    <m:dPr>
                                      <m:ctrlPr>
                                        <a:rPr lang="en-US" i="1" smtClean="0">
                                          <a:solidFill>
                                            <a:schemeClr val="bg1"/>
                                          </a:solidFill>
                                          <a:latin typeface="Cambria Math" panose="02040503050406030204" pitchFamily="18" charset="0"/>
                                        </a:rPr>
                                      </m:ctrlPr>
                                    </m:dPr>
                                    <m:e>
                                      <m:f>
                                        <m:fPr>
                                          <m:ctrlPr>
                                            <a:rPr lang="en-US" i="1" smtClean="0">
                                              <a:solidFill>
                                                <a:schemeClr val="bg1"/>
                                              </a:solidFill>
                                              <a:latin typeface="Cambria Math" panose="02040503050406030204" pitchFamily="18" charset="0"/>
                                            </a:rPr>
                                          </m:ctrlPr>
                                        </m:fPr>
                                        <m:num>
                                          <m:r>
                                            <a:rPr lang="en-US" b="0" i="1" smtClean="0">
                                              <a:solidFill>
                                                <a:schemeClr val="bg1"/>
                                              </a:solidFill>
                                              <a:latin typeface="Cambria Math" panose="02040503050406030204" pitchFamily="18" charset="0"/>
                                            </a:rPr>
                                            <m:t>4</m:t>
                                          </m:r>
                                        </m:num>
                                        <m:den>
                                          <m:r>
                                            <a:rPr lang="en-US" b="0" i="1" smtClean="0">
                                              <a:solidFill>
                                                <a:schemeClr val="bg1"/>
                                              </a:solidFill>
                                              <a:latin typeface="Cambria Math" panose="02040503050406030204" pitchFamily="18" charset="0"/>
                                            </a:rPr>
                                            <m:t>5</m:t>
                                          </m:r>
                                        </m:den>
                                      </m:f>
                                    </m:e>
                                  </m:d>
                                </m:e>
                                <m:sup>
                                  <m:r>
                                    <a:rPr lang="en-US" i="1">
                                      <a:solidFill>
                                        <a:schemeClr val="bg1"/>
                                      </a:solidFill>
                                      <a:latin typeface="Cambria Math" charset="0"/>
                                    </a:rPr>
                                    <m:t>2</m:t>
                                  </m:r>
                                </m:sup>
                              </m:sSup>
                            </m:e>
                          </m:rad>
                        </m:den>
                      </m:f>
                      <m:r>
                        <a:rPr lang="en-US" b="0" i="1" smtClean="0">
                          <a:solidFill>
                            <a:schemeClr val="bg1"/>
                          </a:solidFill>
                          <a:latin typeface="Cambria Math" panose="02040503050406030204" pitchFamily="18" charset="0"/>
                        </a:rPr>
                        <m:t>=</m:t>
                      </m:r>
                      <m:f>
                        <m:fPr>
                          <m:ctrlPr>
                            <a:rPr lang="en-US" b="0" i="1" smtClean="0">
                              <a:solidFill>
                                <a:schemeClr val="bg1"/>
                              </a:solidFill>
                              <a:latin typeface="Cambria Math" panose="02040503050406030204" pitchFamily="18" charset="0"/>
                            </a:rPr>
                          </m:ctrlPr>
                        </m:fPr>
                        <m:num>
                          <m:r>
                            <a:rPr lang="en-US" b="0" i="1" smtClean="0">
                              <a:solidFill>
                                <a:schemeClr val="bg1"/>
                              </a:solidFill>
                              <a:latin typeface="Cambria Math" panose="02040503050406030204" pitchFamily="18" charset="0"/>
                            </a:rPr>
                            <m:t>5</m:t>
                          </m:r>
                        </m:num>
                        <m:den>
                          <m:r>
                            <a:rPr lang="en-US" b="0" i="1" smtClean="0">
                              <a:solidFill>
                                <a:schemeClr val="bg1"/>
                              </a:solidFill>
                              <a:latin typeface="Cambria Math" panose="02040503050406030204" pitchFamily="18" charset="0"/>
                            </a:rPr>
                            <m:t>3</m:t>
                          </m:r>
                        </m:den>
                      </m:f>
                    </m:oMath>
                  </m:oMathPara>
                </a14:m>
                <a:endParaRPr lang="en-US" dirty="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6716077" y="4648262"/>
                <a:ext cx="2371096" cy="87141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786407" y="3122193"/>
                <a:ext cx="3102504" cy="49725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sSup>
                        <m:sSupPr>
                          <m:ctrlPr>
                            <a:rPr lang="en-US" i="1" smtClean="0">
                              <a:solidFill>
                                <a:schemeClr val="bg1"/>
                              </a:solidFill>
                              <a:latin typeface="Cambria Math" panose="02040503050406030204" pitchFamily="18" charset="0"/>
                            </a:rPr>
                          </m:ctrlPr>
                        </m:sSupPr>
                        <m:e>
                          <m:d>
                            <m:dPr>
                              <m:ctrlPr>
                                <a:rPr lang="en-US" i="1">
                                  <a:solidFill>
                                    <a:schemeClr val="bg1"/>
                                  </a:solidFill>
                                  <a:latin typeface="Cambria Math" panose="02040503050406030204" pitchFamily="18" charset="0"/>
                                </a:rPr>
                              </m:ctrlPr>
                            </m:dPr>
                            <m:e>
                              <m:r>
                                <m:rPr>
                                  <m:sty m:val="p"/>
                                </m:rPr>
                                <a:rPr lang="en-US">
                                  <a:solidFill>
                                    <a:schemeClr val="bg1"/>
                                  </a:solidFill>
                                  <a:latin typeface="Cambria Math" charset="0"/>
                                </a:rPr>
                                <m:t>Δ</m:t>
                              </m:r>
                              <m:r>
                                <a:rPr lang="en-US" b="0" i="1" smtClean="0">
                                  <a:solidFill>
                                    <a:schemeClr val="bg1"/>
                                  </a:solidFill>
                                  <a:latin typeface="Cambria Math" panose="02040503050406030204" pitchFamily="18" charset="0"/>
                                </a:rPr>
                                <m:t>𝑆</m:t>
                              </m:r>
                            </m:e>
                          </m:d>
                        </m:e>
                        <m:sup>
                          <m:r>
                            <a:rPr lang="en-US" i="1">
                              <a:solidFill>
                                <a:schemeClr val="bg1"/>
                              </a:solidFill>
                              <a:latin typeface="Cambria Math" charset="0"/>
                            </a:rPr>
                            <m:t>2</m:t>
                          </m:r>
                        </m:sup>
                      </m:sSup>
                      <m:r>
                        <a:rPr lang="en-US" b="0" i="1" smtClean="0">
                          <a:solidFill>
                            <a:schemeClr val="bg1"/>
                          </a:solidFill>
                          <a:latin typeface="Cambria Math" panose="02040503050406030204" pitchFamily="18" charset="0"/>
                        </a:rPr>
                        <m:t>=−</m:t>
                      </m:r>
                      <m:sSup>
                        <m:sSupPr>
                          <m:ctrlPr>
                            <a:rPr lang="en-US" i="1">
                              <a:solidFill>
                                <a:schemeClr val="bg1"/>
                              </a:solidFill>
                              <a:latin typeface="Cambria Math" panose="02040503050406030204" pitchFamily="18" charset="0"/>
                            </a:rPr>
                          </m:ctrlPr>
                        </m:sSupPr>
                        <m:e>
                          <m:d>
                            <m:dPr>
                              <m:ctrlPr>
                                <a:rPr lang="en-US" b="0" i="1" smtClean="0">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𝑐</m:t>
                              </m:r>
                              <m:r>
                                <m:rPr>
                                  <m:sty m:val="p"/>
                                </m:rPr>
                                <a:rPr lang="en-US">
                                  <a:solidFill>
                                    <a:schemeClr val="bg1"/>
                                  </a:solidFill>
                                  <a:latin typeface="Cambria Math" charset="0"/>
                                </a:rPr>
                                <m:t>Δ</m:t>
                              </m:r>
                              <m:r>
                                <a:rPr lang="en-US" i="1">
                                  <a:solidFill>
                                    <a:schemeClr val="bg1"/>
                                  </a:solidFill>
                                  <a:latin typeface="Cambria Math" charset="0"/>
                                </a:rPr>
                                <m:t>𝑡</m:t>
                              </m:r>
                            </m:e>
                          </m:d>
                        </m:e>
                        <m:sup>
                          <m:r>
                            <a:rPr lang="en-US" i="1">
                              <a:solidFill>
                                <a:schemeClr val="bg1"/>
                              </a:solidFill>
                              <a:latin typeface="Cambria Math" charset="0"/>
                            </a:rPr>
                            <m:t>2</m:t>
                          </m:r>
                        </m:sup>
                      </m:sSup>
                      <m:r>
                        <a:rPr lang="en-US" b="0" i="1" smtClean="0">
                          <a:solidFill>
                            <a:schemeClr val="bg1"/>
                          </a:solidFill>
                          <a:latin typeface="Cambria Math" panose="02040503050406030204" pitchFamily="18" charset="0"/>
                        </a:rPr>
                        <m:t>+</m:t>
                      </m:r>
                      <m:sSup>
                        <m:sSupPr>
                          <m:ctrlPr>
                            <a:rPr lang="en-US" i="1">
                              <a:solidFill>
                                <a:schemeClr val="bg1"/>
                              </a:solidFill>
                              <a:latin typeface="Cambria Math" panose="02040503050406030204" pitchFamily="18" charset="0"/>
                            </a:rPr>
                          </m:ctrlPr>
                        </m:sSupPr>
                        <m:e>
                          <m:d>
                            <m:dPr>
                              <m:ctrlPr>
                                <a:rPr lang="en-US" i="1">
                                  <a:solidFill>
                                    <a:schemeClr val="bg1"/>
                                  </a:solidFill>
                                  <a:latin typeface="Cambria Math" panose="02040503050406030204" pitchFamily="18" charset="0"/>
                                </a:rPr>
                              </m:ctrlPr>
                            </m:dPr>
                            <m:e>
                              <m:r>
                                <m:rPr>
                                  <m:sty m:val="p"/>
                                </m:rPr>
                                <a:rPr lang="en-US">
                                  <a:solidFill>
                                    <a:schemeClr val="bg1"/>
                                  </a:solidFill>
                                  <a:latin typeface="Cambria Math" charset="0"/>
                                </a:rPr>
                                <m:t>Δ</m:t>
                              </m:r>
                              <m:r>
                                <a:rPr lang="en-US" b="0" i="1" smtClean="0">
                                  <a:solidFill>
                                    <a:schemeClr val="bg1"/>
                                  </a:solidFill>
                                  <a:latin typeface="Cambria Math" panose="02040503050406030204" pitchFamily="18" charset="0"/>
                                </a:rPr>
                                <m:t>𝑥</m:t>
                              </m:r>
                            </m:e>
                          </m:d>
                        </m:e>
                        <m:sup>
                          <m:r>
                            <a:rPr lang="en-US" i="1">
                              <a:solidFill>
                                <a:schemeClr val="bg1"/>
                              </a:solidFill>
                              <a:latin typeface="Cambria Math" charset="0"/>
                            </a:rPr>
                            <m:t>2</m:t>
                          </m:r>
                        </m:sup>
                      </m:sSup>
                    </m:oMath>
                  </m:oMathPara>
                </a14:m>
                <a:endParaRPr lang="en-US"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786407" y="3122193"/>
                <a:ext cx="3102504" cy="49725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BD9FBE4-3DE1-3AD7-58A4-9796D07C2569}"/>
                  </a:ext>
                </a:extLst>
              </p:cNvPr>
              <p:cNvSpPr/>
              <p:nvPr/>
            </p:nvSpPr>
            <p:spPr>
              <a:xfrm>
                <a:off x="2863600" y="4706588"/>
                <a:ext cx="3102504" cy="439052"/>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sSup>
                        <m:sSupPr>
                          <m:ctrlPr>
                            <a:rPr lang="en-US" b="0" i="1" smtClean="0">
                              <a:solidFill>
                                <a:schemeClr val="bg1"/>
                              </a:solidFill>
                              <a:latin typeface="Cambria Math" panose="02040503050406030204" pitchFamily="18" charset="0"/>
                            </a:rPr>
                          </m:ctrlPr>
                        </m:sSupPr>
                        <m:e>
                          <m:d>
                            <m:dPr>
                              <m:ctrlPr>
                                <a:rPr lang="en-US" b="0" i="1" smtClean="0">
                                  <a:solidFill>
                                    <a:schemeClr val="bg1"/>
                                  </a:solidFill>
                                  <a:latin typeface="Cambria Math" panose="02040503050406030204" pitchFamily="18" charset="0"/>
                                </a:rPr>
                              </m:ctrlPr>
                            </m:dPr>
                            <m:e>
                              <m:r>
                                <m:rPr>
                                  <m:sty m:val="p"/>
                                </m:rPr>
                                <a:rPr lang="en-US">
                                  <a:solidFill>
                                    <a:schemeClr val="bg1"/>
                                  </a:solidFill>
                                  <a:latin typeface="Cambria Math" charset="0"/>
                                </a:rPr>
                                <m:t>Δ</m:t>
                              </m:r>
                              <m:r>
                                <a:rPr lang="en-US" b="0" i="1" smtClean="0">
                                  <a:solidFill>
                                    <a:schemeClr val="bg1"/>
                                  </a:solidFill>
                                  <a:latin typeface="Cambria Math" panose="02040503050406030204" pitchFamily="18" charset="0"/>
                                </a:rPr>
                                <m:t>𝑡</m:t>
                              </m:r>
                            </m:e>
                          </m:d>
                        </m:e>
                        <m:sup>
                          <m:r>
                            <a:rPr lang="en-US" b="0" i="1">
                              <a:solidFill>
                                <a:schemeClr val="bg1"/>
                              </a:solidFill>
                              <a:latin typeface="Cambria Math" charset="0"/>
                            </a:rPr>
                            <m:t>′</m:t>
                          </m:r>
                        </m:sup>
                      </m:sSup>
                      <m:r>
                        <a:rPr lang="en-US" i="1">
                          <a:solidFill>
                            <a:schemeClr val="bg1"/>
                          </a:solidFill>
                          <a:latin typeface="Cambria Math" charset="0"/>
                        </a:rPr>
                        <m:t>=</m:t>
                      </m:r>
                      <m:r>
                        <a:rPr lang="en-US" i="1">
                          <a:solidFill>
                            <a:schemeClr val="bg1"/>
                          </a:solidFill>
                          <a:latin typeface="Cambria Math" charset="0"/>
                        </a:rPr>
                        <m:t>𝛾</m:t>
                      </m:r>
                      <m:r>
                        <m:rPr>
                          <m:sty m:val="p"/>
                        </m:rPr>
                        <a:rPr lang="en-US">
                          <a:solidFill>
                            <a:schemeClr val="bg1"/>
                          </a:solidFill>
                          <a:latin typeface="Cambria Math" charset="0"/>
                        </a:rPr>
                        <m:t>Δ</m:t>
                      </m:r>
                      <m:r>
                        <a:rPr lang="en-US" i="1">
                          <a:solidFill>
                            <a:schemeClr val="bg1"/>
                          </a:solidFill>
                          <a:latin typeface="Cambria Math" panose="02040503050406030204" pitchFamily="18" charset="0"/>
                        </a:rPr>
                        <m:t>𝑡</m:t>
                      </m:r>
                    </m:oMath>
                  </m:oMathPara>
                </a14:m>
                <a:endParaRPr lang="en-US" i="1" dirty="0">
                  <a:solidFill>
                    <a:schemeClr val="bg1"/>
                  </a:solidFill>
                  <a:latin typeface="Cambria Math" panose="02040503050406030204" pitchFamily="18" charset="0"/>
                </a:endParaRPr>
              </a:p>
            </p:txBody>
          </p:sp>
        </mc:Choice>
        <mc:Fallback xmlns="">
          <p:sp>
            <p:nvSpPr>
              <p:cNvPr id="8" name="Rectangle 7">
                <a:extLst>
                  <a:ext uri="{FF2B5EF4-FFF2-40B4-BE49-F238E27FC236}">
                    <a16:creationId xmlns:a16="http://schemas.microsoft.com/office/drawing/2014/main" id="{1BD9FBE4-3DE1-3AD7-58A4-9796D07C2569}"/>
                  </a:ext>
                </a:extLst>
              </p:cNvPr>
              <p:cNvSpPr>
                <a:spLocks noRot="1" noChangeAspect="1" noMove="1" noResize="1" noEditPoints="1" noAdjustHandles="1" noChangeArrowheads="1" noChangeShapeType="1" noTextEdit="1"/>
              </p:cNvSpPr>
              <p:nvPr/>
            </p:nvSpPr>
            <p:spPr>
              <a:xfrm>
                <a:off x="2863600" y="4706588"/>
                <a:ext cx="3102504" cy="43905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29F26859-CBEE-12A0-A658-93F1F7199C2E}"/>
                  </a:ext>
                </a:extLst>
              </p:cNvPr>
              <p:cNvSpPr/>
              <p:nvPr/>
            </p:nvSpPr>
            <p:spPr>
              <a:xfrm>
                <a:off x="2848285" y="3974110"/>
                <a:ext cx="3510281" cy="60722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sSup>
                        <m:sSupPr>
                          <m:ctrlPr>
                            <a:rPr lang="en-US" i="1" smtClean="0">
                              <a:solidFill>
                                <a:schemeClr val="bg1"/>
                              </a:solidFill>
                              <a:latin typeface="Cambria Math" panose="02040503050406030204" pitchFamily="18" charset="0"/>
                            </a:rPr>
                          </m:ctrlPr>
                        </m:sSupPr>
                        <m:e>
                          <m:d>
                            <m:dPr>
                              <m:ctrlPr>
                                <a:rPr lang="en-US" i="1">
                                  <a:solidFill>
                                    <a:schemeClr val="bg1"/>
                                  </a:solidFill>
                                  <a:latin typeface="Cambria Math" panose="02040503050406030204" pitchFamily="18" charset="0"/>
                                </a:rPr>
                              </m:ctrlPr>
                            </m:dPr>
                            <m:e>
                              <m:r>
                                <m:rPr>
                                  <m:sty m:val="p"/>
                                </m:rPr>
                                <a:rPr lang="en-US">
                                  <a:solidFill>
                                    <a:schemeClr val="bg1"/>
                                  </a:solidFill>
                                  <a:latin typeface="Cambria Math" charset="0"/>
                                </a:rPr>
                                <m:t>Δ</m:t>
                              </m:r>
                              <m:r>
                                <a:rPr lang="en-US" b="0" i="1" smtClean="0">
                                  <a:solidFill>
                                    <a:schemeClr val="bg1"/>
                                  </a:solidFill>
                                  <a:latin typeface="Cambria Math" panose="02040503050406030204" pitchFamily="18" charset="0"/>
                                </a:rPr>
                                <m:t>𝑆</m:t>
                              </m:r>
                              <m:r>
                                <a:rPr lang="en-US" b="0" i="1" smtClean="0">
                                  <a:solidFill>
                                    <a:schemeClr val="bg1"/>
                                  </a:solidFill>
                                  <a:latin typeface="Cambria Math" panose="02040503050406030204" pitchFamily="18" charset="0"/>
                                </a:rPr>
                                <m:t>′</m:t>
                              </m:r>
                            </m:e>
                          </m:d>
                        </m:e>
                        <m:sup>
                          <m:r>
                            <a:rPr lang="en-US" i="1">
                              <a:solidFill>
                                <a:schemeClr val="bg1"/>
                              </a:solidFill>
                              <a:latin typeface="Cambria Math" charset="0"/>
                            </a:rPr>
                            <m:t>2</m:t>
                          </m:r>
                        </m:sup>
                      </m:sSup>
                      <m:r>
                        <a:rPr lang="en-US" b="0" i="1" smtClean="0">
                          <a:solidFill>
                            <a:schemeClr val="bg1"/>
                          </a:solidFill>
                          <a:latin typeface="Cambria Math" panose="02040503050406030204" pitchFamily="18" charset="0"/>
                        </a:rPr>
                        <m:t>=−</m:t>
                      </m:r>
                      <m:sSup>
                        <m:sSupPr>
                          <m:ctrlPr>
                            <a:rPr lang="en-US" i="1">
                              <a:solidFill>
                                <a:schemeClr val="bg1"/>
                              </a:solidFill>
                              <a:latin typeface="Cambria Math" panose="02040503050406030204" pitchFamily="18" charset="0"/>
                            </a:rPr>
                          </m:ctrlPr>
                        </m:sSupPr>
                        <m:e>
                          <m:d>
                            <m:dPr>
                              <m:ctrlPr>
                                <a:rPr lang="en-US" b="0" i="1" smtClean="0">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𝑐</m:t>
                              </m:r>
                              <m:r>
                                <m:rPr>
                                  <m:sty m:val="p"/>
                                </m:rPr>
                                <a:rPr lang="en-US">
                                  <a:solidFill>
                                    <a:schemeClr val="bg1"/>
                                  </a:solidFill>
                                  <a:latin typeface="Cambria Math" charset="0"/>
                                </a:rPr>
                                <m:t>Δ</m:t>
                              </m:r>
                              <m:r>
                                <a:rPr lang="en-US" i="1">
                                  <a:solidFill>
                                    <a:schemeClr val="bg1"/>
                                  </a:solidFill>
                                  <a:latin typeface="Cambria Math" charset="0"/>
                                </a:rPr>
                                <m:t>𝑡</m:t>
                              </m:r>
                              <m:r>
                                <a:rPr lang="en-US" b="0" i="1" smtClean="0">
                                  <a:solidFill>
                                    <a:schemeClr val="bg1"/>
                                  </a:solidFill>
                                  <a:latin typeface="Cambria Math" panose="02040503050406030204" pitchFamily="18" charset="0"/>
                                </a:rPr>
                                <m:t>′</m:t>
                              </m:r>
                            </m:e>
                          </m:d>
                        </m:e>
                        <m:sup>
                          <m:r>
                            <a:rPr lang="en-US" i="1">
                              <a:solidFill>
                                <a:schemeClr val="bg1"/>
                              </a:solidFill>
                              <a:latin typeface="Cambria Math" charset="0"/>
                            </a:rPr>
                            <m:t>2</m:t>
                          </m:r>
                        </m:sup>
                      </m:sSup>
                      <m:r>
                        <a:rPr lang="en-US" b="0" i="1" smtClean="0">
                          <a:solidFill>
                            <a:schemeClr val="bg1"/>
                          </a:solidFill>
                          <a:latin typeface="Cambria Math" panose="02040503050406030204" pitchFamily="18" charset="0"/>
                        </a:rPr>
                        <m:t>+</m:t>
                      </m:r>
                      <m:sSup>
                        <m:sSupPr>
                          <m:ctrlPr>
                            <a:rPr lang="en-US" i="1">
                              <a:solidFill>
                                <a:schemeClr val="bg1"/>
                              </a:solidFill>
                              <a:latin typeface="Cambria Math" panose="02040503050406030204" pitchFamily="18" charset="0"/>
                            </a:rPr>
                          </m:ctrlPr>
                        </m:sSupPr>
                        <m:e>
                          <m:d>
                            <m:dPr>
                              <m:ctrlPr>
                                <a:rPr lang="en-US" i="1">
                                  <a:solidFill>
                                    <a:schemeClr val="bg1"/>
                                  </a:solidFill>
                                  <a:latin typeface="Cambria Math" panose="02040503050406030204" pitchFamily="18" charset="0"/>
                                </a:rPr>
                              </m:ctrlPr>
                            </m:dPr>
                            <m:e>
                              <m:r>
                                <m:rPr>
                                  <m:sty m:val="p"/>
                                </m:rPr>
                                <a:rPr lang="en-US">
                                  <a:solidFill>
                                    <a:schemeClr val="bg1"/>
                                  </a:solidFill>
                                  <a:latin typeface="Cambria Math" charset="0"/>
                                </a:rPr>
                                <m:t>Δ</m:t>
                              </m:r>
                              <m:r>
                                <a:rPr lang="en-US" b="0" i="1" smtClean="0">
                                  <a:solidFill>
                                    <a:schemeClr val="bg1"/>
                                  </a:solidFill>
                                  <a:latin typeface="Cambria Math" panose="02040503050406030204" pitchFamily="18" charset="0"/>
                                </a:rPr>
                                <m:t>𝑥</m:t>
                              </m:r>
                              <m:r>
                                <a:rPr lang="en-US" b="0" i="1" smtClean="0">
                                  <a:solidFill>
                                    <a:schemeClr val="bg1"/>
                                  </a:solidFill>
                                  <a:latin typeface="Cambria Math" panose="02040503050406030204" pitchFamily="18" charset="0"/>
                                </a:rPr>
                                <m:t>′</m:t>
                              </m:r>
                            </m:e>
                          </m:d>
                        </m:e>
                        <m:sup>
                          <m:r>
                            <a:rPr lang="en-US" i="1">
                              <a:solidFill>
                                <a:schemeClr val="bg1"/>
                              </a:solidFill>
                              <a:latin typeface="Cambria Math" charset="0"/>
                            </a:rPr>
                            <m:t>2</m:t>
                          </m:r>
                        </m:sup>
                      </m:sSup>
                    </m:oMath>
                  </m:oMathPara>
                </a14:m>
                <a:endParaRPr lang="en-US" dirty="0">
                  <a:solidFill>
                    <a:schemeClr val="bg1"/>
                  </a:solidFill>
                </a:endParaRPr>
              </a:p>
            </p:txBody>
          </p:sp>
        </mc:Choice>
        <mc:Fallback xmlns="">
          <p:sp>
            <p:nvSpPr>
              <p:cNvPr id="10" name="Rectangle 9">
                <a:extLst>
                  <a:ext uri="{FF2B5EF4-FFF2-40B4-BE49-F238E27FC236}">
                    <a16:creationId xmlns:a16="http://schemas.microsoft.com/office/drawing/2014/main" id="{29F26859-CBEE-12A0-A658-93F1F7199C2E}"/>
                  </a:ext>
                </a:extLst>
              </p:cNvPr>
              <p:cNvSpPr>
                <a:spLocks noRot="1" noChangeAspect="1" noMove="1" noResize="1" noEditPoints="1" noAdjustHandles="1" noChangeArrowheads="1" noChangeShapeType="1" noTextEdit="1"/>
              </p:cNvSpPr>
              <p:nvPr/>
            </p:nvSpPr>
            <p:spPr>
              <a:xfrm>
                <a:off x="2848285" y="3974110"/>
                <a:ext cx="3510281" cy="60722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AD67EE6-8684-548E-E1D3-B61F35728469}"/>
                  </a:ext>
                </a:extLst>
              </p:cNvPr>
              <p:cNvSpPr/>
              <p:nvPr/>
            </p:nvSpPr>
            <p:spPr>
              <a:xfrm>
                <a:off x="2192922" y="6002243"/>
                <a:ext cx="8652013" cy="60722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sSup>
                        <m:sSupPr>
                          <m:ctrlPr>
                            <a:rPr lang="en-US" i="1" smtClean="0">
                              <a:solidFill>
                                <a:schemeClr val="bg1"/>
                              </a:solidFill>
                              <a:latin typeface="Cambria Math" panose="02040503050406030204" pitchFamily="18" charset="0"/>
                            </a:rPr>
                          </m:ctrlPr>
                        </m:sSupPr>
                        <m:e>
                          <m:r>
                            <a:rPr lang="en-US" i="1" smtClean="0">
                              <a:solidFill>
                                <a:schemeClr val="bg1"/>
                              </a:solidFill>
                              <a:latin typeface="Cambria Math" panose="02040503050406030204" pitchFamily="18" charset="0"/>
                              <a:ea typeface="Cambria Math" panose="02040503050406030204" pitchFamily="18" charset="0"/>
                            </a:rPr>
                            <m:t>⟹</m:t>
                          </m:r>
                          <m:d>
                            <m:dPr>
                              <m:ctrlPr>
                                <a:rPr lang="en-US" i="1">
                                  <a:solidFill>
                                    <a:schemeClr val="bg1"/>
                                  </a:solidFill>
                                  <a:latin typeface="Cambria Math" panose="02040503050406030204" pitchFamily="18" charset="0"/>
                                </a:rPr>
                              </m:ctrlPr>
                            </m:dPr>
                            <m:e>
                              <m:r>
                                <m:rPr>
                                  <m:sty m:val="p"/>
                                </m:rPr>
                                <a:rPr lang="en-US">
                                  <a:solidFill>
                                    <a:schemeClr val="bg1"/>
                                  </a:solidFill>
                                  <a:latin typeface="Cambria Math" charset="0"/>
                                </a:rPr>
                                <m:t>Δ</m:t>
                              </m:r>
                              <m:r>
                                <a:rPr lang="en-US" b="0" i="1" smtClean="0">
                                  <a:solidFill>
                                    <a:schemeClr val="bg1"/>
                                  </a:solidFill>
                                  <a:latin typeface="Cambria Math" panose="02040503050406030204" pitchFamily="18" charset="0"/>
                                </a:rPr>
                                <m:t>𝑆</m:t>
                              </m:r>
                              <m:r>
                                <a:rPr lang="en-US" b="0" i="1" smtClean="0">
                                  <a:solidFill>
                                    <a:schemeClr val="bg1"/>
                                  </a:solidFill>
                                  <a:latin typeface="Cambria Math" panose="02040503050406030204" pitchFamily="18" charset="0"/>
                                </a:rPr>
                                <m:t>′</m:t>
                              </m:r>
                            </m:e>
                          </m:d>
                        </m:e>
                        <m:sup>
                          <m:r>
                            <a:rPr lang="en-US" i="1">
                              <a:solidFill>
                                <a:schemeClr val="bg1"/>
                              </a:solidFill>
                              <a:latin typeface="Cambria Math" charset="0"/>
                            </a:rPr>
                            <m:t>2</m:t>
                          </m:r>
                        </m:sup>
                      </m:sSup>
                      <m:r>
                        <a:rPr lang="en-US" b="0" i="1" smtClean="0">
                          <a:solidFill>
                            <a:schemeClr val="bg1"/>
                          </a:solidFill>
                          <a:latin typeface="Cambria Math" panose="02040503050406030204" pitchFamily="18" charset="0"/>
                        </a:rPr>
                        <m:t>=−</m:t>
                      </m:r>
                      <m:sSup>
                        <m:sSupPr>
                          <m:ctrlPr>
                            <a:rPr lang="en-US" i="1">
                              <a:solidFill>
                                <a:schemeClr val="bg1"/>
                              </a:solidFill>
                              <a:latin typeface="Cambria Math" panose="02040503050406030204" pitchFamily="18" charset="0"/>
                            </a:rPr>
                          </m:ctrlPr>
                        </m:sSupPr>
                        <m:e>
                          <m:d>
                            <m:dPr>
                              <m:ctrlPr>
                                <a:rPr lang="en-US" b="0" i="1" smtClean="0">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𝑐</m:t>
                              </m:r>
                              <m:r>
                                <a:rPr lang="en-US" i="1">
                                  <a:solidFill>
                                    <a:schemeClr val="bg1"/>
                                  </a:solidFill>
                                  <a:latin typeface="Cambria Math" charset="0"/>
                                </a:rPr>
                                <m:t>𝛾</m:t>
                              </m:r>
                              <m:r>
                                <m:rPr>
                                  <m:sty m:val="p"/>
                                </m:rPr>
                                <a:rPr lang="en-US">
                                  <a:solidFill>
                                    <a:schemeClr val="bg1"/>
                                  </a:solidFill>
                                  <a:latin typeface="Cambria Math" charset="0"/>
                                </a:rPr>
                                <m:t>Δ</m:t>
                              </m:r>
                              <m:r>
                                <a:rPr lang="en-US" i="1">
                                  <a:solidFill>
                                    <a:schemeClr val="bg1"/>
                                  </a:solidFill>
                                  <a:latin typeface="Cambria Math" charset="0"/>
                                </a:rPr>
                                <m:t>𝑡</m:t>
                              </m:r>
                            </m:e>
                          </m:d>
                        </m:e>
                        <m:sup>
                          <m:r>
                            <a:rPr lang="en-US" i="1">
                              <a:solidFill>
                                <a:schemeClr val="bg1"/>
                              </a:solidFill>
                              <a:latin typeface="Cambria Math" charset="0"/>
                            </a:rPr>
                            <m:t>2</m:t>
                          </m:r>
                        </m:sup>
                      </m:sSup>
                      <m:r>
                        <a:rPr lang="en-US" b="0" i="1" smtClean="0">
                          <a:solidFill>
                            <a:schemeClr val="bg1"/>
                          </a:solidFill>
                          <a:latin typeface="Cambria Math" panose="02040503050406030204" pitchFamily="18" charset="0"/>
                        </a:rPr>
                        <m:t>+</m:t>
                      </m:r>
                      <m:sSup>
                        <m:sSupPr>
                          <m:ctrlPr>
                            <a:rPr lang="en-US" i="1">
                              <a:solidFill>
                                <a:schemeClr val="bg1"/>
                              </a:solidFill>
                              <a:latin typeface="Cambria Math" panose="02040503050406030204" pitchFamily="18" charset="0"/>
                            </a:rPr>
                          </m:ctrlPr>
                        </m:sSupPr>
                        <m:e>
                          <m:d>
                            <m:dPr>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𝑣</m:t>
                              </m:r>
                              <m:r>
                                <a:rPr lang="en-US" i="1">
                                  <a:solidFill>
                                    <a:schemeClr val="bg1"/>
                                  </a:solidFill>
                                  <a:latin typeface="Cambria Math" charset="0"/>
                                </a:rPr>
                                <m:t>𝛾</m:t>
                              </m:r>
                              <m:r>
                                <m:rPr>
                                  <m:sty m:val="p"/>
                                </m:rPr>
                                <a:rPr lang="en-US">
                                  <a:solidFill>
                                    <a:schemeClr val="bg1"/>
                                  </a:solidFill>
                                  <a:latin typeface="Cambria Math" charset="0"/>
                                </a:rPr>
                                <m:t>Δ</m:t>
                              </m:r>
                              <m:r>
                                <a:rPr lang="en-US" i="1">
                                  <a:solidFill>
                                    <a:schemeClr val="bg1"/>
                                  </a:solidFill>
                                  <a:latin typeface="Cambria Math" panose="02040503050406030204" pitchFamily="18" charset="0"/>
                                </a:rPr>
                                <m:t>𝑡</m:t>
                              </m:r>
                            </m:e>
                          </m:d>
                        </m:e>
                        <m:sup>
                          <m:r>
                            <a:rPr lang="en-US" i="1">
                              <a:solidFill>
                                <a:schemeClr val="bg1"/>
                              </a:solidFill>
                              <a:latin typeface="Cambria Math" charset="0"/>
                            </a:rPr>
                            <m:t>2</m:t>
                          </m:r>
                        </m:sup>
                      </m:sSup>
                      <m:r>
                        <a:rPr lang="en-US" i="1">
                          <a:solidFill>
                            <a:schemeClr val="bg1"/>
                          </a:solidFill>
                          <a:latin typeface="Cambria Math" panose="02040503050406030204" pitchFamily="18" charset="0"/>
                        </a:rPr>
                        <m:t>=−</m:t>
                      </m:r>
                      <m:sSup>
                        <m:sSupPr>
                          <m:ctrlPr>
                            <a:rPr lang="en-US" i="1">
                              <a:solidFill>
                                <a:schemeClr val="bg1"/>
                              </a:solidFill>
                              <a:latin typeface="Cambria Math" panose="02040503050406030204" pitchFamily="18" charset="0"/>
                            </a:rPr>
                          </m:ctrlPr>
                        </m:sSupPr>
                        <m:e>
                          <m:d>
                            <m:dPr>
                              <m:ctrlPr>
                                <a:rPr lang="en-US" i="1">
                                  <a:solidFill>
                                    <a:schemeClr val="bg1"/>
                                  </a:solidFill>
                                  <a:latin typeface="Cambria Math" panose="02040503050406030204" pitchFamily="18" charset="0"/>
                                </a:rPr>
                              </m:ctrlPr>
                            </m:dPr>
                            <m:e>
                              <m:f>
                                <m:fPr>
                                  <m:ctrlPr>
                                    <a:rPr lang="en-US" i="1" smtClean="0">
                                      <a:solidFill>
                                        <a:schemeClr val="bg1"/>
                                      </a:solidFill>
                                      <a:latin typeface="Cambria Math" panose="02040503050406030204" pitchFamily="18" charset="0"/>
                                      <a:ea typeface="Cambria Math" panose="02040503050406030204" pitchFamily="18" charset="0"/>
                                    </a:rPr>
                                  </m:ctrlPr>
                                </m:fPr>
                                <m:num>
                                  <m:r>
                                    <a:rPr lang="en-US" b="0" i="1" smtClean="0">
                                      <a:solidFill>
                                        <a:schemeClr val="bg1"/>
                                      </a:solidFill>
                                      <a:latin typeface="Cambria Math" panose="02040503050406030204" pitchFamily="18" charset="0"/>
                                      <a:ea typeface="Cambria Math" panose="02040503050406030204" pitchFamily="18" charset="0"/>
                                    </a:rPr>
                                    <m:t>5</m:t>
                                  </m:r>
                                </m:num>
                                <m:den>
                                  <m:r>
                                    <a:rPr lang="en-US" b="0" i="1" smtClean="0">
                                      <a:solidFill>
                                        <a:schemeClr val="bg1"/>
                                      </a:solidFill>
                                      <a:latin typeface="Cambria Math" panose="02040503050406030204" pitchFamily="18" charset="0"/>
                                      <a:ea typeface="Cambria Math" panose="02040503050406030204" pitchFamily="18" charset="0"/>
                                    </a:rPr>
                                    <m:t>3</m:t>
                                  </m:r>
                                </m:den>
                              </m:f>
                              <m:r>
                                <a:rPr lang="en-US" i="1">
                                  <a:solidFill>
                                    <a:schemeClr val="bg1"/>
                                  </a:solidFill>
                                  <a:latin typeface="Cambria Math" panose="02040503050406030204" pitchFamily="18" charset="0"/>
                                </a:rPr>
                                <m:t>100</m:t>
                              </m:r>
                              <m:r>
                                <m:rPr>
                                  <m:sty m:val="p"/>
                                </m:rPr>
                                <a:rPr lang="en-US" b="0" i="0" smtClean="0">
                                  <a:solidFill>
                                    <a:schemeClr val="bg1"/>
                                  </a:solidFill>
                                  <a:latin typeface="Cambria Math" panose="02040503050406030204" pitchFamily="18" charset="0"/>
                                </a:rPr>
                                <m:t>ly</m:t>
                              </m:r>
                              <m:r>
                                <m:rPr>
                                  <m:sty m:val="p"/>
                                </m:rPr>
                                <a:rPr lang="en-US">
                                  <a:solidFill>
                                    <a:schemeClr val="bg1"/>
                                  </a:solidFill>
                                  <a:latin typeface="Cambria Math" panose="02040503050406030204" pitchFamily="18" charset="0"/>
                                </a:rPr>
                                <m:t>r</m:t>
                              </m:r>
                            </m:e>
                          </m:d>
                        </m:e>
                        <m:sup>
                          <m:r>
                            <a:rPr lang="en-US" i="1">
                              <a:solidFill>
                                <a:schemeClr val="bg1"/>
                              </a:solidFill>
                              <a:latin typeface="Cambria Math" charset="0"/>
                            </a:rPr>
                            <m:t>2</m:t>
                          </m:r>
                        </m:sup>
                      </m:sSup>
                      <m:r>
                        <a:rPr lang="en-US" i="1">
                          <a:solidFill>
                            <a:schemeClr val="bg1"/>
                          </a:solidFill>
                          <a:latin typeface="Cambria Math" panose="02040503050406030204" pitchFamily="18" charset="0"/>
                        </a:rPr>
                        <m:t>+</m:t>
                      </m:r>
                      <m:sSup>
                        <m:sSupPr>
                          <m:ctrlPr>
                            <a:rPr lang="en-US" i="1">
                              <a:solidFill>
                                <a:schemeClr val="bg1"/>
                              </a:solidFill>
                              <a:latin typeface="Cambria Math" panose="02040503050406030204" pitchFamily="18" charset="0"/>
                            </a:rPr>
                          </m:ctrlPr>
                        </m:sSupPr>
                        <m:e>
                          <m:d>
                            <m:dPr>
                              <m:ctrlPr>
                                <a:rPr lang="en-US" i="1">
                                  <a:solidFill>
                                    <a:schemeClr val="bg1"/>
                                  </a:solidFill>
                                  <a:latin typeface="Cambria Math" panose="02040503050406030204" pitchFamily="18" charset="0"/>
                                </a:rPr>
                              </m:ctrlPr>
                            </m:dPr>
                            <m:e>
                              <m:f>
                                <m:fPr>
                                  <m:ctrlPr>
                                    <a:rPr lang="en-US" i="1">
                                      <a:solidFill>
                                        <a:schemeClr val="bg1"/>
                                      </a:solidFill>
                                      <a:latin typeface="Cambria Math" panose="02040503050406030204" pitchFamily="18" charset="0"/>
                                      <a:ea typeface="Cambria Math" panose="02040503050406030204" pitchFamily="18" charset="0"/>
                                    </a:rPr>
                                  </m:ctrlPr>
                                </m:fPr>
                                <m:num>
                                  <m:r>
                                    <a:rPr lang="en-US" b="0" i="1" smtClean="0">
                                      <a:solidFill>
                                        <a:schemeClr val="bg1"/>
                                      </a:solidFill>
                                      <a:latin typeface="Cambria Math" panose="02040503050406030204" pitchFamily="18" charset="0"/>
                                      <a:ea typeface="Cambria Math" panose="02040503050406030204" pitchFamily="18" charset="0"/>
                                    </a:rPr>
                                    <m:t>4</m:t>
                                  </m:r>
                                </m:num>
                                <m:den>
                                  <m:r>
                                    <a:rPr lang="en-US" b="0" i="1" smtClean="0">
                                      <a:solidFill>
                                        <a:schemeClr val="bg1"/>
                                      </a:solidFill>
                                      <a:latin typeface="Cambria Math" panose="02040503050406030204" pitchFamily="18" charset="0"/>
                                      <a:ea typeface="Cambria Math" panose="02040503050406030204" pitchFamily="18" charset="0"/>
                                    </a:rPr>
                                    <m:t>5</m:t>
                                  </m:r>
                                </m:den>
                              </m:f>
                              <m:f>
                                <m:fPr>
                                  <m:ctrlPr>
                                    <a:rPr lang="en-US" i="1">
                                      <a:solidFill>
                                        <a:schemeClr val="bg1"/>
                                      </a:solidFill>
                                      <a:latin typeface="Cambria Math" panose="02040503050406030204" pitchFamily="18" charset="0"/>
                                      <a:ea typeface="Cambria Math" panose="02040503050406030204" pitchFamily="18" charset="0"/>
                                    </a:rPr>
                                  </m:ctrlPr>
                                </m:fPr>
                                <m:num>
                                  <m:r>
                                    <a:rPr lang="en-US" i="1">
                                      <a:solidFill>
                                        <a:schemeClr val="bg1"/>
                                      </a:solidFill>
                                      <a:latin typeface="Cambria Math" panose="02040503050406030204" pitchFamily="18" charset="0"/>
                                      <a:ea typeface="Cambria Math" panose="02040503050406030204" pitchFamily="18" charset="0"/>
                                    </a:rPr>
                                    <m:t>5</m:t>
                                  </m:r>
                                </m:num>
                                <m:den>
                                  <m:r>
                                    <a:rPr lang="en-US" i="1">
                                      <a:solidFill>
                                        <a:schemeClr val="bg1"/>
                                      </a:solidFill>
                                      <a:latin typeface="Cambria Math" panose="02040503050406030204" pitchFamily="18" charset="0"/>
                                      <a:ea typeface="Cambria Math" panose="02040503050406030204" pitchFamily="18" charset="0"/>
                                    </a:rPr>
                                    <m:t>3</m:t>
                                  </m:r>
                                </m:den>
                              </m:f>
                              <m:r>
                                <a:rPr lang="en-US" i="1">
                                  <a:solidFill>
                                    <a:schemeClr val="bg1"/>
                                  </a:solidFill>
                                  <a:latin typeface="Cambria Math" panose="02040503050406030204" pitchFamily="18" charset="0"/>
                                </a:rPr>
                                <m:t>100</m:t>
                              </m:r>
                              <m:r>
                                <m:rPr>
                                  <m:sty m:val="p"/>
                                </m:rPr>
                                <a:rPr lang="en-US">
                                  <a:solidFill>
                                    <a:schemeClr val="bg1"/>
                                  </a:solidFill>
                                  <a:latin typeface="Cambria Math" panose="02040503050406030204" pitchFamily="18" charset="0"/>
                                </a:rPr>
                                <m:t>lyr</m:t>
                              </m:r>
                            </m:e>
                          </m:d>
                        </m:e>
                        <m:sup>
                          <m:r>
                            <a:rPr lang="en-US" i="1">
                              <a:solidFill>
                                <a:schemeClr val="bg1"/>
                              </a:solidFill>
                              <a:latin typeface="Cambria Math" panose="02040503050406030204" pitchFamily="18" charset="0"/>
                            </a:rPr>
                            <m:t>2</m:t>
                          </m:r>
                        </m:sup>
                      </m:sSup>
                      <m:r>
                        <a:rPr lang="en-US" i="1">
                          <a:solidFill>
                            <a:schemeClr val="bg1"/>
                          </a:solidFill>
                          <a:latin typeface="Cambria Math" panose="02040503050406030204" pitchFamily="18"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10</m:t>
                          </m:r>
                        </m:e>
                        <m:sup>
                          <m:r>
                            <a:rPr lang="en-US" i="1">
                              <a:solidFill>
                                <a:schemeClr val="bg1"/>
                              </a:solidFill>
                              <a:latin typeface="Cambria Math" panose="02040503050406030204" pitchFamily="18" charset="0"/>
                            </a:rPr>
                            <m:t>4</m:t>
                          </m:r>
                        </m:sup>
                      </m:sSup>
                      <m:sSup>
                        <m:sSupPr>
                          <m:ctrlPr>
                            <a:rPr lang="en-US" i="1">
                              <a:solidFill>
                                <a:schemeClr val="bg1"/>
                              </a:solidFill>
                              <a:latin typeface="Cambria Math" panose="02040503050406030204" pitchFamily="18" charset="0"/>
                            </a:rPr>
                          </m:ctrlPr>
                        </m:sSupPr>
                        <m:e>
                          <m:r>
                            <m:rPr>
                              <m:sty m:val="p"/>
                            </m:rPr>
                            <a:rPr lang="en-US">
                              <a:solidFill>
                                <a:schemeClr val="bg1"/>
                              </a:solidFill>
                              <a:latin typeface="Cambria Math" panose="02040503050406030204" pitchFamily="18" charset="0"/>
                            </a:rPr>
                            <m:t>lyr</m:t>
                          </m:r>
                        </m:e>
                        <m:sup>
                          <m:r>
                            <a:rPr lang="en-US" i="1">
                              <a:solidFill>
                                <a:schemeClr val="bg1"/>
                              </a:solidFill>
                              <a:latin typeface="Cambria Math" charset="0"/>
                            </a:rPr>
                            <m:t>2</m:t>
                          </m:r>
                        </m:sup>
                      </m:sSup>
                    </m:oMath>
                  </m:oMathPara>
                </a14:m>
                <a:endParaRPr lang="en-US" dirty="0">
                  <a:solidFill>
                    <a:schemeClr val="bg1"/>
                  </a:solidFill>
                </a:endParaRPr>
              </a:p>
            </p:txBody>
          </p:sp>
        </mc:Choice>
        <mc:Fallback xmlns="">
          <p:sp>
            <p:nvSpPr>
              <p:cNvPr id="11" name="Rectangle 10">
                <a:extLst>
                  <a:ext uri="{FF2B5EF4-FFF2-40B4-BE49-F238E27FC236}">
                    <a16:creationId xmlns:a16="http://schemas.microsoft.com/office/drawing/2014/main" id="{3AD67EE6-8684-548E-E1D3-B61F35728469}"/>
                  </a:ext>
                </a:extLst>
              </p:cNvPr>
              <p:cNvSpPr>
                <a:spLocks noRot="1" noChangeAspect="1" noMove="1" noResize="1" noEditPoints="1" noAdjustHandles="1" noChangeArrowheads="1" noChangeShapeType="1" noTextEdit="1"/>
              </p:cNvSpPr>
              <p:nvPr/>
            </p:nvSpPr>
            <p:spPr>
              <a:xfrm>
                <a:off x="2192922" y="6002243"/>
                <a:ext cx="8652013" cy="60722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56E554DD-0779-D06F-D2EF-FD403C704FDA}"/>
                  </a:ext>
                </a:extLst>
              </p:cNvPr>
              <p:cNvSpPr/>
              <p:nvPr/>
            </p:nvSpPr>
            <p:spPr>
              <a:xfrm>
                <a:off x="6491219" y="3122193"/>
                <a:ext cx="3511763" cy="552238"/>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m:t>
                      </m:r>
                      <m:sSup>
                        <m:sSupPr>
                          <m:ctrlPr>
                            <a:rPr lang="en-US" i="1">
                              <a:solidFill>
                                <a:schemeClr val="bg1"/>
                              </a:solidFill>
                              <a:latin typeface="Cambria Math" panose="02040503050406030204" pitchFamily="18" charset="0"/>
                            </a:rPr>
                          </m:ctrlPr>
                        </m:sSupPr>
                        <m:e>
                          <m:d>
                            <m:dPr>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𝑐</m:t>
                              </m:r>
                              <m:r>
                                <a:rPr lang="en-US" i="1">
                                  <a:solidFill>
                                    <a:schemeClr val="bg1"/>
                                  </a:solidFill>
                                  <a:latin typeface="Cambria Math" panose="02040503050406030204" pitchFamily="18" charset="0"/>
                                  <a:ea typeface="Cambria Math" panose="02040503050406030204" pitchFamily="18" charset="0"/>
                                </a:rPr>
                                <m:t>∙</m:t>
                              </m:r>
                              <m:r>
                                <a:rPr lang="en-US" i="1">
                                  <a:solidFill>
                                    <a:schemeClr val="bg1"/>
                                  </a:solidFill>
                                  <a:latin typeface="Cambria Math" panose="02040503050406030204" pitchFamily="18" charset="0"/>
                                </a:rPr>
                                <m:t>100</m:t>
                              </m:r>
                              <m:r>
                                <m:rPr>
                                  <m:sty m:val="p"/>
                                </m:rPr>
                                <a:rPr lang="en-US">
                                  <a:solidFill>
                                    <a:schemeClr val="bg1"/>
                                  </a:solidFill>
                                  <a:latin typeface="Cambria Math" panose="02040503050406030204" pitchFamily="18" charset="0"/>
                                </a:rPr>
                                <m:t>yr</m:t>
                              </m:r>
                            </m:e>
                          </m:d>
                        </m:e>
                        <m:sup>
                          <m:r>
                            <a:rPr lang="en-US" i="1">
                              <a:solidFill>
                                <a:schemeClr val="bg1"/>
                              </a:solidFill>
                              <a:latin typeface="Cambria Math" charset="0"/>
                            </a:rPr>
                            <m:t>2</m:t>
                          </m:r>
                        </m:sup>
                      </m:sSup>
                      <m:r>
                        <a:rPr lang="en-US" b="0" i="1" smtClean="0">
                          <a:solidFill>
                            <a:schemeClr val="bg1"/>
                          </a:solidFill>
                          <a:latin typeface="Cambria Math" panose="02040503050406030204" pitchFamily="18" charset="0"/>
                        </a:rPr>
                        <m:t>+</m:t>
                      </m:r>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0</m:t>
                          </m:r>
                        </m:e>
                        <m:sup>
                          <m:r>
                            <a:rPr lang="en-US" b="0" i="1" smtClean="0">
                              <a:solidFill>
                                <a:schemeClr val="bg1"/>
                              </a:solidFill>
                              <a:latin typeface="Cambria Math" panose="02040503050406030204" pitchFamily="18" charset="0"/>
                            </a:rPr>
                            <m:t>2</m:t>
                          </m:r>
                        </m:sup>
                      </m:sSup>
                      <m:r>
                        <a:rPr lang="en-US" b="0" i="1" smtClean="0">
                          <a:solidFill>
                            <a:schemeClr val="bg1"/>
                          </a:solidFill>
                          <a:latin typeface="Cambria Math" panose="02040503050406030204" pitchFamily="18" charset="0"/>
                        </a:rPr>
                        <m:t>=−</m:t>
                      </m:r>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10</m:t>
                          </m:r>
                        </m:e>
                        <m:sup>
                          <m:r>
                            <a:rPr lang="en-US" b="0" i="1" smtClean="0">
                              <a:solidFill>
                                <a:schemeClr val="bg1"/>
                              </a:solidFill>
                              <a:latin typeface="Cambria Math" panose="02040503050406030204" pitchFamily="18" charset="0"/>
                            </a:rPr>
                            <m:t>4</m:t>
                          </m:r>
                        </m:sup>
                      </m:sSup>
                      <m:sSup>
                        <m:sSupPr>
                          <m:ctrlPr>
                            <a:rPr lang="en-US" i="1">
                              <a:solidFill>
                                <a:schemeClr val="bg1"/>
                              </a:solidFill>
                              <a:latin typeface="Cambria Math" panose="02040503050406030204" pitchFamily="18" charset="0"/>
                            </a:rPr>
                          </m:ctrlPr>
                        </m:sSupPr>
                        <m:e>
                          <m:r>
                            <m:rPr>
                              <m:sty m:val="p"/>
                            </m:rPr>
                            <a:rPr lang="en-US">
                              <a:solidFill>
                                <a:schemeClr val="bg1"/>
                              </a:solidFill>
                              <a:latin typeface="Cambria Math" panose="02040503050406030204" pitchFamily="18" charset="0"/>
                            </a:rPr>
                            <m:t>lyr</m:t>
                          </m:r>
                        </m:e>
                        <m:sup>
                          <m:r>
                            <a:rPr lang="en-US" i="1">
                              <a:solidFill>
                                <a:schemeClr val="bg1"/>
                              </a:solidFill>
                              <a:latin typeface="Cambria Math" charset="0"/>
                            </a:rPr>
                            <m:t>2</m:t>
                          </m:r>
                        </m:sup>
                      </m:sSup>
                    </m:oMath>
                  </m:oMathPara>
                </a14:m>
                <a:endParaRPr lang="en-US" dirty="0">
                  <a:solidFill>
                    <a:schemeClr val="bg1"/>
                  </a:solidFill>
                </a:endParaRPr>
              </a:p>
            </p:txBody>
          </p:sp>
        </mc:Choice>
        <mc:Fallback xmlns="">
          <p:sp>
            <p:nvSpPr>
              <p:cNvPr id="12" name="Rectangle 11">
                <a:extLst>
                  <a:ext uri="{FF2B5EF4-FFF2-40B4-BE49-F238E27FC236}">
                    <a16:creationId xmlns:a16="http://schemas.microsoft.com/office/drawing/2014/main" id="{56E554DD-0779-D06F-D2EF-FD403C704FDA}"/>
                  </a:ext>
                </a:extLst>
              </p:cNvPr>
              <p:cNvSpPr>
                <a:spLocks noRot="1" noChangeAspect="1" noMove="1" noResize="1" noEditPoints="1" noAdjustHandles="1" noChangeArrowheads="1" noChangeShapeType="1" noTextEdit="1"/>
              </p:cNvSpPr>
              <p:nvPr/>
            </p:nvSpPr>
            <p:spPr>
              <a:xfrm>
                <a:off x="6491219" y="3122193"/>
                <a:ext cx="3511763" cy="55223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349B96DE-4DE1-2797-D5E1-3B74FD178561}"/>
                  </a:ext>
                </a:extLst>
              </p:cNvPr>
              <p:cNvSpPr/>
              <p:nvPr/>
            </p:nvSpPr>
            <p:spPr>
              <a:xfrm>
                <a:off x="2913530" y="5289540"/>
                <a:ext cx="3120502" cy="55223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sSup>
                        <m:sSupPr>
                          <m:ctrlPr>
                            <a:rPr lang="en-US" i="1">
                              <a:solidFill>
                                <a:schemeClr val="bg1"/>
                              </a:solidFill>
                              <a:latin typeface="Cambria Math" panose="02040503050406030204" pitchFamily="18" charset="0"/>
                            </a:rPr>
                          </m:ctrlPr>
                        </m:sSupPr>
                        <m:e>
                          <m:d>
                            <m:dPr>
                              <m:ctrlPr>
                                <a:rPr lang="en-US" i="1">
                                  <a:solidFill>
                                    <a:schemeClr val="bg1"/>
                                  </a:solidFill>
                                  <a:latin typeface="Cambria Math" panose="02040503050406030204" pitchFamily="18" charset="0"/>
                                </a:rPr>
                              </m:ctrlPr>
                            </m:dPr>
                            <m:e>
                              <m:r>
                                <m:rPr>
                                  <m:sty m:val="p"/>
                                </m:rPr>
                                <a:rPr lang="en-US">
                                  <a:solidFill>
                                    <a:schemeClr val="bg1"/>
                                  </a:solidFill>
                                  <a:latin typeface="Cambria Math" charset="0"/>
                                </a:rPr>
                                <m:t>Δ</m:t>
                              </m:r>
                              <m:r>
                                <a:rPr lang="en-US" i="1">
                                  <a:solidFill>
                                    <a:schemeClr val="bg1"/>
                                  </a:solidFill>
                                  <a:latin typeface="Cambria Math" panose="02040503050406030204" pitchFamily="18" charset="0"/>
                                </a:rPr>
                                <m:t>𝑥</m:t>
                              </m:r>
                            </m:e>
                          </m:d>
                        </m:e>
                        <m:sup>
                          <m:r>
                            <a:rPr lang="en-US" i="1">
                              <a:solidFill>
                                <a:schemeClr val="bg1"/>
                              </a:solidFill>
                              <a:latin typeface="Cambria Math" charset="0"/>
                            </a:rPr>
                            <m:t>′</m:t>
                          </m:r>
                        </m:sup>
                      </m:sSup>
                      <m:r>
                        <a:rPr lang="en-US" i="1">
                          <a:solidFill>
                            <a:schemeClr val="bg1"/>
                          </a:solidFill>
                          <a:latin typeface="Cambria Math" charset="0"/>
                        </a:rPr>
                        <m:t>=</m:t>
                      </m:r>
                      <m:r>
                        <a:rPr lang="en-US" b="0" i="1" smtClean="0">
                          <a:solidFill>
                            <a:schemeClr val="bg1"/>
                          </a:solidFill>
                          <a:latin typeface="Cambria Math" panose="02040503050406030204" pitchFamily="18" charset="0"/>
                        </a:rPr>
                        <m:t>𝑣</m:t>
                      </m:r>
                      <m:sSup>
                        <m:sSupPr>
                          <m:ctrlPr>
                            <a:rPr lang="en-US" i="1">
                              <a:solidFill>
                                <a:schemeClr val="bg1"/>
                              </a:solidFill>
                              <a:latin typeface="Cambria Math" panose="02040503050406030204" pitchFamily="18" charset="0"/>
                            </a:rPr>
                          </m:ctrlPr>
                        </m:sSupPr>
                        <m:e>
                          <m:d>
                            <m:dPr>
                              <m:ctrlPr>
                                <a:rPr lang="en-US" i="1">
                                  <a:solidFill>
                                    <a:schemeClr val="bg1"/>
                                  </a:solidFill>
                                  <a:latin typeface="Cambria Math" panose="02040503050406030204" pitchFamily="18" charset="0"/>
                                </a:rPr>
                              </m:ctrlPr>
                            </m:dPr>
                            <m:e>
                              <m:r>
                                <m:rPr>
                                  <m:sty m:val="p"/>
                                </m:rPr>
                                <a:rPr lang="en-US">
                                  <a:solidFill>
                                    <a:schemeClr val="bg1"/>
                                  </a:solidFill>
                                  <a:latin typeface="Cambria Math" charset="0"/>
                                </a:rPr>
                                <m:t>Δ</m:t>
                              </m:r>
                              <m:r>
                                <a:rPr lang="en-US" i="1">
                                  <a:solidFill>
                                    <a:schemeClr val="bg1"/>
                                  </a:solidFill>
                                  <a:latin typeface="Cambria Math" panose="02040503050406030204" pitchFamily="18" charset="0"/>
                                </a:rPr>
                                <m:t>𝑡</m:t>
                              </m:r>
                            </m:e>
                          </m:d>
                        </m:e>
                        <m:sup>
                          <m:r>
                            <a:rPr lang="en-US" i="1">
                              <a:solidFill>
                                <a:schemeClr val="bg1"/>
                              </a:solidFill>
                              <a:latin typeface="Cambria Math" charset="0"/>
                            </a:rPr>
                            <m:t>′</m:t>
                          </m:r>
                        </m:sup>
                      </m:sSup>
                      <m:r>
                        <a:rPr lang="en-US" b="0" i="1" smtClean="0">
                          <a:solidFill>
                            <a:schemeClr val="bg1"/>
                          </a:solidFill>
                          <a:latin typeface="Cambria Math" panose="02040503050406030204" pitchFamily="18" charset="0"/>
                        </a:rPr>
                        <m:t>=</m:t>
                      </m:r>
                      <m:r>
                        <a:rPr lang="en-US" b="0" i="1" smtClean="0">
                          <a:solidFill>
                            <a:schemeClr val="bg1"/>
                          </a:solidFill>
                          <a:latin typeface="Cambria Math" panose="02040503050406030204" pitchFamily="18" charset="0"/>
                        </a:rPr>
                        <m:t>𝑣</m:t>
                      </m:r>
                      <m:r>
                        <a:rPr lang="en-US" i="1">
                          <a:solidFill>
                            <a:schemeClr val="bg1"/>
                          </a:solidFill>
                          <a:latin typeface="Cambria Math" charset="0"/>
                        </a:rPr>
                        <m:t>𝛾</m:t>
                      </m:r>
                      <m:r>
                        <m:rPr>
                          <m:sty m:val="p"/>
                        </m:rPr>
                        <a:rPr lang="en-US">
                          <a:solidFill>
                            <a:schemeClr val="bg1"/>
                          </a:solidFill>
                          <a:latin typeface="Cambria Math" charset="0"/>
                        </a:rPr>
                        <m:t>Δ</m:t>
                      </m:r>
                      <m:r>
                        <a:rPr lang="en-US" i="1">
                          <a:solidFill>
                            <a:schemeClr val="bg1"/>
                          </a:solidFill>
                          <a:latin typeface="Cambria Math" panose="02040503050406030204" pitchFamily="18" charset="0"/>
                        </a:rPr>
                        <m:t>𝑡</m:t>
                      </m:r>
                    </m:oMath>
                  </m:oMathPara>
                </a14:m>
                <a:endParaRPr lang="en-US" i="1" dirty="0">
                  <a:solidFill>
                    <a:schemeClr val="bg1"/>
                  </a:solidFill>
                  <a:latin typeface="Cambria Math" panose="02040503050406030204" pitchFamily="18" charset="0"/>
                </a:endParaRPr>
              </a:p>
            </p:txBody>
          </p:sp>
        </mc:Choice>
        <mc:Fallback xmlns="">
          <p:sp>
            <p:nvSpPr>
              <p:cNvPr id="13" name="Rectangle 12">
                <a:extLst>
                  <a:ext uri="{FF2B5EF4-FFF2-40B4-BE49-F238E27FC236}">
                    <a16:creationId xmlns:a16="http://schemas.microsoft.com/office/drawing/2014/main" id="{349B96DE-4DE1-2797-D5E1-3B74FD178561}"/>
                  </a:ext>
                </a:extLst>
              </p:cNvPr>
              <p:cNvSpPr>
                <a:spLocks noRot="1" noChangeAspect="1" noMove="1" noResize="1" noEditPoints="1" noAdjustHandles="1" noChangeArrowheads="1" noChangeShapeType="1" noTextEdit="1"/>
              </p:cNvSpPr>
              <p:nvPr/>
            </p:nvSpPr>
            <p:spPr>
              <a:xfrm>
                <a:off x="2913530" y="5289540"/>
                <a:ext cx="3120502" cy="552239"/>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3855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1" grpId="0" animBg="1"/>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Pop quiz - Relativity of simultaneity</a:t>
            </a:r>
          </a:p>
        </p:txBody>
      </p:sp>
      <p:sp>
        <p:nvSpPr>
          <p:cNvPr id="3" name="Content Placeholder 2"/>
          <p:cNvSpPr>
            <a:spLocks noGrp="1"/>
          </p:cNvSpPr>
          <p:nvPr>
            <p:ph idx="1"/>
          </p:nvPr>
        </p:nvSpPr>
        <p:spPr/>
        <p:txBody>
          <a:bodyPr/>
          <a:lstStyle/>
          <a:p>
            <a:endParaRPr lang="en-US" dirty="0"/>
          </a:p>
          <a:p>
            <a:endParaRPr lang="en-US" dirty="0"/>
          </a:p>
          <a:p>
            <a:r>
              <a:rPr lang="en-US" dirty="0"/>
              <a:t>Imagine entering a reference frame </a:t>
            </a:r>
            <a:r>
              <a:rPr lang="en-US" dirty="0" err="1"/>
              <a:t>comoving</a:t>
            </a:r>
            <a:r>
              <a:rPr lang="en-US" dirty="0"/>
              <a:t> with a spaceship</a:t>
            </a:r>
          </a:p>
        </p:txBody>
      </p:sp>
      <p:sp>
        <p:nvSpPr>
          <p:cNvPr id="4" name="Triangle 3"/>
          <p:cNvSpPr/>
          <p:nvPr/>
        </p:nvSpPr>
        <p:spPr>
          <a:xfrm>
            <a:off x="2639685" y="2536163"/>
            <a:ext cx="1060704" cy="914400"/>
          </a:xfrm>
          <a:prstGeom prst="triangle">
            <a:avLst/>
          </a:prstGeom>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28604" y="2674191"/>
            <a:ext cx="174253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97667" y="2674191"/>
            <a:ext cx="396815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p:cNvSpPr/>
          <p:nvPr/>
        </p:nvSpPr>
        <p:spPr>
          <a:xfrm>
            <a:off x="5331126" y="2769075"/>
            <a:ext cx="251255" cy="267422"/>
          </a:xfrm>
          <a:prstGeom prst="smileyFac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5470049" y="3036497"/>
            <a:ext cx="7736" cy="2760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72576" y="3321876"/>
            <a:ext cx="170549" cy="204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291962" y="3329792"/>
            <a:ext cx="182045" cy="204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478868" y="3071003"/>
            <a:ext cx="227161" cy="149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49721" y="3068124"/>
            <a:ext cx="226265" cy="155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18913" y="1932317"/>
            <a:ext cx="935064" cy="369332"/>
          </a:xfrm>
          <a:prstGeom prst="rect">
            <a:avLst/>
          </a:prstGeom>
          <a:noFill/>
        </p:spPr>
        <p:txBody>
          <a:bodyPr wrap="none" rtlCol="0">
            <a:spAutoFit/>
          </a:bodyPr>
          <a:lstStyle/>
          <a:p>
            <a:r>
              <a:rPr lang="en-US"/>
              <a:t>Frame S</a:t>
            </a:r>
          </a:p>
        </p:txBody>
      </p:sp>
    </p:spTree>
    <p:extLst>
      <p:ext uri="{BB962C8B-B14F-4D97-AF65-F5344CB8AC3E}">
        <p14:creationId xmlns:p14="http://schemas.microsoft.com/office/powerpoint/2010/main" val="1272302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Pop quiz - Relativity of simultaneity</a:t>
            </a:r>
          </a:p>
        </p:txBody>
      </p:sp>
      <p:sp>
        <p:nvSpPr>
          <p:cNvPr id="3" name="Content Placeholder 2"/>
          <p:cNvSpPr>
            <a:spLocks noGrp="1"/>
          </p:cNvSpPr>
          <p:nvPr>
            <p:ph idx="1"/>
          </p:nvPr>
        </p:nvSpPr>
        <p:spPr/>
        <p:txBody>
          <a:bodyPr>
            <a:normAutofit fontScale="25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sz="2300" dirty="0"/>
          </a:p>
          <a:p>
            <a:endParaRPr lang="en-US" sz="4500" dirty="0"/>
          </a:p>
          <a:p>
            <a:endParaRPr lang="en-US" sz="4500" dirty="0"/>
          </a:p>
          <a:p>
            <a:endParaRPr lang="en-US" sz="7200" dirty="0"/>
          </a:p>
          <a:p>
            <a:r>
              <a:rPr lang="en-US" sz="7200" dirty="0"/>
              <a:t>If two equidistant light sources turn on at the same time in the spaceship </a:t>
            </a:r>
            <a:r>
              <a:rPr lang="en-US" sz="7200" dirty="0" err="1"/>
              <a:t>comoving</a:t>
            </a:r>
            <a:r>
              <a:rPr lang="en-US" sz="7200" dirty="0"/>
              <a:t> frame, do you first see light from</a:t>
            </a:r>
          </a:p>
          <a:p>
            <a:pPr marL="342900" indent="-342900">
              <a:buFont typeface="+mj-lt"/>
              <a:buAutoNum type="alphaLcParenR"/>
            </a:pPr>
            <a:r>
              <a:rPr lang="en-US" sz="7200" dirty="0"/>
              <a:t>Source A</a:t>
            </a:r>
          </a:p>
          <a:p>
            <a:pPr marL="342900" indent="-342900">
              <a:buFont typeface="+mj-lt"/>
              <a:buAutoNum type="alphaLcParenR"/>
            </a:pPr>
            <a:r>
              <a:rPr lang="en-US" sz="7200" dirty="0"/>
              <a:t>Source B</a:t>
            </a:r>
          </a:p>
          <a:p>
            <a:pPr marL="342900" indent="-342900">
              <a:buFont typeface="+mj-lt"/>
              <a:buAutoNum type="alphaLcParenR"/>
            </a:pPr>
            <a:r>
              <a:rPr lang="en-US" sz="7200" dirty="0"/>
              <a:t>Both Sources A and B</a:t>
            </a:r>
          </a:p>
          <a:p>
            <a:endParaRPr lang="en-US" dirty="0"/>
          </a:p>
          <a:p>
            <a:endParaRPr lang="en-US" dirty="0"/>
          </a:p>
        </p:txBody>
      </p:sp>
      <p:sp>
        <p:nvSpPr>
          <p:cNvPr id="4" name="Triangle 3"/>
          <p:cNvSpPr/>
          <p:nvPr/>
        </p:nvSpPr>
        <p:spPr>
          <a:xfrm>
            <a:off x="2639685" y="2536163"/>
            <a:ext cx="1060704" cy="914400"/>
          </a:xfrm>
          <a:prstGeom prst="triangle">
            <a:avLst/>
          </a:prstGeom>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28604" y="2674191"/>
            <a:ext cx="174253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97667" y="2674191"/>
            <a:ext cx="396815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n 7"/>
          <p:cNvSpPr/>
          <p:nvPr/>
        </p:nvSpPr>
        <p:spPr>
          <a:xfrm>
            <a:off x="3519580" y="2700070"/>
            <a:ext cx="914400" cy="9144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n 8"/>
          <p:cNvSpPr/>
          <p:nvPr/>
        </p:nvSpPr>
        <p:spPr>
          <a:xfrm>
            <a:off x="6553198" y="2697194"/>
            <a:ext cx="914400" cy="9144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p:cNvSpPr/>
          <p:nvPr/>
        </p:nvSpPr>
        <p:spPr>
          <a:xfrm>
            <a:off x="5356526" y="2769075"/>
            <a:ext cx="251255" cy="267422"/>
          </a:xfrm>
          <a:prstGeom prst="smileyFac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5470049" y="3036497"/>
            <a:ext cx="7736" cy="2760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72576" y="3321876"/>
            <a:ext cx="170549" cy="204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291962" y="3329792"/>
            <a:ext cx="182045" cy="204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478868" y="3071003"/>
            <a:ext cx="227161" cy="149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49721" y="3068124"/>
            <a:ext cx="226265" cy="155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Left Brace 15"/>
          <p:cNvSpPr/>
          <p:nvPr/>
        </p:nvSpPr>
        <p:spPr>
          <a:xfrm flipH="1">
            <a:off x="4652942" y="3036496"/>
            <a:ext cx="121616" cy="1484703"/>
          </a:xfrm>
          <a:prstGeom prst="lef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Left Brace 16"/>
          <p:cNvSpPr/>
          <p:nvPr/>
        </p:nvSpPr>
        <p:spPr>
          <a:xfrm flipH="1">
            <a:off x="6164242" y="3036496"/>
            <a:ext cx="121616" cy="1484703"/>
          </a:xfrm>
          <a:prstGeom prst="lef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4486829" y="3797300"/>
            <a:ext cx="489236" cy="369332"/>
          </a:xfrm>
          <a:prstGeom prst="rect">
            <a:avLst/>
          </a:prstGeom>
          <a:noFill/>
        </p:spPr>
        <p:txBody>
          <a:bodyPr wrap="none" rtlCol="0">
            <a:spAutoFit/>
          </a:bodyPr>
          <a:lstStyle/>
          <a:p>
            <a:r>
              <a:rPr lang="en-US"/>
              <a:t>L/2</a:t>
            </a:r>
          </a:p>
        </p:txBody>
      </p:sp>
      <p:sp>
        <p:nvSpPr>
          <p:cNvPr id="18" name="TextBox 17"/>
          <p:cNvSpPr txBox="1"/>
          <p:nvPr/>
        </p:nvSpPr>
        <p:spPr>
          <a:xfrm>
            <a:off x="5998129" y="3797300"/>
            <a:ext cx="489236" cy="369332"/>
          </a:xfrm>
          <a:prstGeom prst="rect">
            <a:avLst/>
          </a:prstGeom>
          <a:noFill/>
        </p:spPr>
        <p:txBody>
          <a:bodyPr wrap="none" rtlCol="0">
            <a:spAutoFit/>
          </a:bodyPr>
          <a:lstStyle/>
          <a:p>
            <a:r>
              <a:rPr lang="en-US"/>
              <a:t>L/2</a:t>
            </a:r>
          </a:p>
        </p:txBody>
      </p:sp>
      <p:sp>
        <p:nvSpPr>
          <p:cNvPr id="20" name="TextBox 19"/>
          <p:cNvSpPr txBox="1"/>
          <p:nvPr/>
        </p:nvSpPr>
        <p:spPr>
          <a:xfrm>
            <a:off x="3826429" y="2959100"/>
            <a:ext cx="324128" cy="369332"/>
          </a:xfrm>
          <a:prstGeom prst="rect">
            <a:avLst/>
          </a:prstGeom>
          <a:noFill/>
        </p:spPr>
        <p:txBody>
          <a:bodyPr wrap="none" rtlCol="0">
            <a:spAutoFit/>
          </a:bodyPr>
          <a:lstStyle/>
          <a:p>
            <a:r>
              <a:rPr lang="en-US" b="1" dirty="0">
                <a:solidFill>
                  <a:schemeClr val="bg1"/>
                </a:solidFill>
              </a:rPr>
              <a:t>A</a:t>
            </a:r>
          </a:p>
        </p:txBody>
      </p:sp>
      <p:sp>
        <p:nvSpPr>
          <p:cNvPr id="21" name="TextBox 20"/>
          <p:cNvSpPr txBox="1"/>
          <p:nvPr/>
        </p:nvSpPr>
        <p:spPr>
          <a:xfrm>
            <a:off x="6861729" y="2959100"/>
            <a:ext cx="314510" cy="369332"/>
          </a:xfrm>
          <a:prstGeom prst="rect">
            <a:avLst/>
          </a:prstGeom>
          <a:noFill/>
        </p:spPr>
        <p:txBody>
          <a:bodyPr wrap="none" rtlCol="0">
            <a:spAutoFit/>
          </a:bodyPr>
          <a:lstStyle/>
          <a:p>
            <a:r>
              <a:rPr lang="en-US" b="1" dirty="0">
                <a:solidFill>
                  <a:schemeClr val="bg1"/>
                </a:solidFill>
              </a:rPr>
              <a:t>B</a:t>
            </a:r>
          </a:p>
        </p:txBody>
      </p:sp>
      <p:sp>
        <p:nvSpPr>
          <p:cNvPr id="22" name="TextBox 21"/>
          <p:cNvSpPr txBox="1"/>
          <p:nvPr/>
        </p:nvSpPr>
        <p:spPr>
          <a:xfrm>
            <a:off x="2518913" y="1932317"/>
            <a:ext cx="935064" cy="369332"/>
          </a:xfrm>
          <a:prstGeom prst="rect">
            <a:avLst/>
          </a:prstGeom>
          <a:noFill/>
        </p:spPr>
        <p:txBody>
          <a:bodyPr wrap="none" rtlCol="0">
            <a:spAutoFit/>
          </a:bodyPr>
          <a:lstStyle/>
          <a:p>
            <a:r>
              <a:rPr lang="en-US"/>
              <a:t>Frame S</a:t>
            </a:r>
          </a:p>
        </p:txBody>
      </p:sp>
    </p:spTree>
    <p:extLst>
      <p:ext uri="{BB962C8B-B14F-4D97-AF65-F5344CB8AC3E}">
        <p14:creationId xmlns:p14="http://schemas.microsoft.com/office/powerpoint/2010/main" val="1099444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Pop quiz - Relativity of simultaneity</a:t>
            </a:r>
          </a:p>
        </p:txBody>
      </p:sp>
      <p:sp>
        <p:nvSpPr>
          <p:cNvPr id="3" name="Content Placeholder 2"/>
          <p:cNvSpPr>
            <a:spLocks noGrp="1"/>
          </p:cNvSpPr>
          <p:nvPr>
            <p:ph idx="1"/>
          </p:nvPr>
        </p:nvSpPr>
        <p:spPr/>
        <p:txBody>
          <a:bodyPr>
            <a:normAutofit fontScale="25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sz="2300" dirty="0"/>
          </a:p>
          <a:p>
            <a:endParaRPr lang="en-US" sz="4500" dirty="0"/>
          </a:p>
          <a:p>
            <a:endParaRPr lang="en-US" sz="4500" dirty="0"/>
          </a:p>
          <a:p>
            <a:endParaRPr lang="en-US" sz="7200" dirty="0"/>
          </a:p>
          <a:p>
            <a:r>
              <a:rPr lang="en-US" sz="7200" dirty="0"/>
              <a:t>If two equidistant light sources turn on at the same time in the spaceship </a:t>
            </a:r>
            <a:r>
              <a:rPr lang="en-US" sz="7200" dirty="0" err="1"/>
              <a:t>comoving</a:t>
            </a:r>
            <a:r>
              <a:rPr lang="en-US" sz="7200" dirty="0"/>
              <a:t> frame, do you first see light from</a:t>
            </a:r>
          </a:p>
          <a:p>
            <a:pPr marL="342900" indent="-342900">
              <a:buFont typeface="+mj-lt"/>
              <a:buAutoNum type="alphaLcParenR"/>
            </a:pPr>
            <a:r>
              <a:rPr lang="en-US" sz="7200" dirty="0"/>
              <a:t>Source A</a:t>
            </a:r>
          </a:p>
          <a:p>
            <a:pPr marL="342900" indent="-342900">
              <a:buFont typeface="+mj-lt"/>
              <a:buAutoNum type="alphaLcParenR"/>
            </a:pPr>
            <a:r>
              <a:rPr lang="en-US" sz="7200" dirty="0"/>
              <a:t>Source B</a:t>
            </a:r>
          </a:p>
          <a:p>
            <a:pPr marL="342900" indent="-342900">
              <a:buFont typeface="+mj-lt"/>
              <a:buAutoNum type="alphaLcParenR"/>
            </a:pPr>
            <a:r>
              <a:rPr lang="en-US" sz="7200" dirty="0">
                <a:solidFill>
                  <a:srgbClr val="00B050"/>
                </a:solidFill>
              </a:rPr>
              <a:t>Both Sources A and B</a:t>
            </a:r>
          </a:p>
          <a:p>
            <a:endParaRPr lang="en-US" dirty="0"/>
          </a:p>
          <a:p>
            <a:endParaRPr lang="en-US" dirty="0"/>
          </a:p>
        </p:txBody>
      </p:sp>
      <p:sp>
        <p:nvSpPr>
          <p:cNvPr id="4" name="Triangle 3"/>
          <p:cNvSpPr/>
          <p:nvPr/>
        </p:nvSpPr>
        <p:spPr>
          <a:xfrm>
            <a:off x="2639685" y="2536163"/>
            <a:ext cx="1060704" cy="914400"/>
          </a:xfrm>
          <a:prstGeom prst="triangle">
            <a:avLst/>
          </a:prstGeom>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28604" y="2674191"/>
            <a:ext cx="174253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97667" y="2674191"/>
            <a:ext cx="396815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n 7"/>
          <p:cNvSpPr/>
          <p:nvPr/>
        </p:nvSpPr>
        <p:spPr>
          <a:xfrm>
            <a:off x="3519580" y="2700070"/>
            <a:ext cx="914400" cy="9144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n 8"/>
          <p:cNvSpPr/>
          <p:nvPr/>
        </p:nvSpPr>
        <p:spPr>
          <a:xfrm>
            <a:off x="6553198" y="2697194"/>
            <a:ext cx="914400" cy="9144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p:cNvSpPr/>
          <p:nvPr/>
        </p:nvSpPr>
        <p:spPr>
          <a:xfrm>
            <a:off x="5356526" y="2769075"/>
            <a:ext cx="251255" cy="267422"/>
          </a:xfrm>
          <a:prstGeom prst="smileyFac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5470049" y="3036497"/>
            <a:ext cx="7736" cy="2760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72576" y="3321876"/>
            <a:ext cx="170549" cy="204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291962" y="3329792"/>
            <a:ext cx="182045" cy="204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478868" y="3071003"/>
            <a:ext cx="227161" cy="149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49721" y="3068124"/>
            <a:ext cx="226265" cy="155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Left Brace 15"/>
          <p:cNvSpPr/>
          <p:nvPr/>
        </p:nvSpPr>
        <p:spPr>
          <a:xfrm flipH="1">
            <a:off x="4652942" y="3036496"/>
            <a:ext cx="121616" cy="1484703"/>
          </a:xfrm>
          <a:prstGeom prst="lef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Left Brace 16"/>
          <p:cNvSpPr/>
          <p:nvPr/>
        </p:nvSpPr>
        <p:spPr>
          <a:xfrm flipH="1">
            <a:off x="6164242" y="3036496"/>
            <a:ext cx="121616" cy="1484703"/>
          </a:xfrm>
          <a:prstGeom prst="lef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4486829" y="3797300"/>
            <a:ext cx="489236" cy="369332"/>
          </a:xfrm>
          <a:prstGeom prst="rect">
            <a:avLst/>
          </a:prstGeom>
          <a:noFill/>
        </p:spPr>
        <p:txBody>
          <a:bodyPr wrap="none" rtlCol="0">
            <a:spAutoFit/>
          </a:bodyPr>
          <a:lstStyle/>
          <a:p>
            <a:r>
              <a:rPr lang="en-US"/>
              <a:t>L/2</a:t>
            </a:r>
          </a:p>
        </p:txBody>
      </p:sp>
      <p:sp>
        <p:nvSpPr>
          <p:cNvPr id="18" name="TextBox 17"/>
          <p:cNvSpPr txBox="1"/>
          <p:nvPr/>
        </p:nvSpPr>
        <p:spPr>
          <a:xfrm>
            <a:off x="5998129" y="3797300"/>
            <a:ext cx="489236" cy="369332"/>
          </a:xfrm>
          <a:prstGeom prst="rect">
            <a:avLst/>
          </a:prstGeom>
          <a:noFill/>
        </p:spPr>
        <p:txBody>
          <a:bodyPr wrap="none" rtlCol="0">
            <a:spAutoFit/>
          </a:bodyPr>
          <a:lstStyle/>
          <a:p>
            <a:r>
              <a:rPr lang="en-US"/>
              <a:t>L/2</a:t>
            </a:r>
          </a:p>
        </p:txBody>
      </p:sp>
      <p:sp>
        <p:nvSpPr>
          <p:cNvPr id="20" name="TextBox 19"/>
          <p:cNvSpPr txBox="1"/>
          <p:nvPr/>
        </p:nvSpPr>
        <p:spPr>
          <a:xfrm>
            <a:off x="3826429" y="2959100"/>
            <a:ext cx="324128" cy="369332"/>
          </a:xfrm>
          <a:prstGeom prst="rect">
            <a:avLst/>
          </a:prstGeom>
          <a:noFill/>
        </p:spPr>
        <p:txBody>
          <a:bodyPr wrap="none" rtlCol="0">
            <a:spAutoFit/>
          </a:bodyPr>
          <a:lstStyle/>
          <a:p>
            <a:r>
              <a:rPr lang="en-US" b="1" dirty="0">
                <a:solidFill>
                  <a:schemeClr val="bg1"/>
                </a:solidFill>
              </a:rPr>
              <a:t>A</a:t>
            </a:r>
          </a:p>
        </p:txBody>
      </p:sp>
      <p:sp>
        <p:nvSpPr>
          <p:cNvPr id="21" name="TextBox 20"/>
          <p:cNvSpPr txBox="1"/>
          <p:nvPr/>
        </p:nvSpPr>
        <p:spPr>
          <a:xfrm>
            <a:off x="6861729" y="2959100"/>
            <a:ext cx="314510" cy="369332"/>
          </a:xfrm>
          <a:prstGeom prst="rect">
            <a:avLst/>
          </a:prstGeom>
          <a:noFill/>
        </p:spPr>
        <p:txBody>
          <a:bodyPr wrap="none" rtlCol="0">
            <a:spAutoFit/>
          </a:bodyPr>
          <a:lstStyle/>
          <a:p>
            <a:r>
              <a:rPr lang="en-US" b="1" dirty="0">
                <a:solidFill>
                  <a:schemeClr val="bg1"/>
                </a:solidFill>
              </a:rPr>
              <a:t>B</a:t>
            </a:r>
          </a:p>
        </p:txBody>
      </p:sp>
      <p:sp>
        <p:nvSpPr>
          <p:cNvPr id="11" name="TextBox 10"/>
          <p:cNvSpPr txBox="1"/>
          <p:nvPr/>
        </p:nvSpPr>
        <p:spPr>
          <a:xfrm>
            <a:off x="2518913" y="1932317"/>
            <a:ext cx="935064" cy="369332"/>
          </a:xfrm>
          <a:prstGeom prst="rect">
            <a:avLst/>
          </a:prstGeom>
          <a:noFill/>
        </p:spPr>
        <p:txBody>
          <a:bodyPr wrap="none" rtlCol="0">
            <a:spAutoFit/>
          </a:bodyPr>
          <a:lstStyle/>
          <a:p>
            <a:r>
              <a:rPr lang="en-US"/>
              <a:t>Frame S</a:t>
            </a:r>
          </a:p>
        </p:txBody>
      </p:sp>
    </p:spTree>
    <p:extLst>
      <p:ext uri="{BB962C8B-B14F-4D97-AF65-F5344CB8AC3E}">
        <p14:creationId xmlns:p14="http://schemas.microsoft.com/office/powerpoint/2010/main" val="336449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Pop quiz - Relativity of simultaneity</a:t>
            </a:r>
          </a:p>
        </p:txBody>
      </p:sp>
      <p:sp>
        <p:nvSpPr>
          <p:cNvPr id="3" name="Content Placeholder 2"/>
          <p:cNvSpPr>
            <a:spLocks noGrp="1"/>
          </p:cNvSpPr>
          <p:nvPr>
            <p:ph idx="1"/>
          </p:nvPr>
        </p:nvSpPr>
        <p:spPr/>
        <p:txBody>
          <a:bodyPr>
            <a:normAutofit fontScale="25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7200" dirty="0"/>
          </a:p>
          <a:p>
            <a:r>
              <a:rPr lang="en-US" sz="7200" dirty="0"/>
              <a:t>Now enter a reference frame in which the spaceship is moving at velocity </a:t>
            </a:r>
            <a:r>
              <a:rPr lang="en-US" sz="7200" b="1" dirty="0"/>
              <a:t>v</a:t>
            </a:r>
            <a:r>
              <a:rPr lang="en-US" sz="7200" dirty="0"/>
              <a:t>. You observe that the person in the rocket first sees</a:t>
            </a:r>
          </a:p>
          <a:p>
            <a:pPr marL="342900" indent="-342900">
              <a:buFont typeface="+mj-lt"/>
              <a:buAutoNum type="alphaLcParenR"/>
            </a:pPr>
            <a:r>
              <a:rPr lang="en-US" sz="7200" dirty="0"/>
              <a:t>Source A</a:t>
            </a:r>
          </a:p>
          <a:p>
            <a:pPr marL="342900" indent="-342900">
              <a:buFont typeface="+mj-lt"/>
              <a:buAutoNum type="alphaLcParenR"/>
            </a:pPr>
            <a:r>
              <a:rPr lang="en-US" sz="7200" dirty="0"/>
              <a:t>Source B</a:t>
            </a:r>
          </a:p>
          <a:p>
            <a:pPr marL="342900" indent="-342900">
              <a:buFont typeface="+mj-lt"/>
              <a:buAutoNum type="alphaLcParenR"/>
            </a:pPr>
            <a:r>
              <a:rPr lang="en-US" sz="7200" dirty="0"/>
              <a:t>Both Sources A and B</a:t>
            </a:r>
          </a:p>
          <a:p>
            <a:endParaRPr lang="en-US" dirty="0"/>
          </a:p>
          <a:p>
            <a:endParaRPr lang="en-US" dirty="0"/>
          </a:p>
        </p:txBody>
      </p:sp>
      <p:sp>
        <p:nvSpPr>
          <p:cNvPr id="4" name="Triangle 3"/>
          <p:cNvSpPr/>
          <p:nvPr/>
        </p:nvSpPr>
        <p:spPr>
          <a:xfrm>
            <a:off x="2639685" y="2536163"/>
            <a:ext cx="1060704" cy="914400"/>
          </a:xfrm>
          <a:prstGeom prst="triangle">
            <a:avLst/>
          </a:prstGeom>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28604" y="2674191"/>
            <a:ext cx="174253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97667" y="2674191"/>
            <a:ext cx="396815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n 7"/>
          <p:cNvSpPr/>
          <p:nvPr/>
        </p:nvSpPr>
        <p:spPr>
          <a:xfrm>
            <a:off x="3519580" y="2700070"/>
            <a:ext cx="914400" cy="9144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n 8"/>
          <p:cNvSpPr/>
          <p:nvPr/>
        </p:nvSpPr>
        <p:spPr>
          <a:xfrm>
            <a:off x="6553198" y="2697194"/>
            <a:ext cx="914400" cy="9144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p:cNvSpPr/>
          <p:nvPr/>
        </p:nvSpPr>
        <p:spPr>
          <a:xfrm>
            <a:off x="5356526" y="2769075"/>
            <a:ext cx="251255" cy="267422"/>
          </a:xfrm>
          <a:prstGeom prst="smileyFac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5470049" y="3036497"/>
            <a:ext cx="7736" cy="2760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72576" y="3321876"/>
            <a:ext cx="170549" cy="204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291962" y="3329792"/>
            <a:ext cx="182045" cy="204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478868" y="3071003"/>
            <a:ext cx="227161" cy="149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49721" y="3068124"/>
            <a:ext cx="226265" cy="155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26429" y="2959100"/>
            <a:ext cx="324128" cy="369332"/>
          </a:xfrm>
          <a:prstGeom prst="rect">
            <a:avLst/>
          </a:prstGeom>
          <a:noFill/>
        </p:spPr>
        <p:txBody>
          <a:bodyPr wrap="none" rtlCol="0">
            <a:spAutoFit/>
          </a:bodyPr>
          <a:lstStyle/>
          <a:p>
            <a:r>
              <a:rPr lang="en-US" b="1" dirty="0">
                <a:solidFill>
                  <a:schemeClr val="bg1"/>
                </a:solidFill>
              </a:rPr>
              <a:t>A</a:t>
            </a:r>
          </a:p>
        </p:txBody>
      </p:sp>
      <p:sp>
        <p:nvSpPr>
          <p:cNvPr id="21" name="TextBox 20"/>
          <p:cNvSpPr txBox="1"/>
          <p:nvPr/>
        </p:nvSpPr>
        <p:spPr>
          <a:xfrm>
            <a:off x="6861729" y="2959100"/>
            <a:ext cx="314510" cy="369332"/>
          </a:xfrm>
          <a:prstGeom prst="rect">
            <a:avLst/>
          </a:prstGeom>
          <a:noFill/>
        </p:spPr>
        <p:txBody>
          <a:bodyPr wrap="none" rtlCol="0">
            <a:spAutoFit/>
          </a:bodyPr>
          <a:lstStyle/>
          <a:p>
            <a:r>
              <a:rPr lang="en-US" b="1" dirty="0">
                <a:solidFill>
                  <a:schemeClr val="bg1"/>
                </a:solidFill>
              </a:rPr>
              <a:t>B</a:t>
            </a:r>
          </a:p>
        </p:txBody>
      </p:sp>
      <p:cxnSp>
        <p:nvCxnSpPr>
          <p:cNvPr id="22" name="Straight Arrow Connector 21"/>
          <p:cNvCxnSpPr/>
          <p:nvPr/>
        </p:nvCxnSpPr>
        <p:spPr>
          <a:xfrm flipV="1">
            <a:off x="8495338" y="3145759"/>
            <a:ext cx="1115098"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905009" y="2778094"/>
            <a:ext cx="288862" cy="369332"/>
          </a:xfrm>
          <a:prstGeom prst="rect">
            <a:avLst/>
          </a:prstGeom>
          <a:noFill/>
        </p:spPr>
        <p:txBody>
          <a:bodyPr wrap="none" rtlCol="0">
            <a:spAutoFit/>
          </a:bodyPr>
          <a:lstStyle/>
          <a:p>
            <a:r>
              <a:rPr lang="en-US"/>
              <a:t>v</a:t>
            </a:r>
          </a:p>
        </p:txBody>
      </p:sp>
      <p:sp>
        <p:nvSpPr>
          <p:cNvPr id="24" name="TextBox 23"/>
          <p:cNvSpPr txBox="1"/>
          <p:nvPr/>
        </p:nvSpPr>
        <p:spPr>
          <a:xfrm>
            <a:off x="2518913" y="1932317"/>
            <a:ext cx="986360" cy="369332"/>
          </a:xfrm>
          <a:prstGeom prst="rect">
            <a:avLst/>
          </a:prstGeom>
          <a:noFill/>
        </p:spPr>
        <p:txBody>
          <a:bodyPr wrap="none" rtlCol="0">
            <a:spAutoFit/>
          </a:bodyPr>
          <a:lstStyle/>
          <a:p>
            <a:r>
              <a:rPr lang="en-US" dirty="0"/>
              <a:t>Frame S’</a:t>
            </a:r>
          </a:p>
        </p:txBody>
      </p:sp>
    </p:spTree>
    <p:extLst>
      <p:ext uri="{BB962C8B-B14F-4D97-AF65-F5344CB8AC3E}">
        <p14:creationId xmlns:p14="http://schemas.microsoft.com/office/powerpoint/2010/main" val="1413068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Pop quiz - Relativity of simultaneity</a:t>
            </a:r>
          </a:p>
        </p:txBody>
      </p:sp>
      <p:sp>
        <p:nvSpPr>
          <p:cNvPr id="3" name="Content Placeholder 2"/>
          <p:cNvSpPr>
            <a:spLocks noGrp="1"/>
          </p:cNvSpPr>
          <p:nvPr>
            <p:ph idx="1"/>
          </p:nvPr>
        </p:nvSpPr>
        <p:spPr/>
        <p:txBody>
          <a:bodyPr>
            <a:normAutofit fontScale="25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7200" dirty="0"/>
          </a:p>
          <a:p>
            <a:r>
              <a:rPr lang="en-US" sz="7200" dirty="0"/>
              <a:t>Now enter a reference frame in which the spaceship is moving at velocity </a:t>
            </a:r>
            <a:r>
              <a:rPr lang="en-US" sz="7200" b="1" dirty="0"/>
              <a:t>v</a:t>
            </a:r>
            <a:r>
              <a:rPr lang="en-US" sz="7200" dirty="0"/>
              <a:t>. You observe that the person in the rocket first sees</a:t>
            </a:r>
          </a:p>
          <a:p>
            <a:pPr marL="342900" indent="-342900">
              <a:buFont typeface="+mj-lt"/>
              <a:buAutoNum type="alphaLcParenR"/>
            </a:pPr>
            <a:r>
              <a:rPr lang="en-US" sz="7200" dirty="0"/>
              <a:t>Source A</a:t>
            </a:r>
          </a:p>
          <a:p>
            <a:pPr marL="342900" indent="-342900">
              <a:buFont typeface="+mj-lt"/>
              <a:buAutoNum type="alphaLcParenR"/>
            </a:pPr>
            <a:r>
              <a:rPr lang="en-US" sz="7200" dirty="0">
                <a:solidFill>
                  <a:srgbClr val="00B050"/>
                </a:solidFill>
              </a:rPr>
              <a:t>Source B</a:t>
            </a:r>
          </a:p>
          <a:p>
            <a:pPr marL="342900" indent="-342900">
              <a:buFont typeface="+mj-lt"/>
              <a:buAutoNum type="alphaLcParenR"/>
            </a:pPr>
            <a:r>
              <a:rPr lang="en-US" sz="7200" dirty="0"/>
              <a:t>Both Sources A and B</a:t>
            </a:r>
          </a:p>
          <a:p>
            <a:endParaRPr lang="en-US" dirty="0"/>
          </a:p>
          <a:p>
            <a:endParaRPr lang="en-US" dirty="0"/>
          </a:p>
        </p:txBody>
      </p:sp>
      <p:sp>
        <p:nvSpPr>
          <p:cNvPr id="4" name="Triangle 3"/>
          <p:cNvSpPr/>
          <p:nvPr/>
        </p:nvSpPr>
        <p:spPr>
          <a:xfrm>
            <a:off x="2639685" y="2536163"/>
            <a:ext cx="1060704" cy="914400"/>
          </a:xfrm>
          <a:prstGeom prst="triangle">
            <a:avLst/>
          </a:prstGeom>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28604" y="2674191"/>
            <a:ext cx="174253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97667" y="2674191"/>
            <a:ext cx="396815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n 7"/>
          <p:cNvSpPr/>
          <p:nvPr/>
        </p:nvSpPr>
        <p:spPr>
          <a:xfrm>
            <a:off x="3519580" y="2700070"/>
            <a:ext cx="914400" cy="9144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n 8"/>
          <p:cNvSpPr/>
          <p:nvPr/>
        </p:nvSpPr>
        <p:spPr>
          <a:xfrm>
            <a:off x="6553198" y="2697194"/>
            <a:ext cx="914400" cy="9144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p:cNvSpPr/>
          <p:nvPr/>
        </p:nvSpPr>
        <p:spPr>
          <a:xfrm>
            <a:off x="5356526" y="2769075"/>
            <a:ext cx="251255" cy="267422"/>
          </a:xfrm>
          <a:prstGeom prst="smileyFac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5470049" y="3036497"/>
            <a:ext cx="7736" cy="2760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72576" y="3321876"/>
            <a:ext cx="170549" cy="204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291962" y="3329792"/>
            <a:ext cx="182045" cy="204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478868" y="3071003"/>
            <a:ext cx="227161" cy="149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49721" y="3068124"/>
            <a:ext cx="226265" cy="155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26429" y="2959100"/>
            <a:ext cx="324128" cy="369332"/>
          </a:xfrm>
          <a:prstGeom prst="rect">
            <a:avLst/>
          </a:prstGeom>
          <a:noFill/>
        </p:spPr>
        <p:txBody>
          <a:bodyPr wrap="none" rtlCol="0">
            <a:spAutoFit/>
          </a:bodyPr>
          <a:lstStyle/>
          <a:p>
            <a:r>
              <a:rPr lang="en-US" b="1" dirty="0">
                <a:solidFill>
                  <a:schemeClr val="bg1"/>
                </a:solidFill>
              </a:rPr>
              <a:t>A</a:t>
            </a:r>
          </a:p>
        </p:txBody>
      </p:sp>
      <p:sp>
        <p:nvSpPr>
          <p:cNvPr id="21" name="TextBox 20"/>
          <p:cNvSpPr txBox="1"/>
          <p:nvPr/>
        </p:nvSpPr>
        <p:spPr>
          <a:xfrm>
            <a:off x="6861729" y="2959100"/>
            <a:ext cx="314510" cy="369332"/>
          </a:xfrm>
          <a:prstGeom prst="rect">
            <a:avLst/>
          </a:prstGeom>
          <a:noFill/>
        </p:spPr>
        <p:txBody>
          <a:bodyPr wrap="none" rtlCol="0">
            <a:spAutoFit/>
          </a:bodyPr>
          <a:lstStyle/>
          <a:p>
            <a:r>
              <a:rPr lang="en-US" b="1" dirty="0">
                <a:solidFill>
                  <a:schemeClr val="bg1"/>
                </a:solidFill>
              </a:rPr>
              <a:t>B</a:t>
            </a:r>
          </a:p>
        </p:txBody>
      </p:sp>
      <p:cxnSp>
        <p:nvCxnSpPr>
          <p:cNvPr id="22" name="Straight Arrow Connector 21"/>
          <p:cNvCxnSpPr/>
          <p:nvPr/>
        </p:nvCxnSpPr>
        <p:spPr>
          <a:xfrm flipV="1">
            <a:off x="8495338" y="3145759"/>
            <a:ext cx="1115098"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905009" y="2778094"/>
            <a:ext cx="288862" cy="369332"/>
          </a:xfrm>
          <a:prstGeom prst="rect">
            <a:avLst/>
          </a:prstGeom>
          <a:noFill/>
        </p:spPr>
        <p:txBody>
          <a:bodyPr wrap="none" rtlCol="0">
            <a:spAutoFit/>
          </a:bodyPr>
          <a:lstStyle/>
          <a:p>
            <a:r>
              <a:rPr lang="en-US"/>
              <a:t>v</a:t>
            </a:r>
          </a:p>
        </p:txBody>
      </p:sp>
      <p:sp>
        <p:nvSpPr>
          <p:cNvPr id="24" name="TextBox 23"/>
          <p:cNvSpPr txBox="1"/>
          <p:nvPr/>
        </p:nvSpPr>
        <p:spPr>
          <a:xfrm>
            <a:off x="2518913" y="1932317"/>
            <a:ext cx="986360" cy="369332"/>
          </a:xfrm>
          <a:prstGeom prst="rect">
            <a:avLst/>
          </a:prstGeom>
          <a:noFill/>
        </p:spPr>
        <p:txBody>
          <a:bodyPr wrap="none" rtlCol="0">
            <a:spAutoFit/>
          </a:bodyPr>
          <a:lstStyle/>
          <a:p>
            <a:r>
              <a:rPr lang="en-US" dirty="0"/>
              <a:t>Frame S’</a:t>
            </a:r>
          </a:p>
        </p:txBody>
      </p:sp>
    </p:spTree>
    <p:extLst>
      <p:ext uri="{BB962C8B-B14F-4D97-AF65-F5344CB8AC3E}">
        <p14:creationId xmlns:p14="http://schemas.microsoft.com/office/powerpoint/2010/main" val="941802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Relativistic corrections to classical physics </a:t>
            </a:r>
            <a:r>
              <a:rPr lang="mr-IN" dirty="0"/>
              <a:t>–</a:t>
            </a:r>
            <a:r>
              <a:rPr lang="en-US" dirty="0"/>
              <a:t> velocity addition</a:t>
            </a:r>
            <a:endParaRPr lang="en-US" dirty="0">
              <a:solidFill>
                <a:srgbClr val="FF0000"/>
              </a:solidFill>
            </a:endParaRPr>
          </a:p>
        </p:txBody>
      </p:sp>
      <p:sp>
        <p:nvSpPr>
          <p:cNvPr id="3" name="Content Placeholder 2"/>
          <p:cNvSpPr>
            <a:spLocks noGrp="1"/>
          </p:cNvSpPr>
          <p:nvPr>
            <p:ph idx="1"/>
          </p:nvPr>
        </p:nvSpPr>
        <p:spPr>
          <a:xfrm>
            <a:off x="685801" y="1799167"/>
            <a:ext cx="10131425" cy="4588933"/>
          </a:xfrm>
        </p:spPr>
        <p:txBody>
          <a:bodyPr>
            <a:normAutofit fontScale="25000" lnSpcReduction="20000"/>
          </a:bodyPr>
          <a:lstStyle/>
          <a:p>
            <a:endParaRPr lang="en-US" sz="8000" dirty="0"/>
          </a:p>
          <a:p>
            <a:r>
              <a:rPr lang="en-US" sz="8000" dirty="0"/>
              <a:t>In relativity, no object or information can travel faster than light, a fact reflected in the relativistic law of composition of velocities</a:t>
            </a:r>
          </a:p>
          <a:p>
            <a:endParaRPr lang="en-US" sz="8000" dirty="0"/>
          </a:p>
          <a:p>
            <a:endParaRPr lang="en-US" sz="8000" dirty="0"/>
          </a:p>
          <a:p>
            <a:endParaRPr lang="en-US" sz="8000" dirty="0"/>
          </a:p>
          <a:p>
            <a:endParaRPr lang="en-US" sz="8000" dirty="0"/>
          </a:p>
          <a:p>
            <a:endParaRPr lang="en-US" sz="8000" dirty="0"/>
          </a:p>
          <a:p>
            <a:endParaRPr lang="en-US" sz="8000" dirty="0"/>
          </a:p>
          <a:p>
            <a:endParaRPr lang="en-US" sz="8000" dirty="0"/>
          </a:p>
          <a:p>
            <a:endParaRPr lang="en-US" sz="8000" dirty="0"/>
          </a:p>
          <a:p>
            <a:r>
              <a:rPr lang="en-US" sz="8000" dirty="0" err="1"/>
              <a:t>v</a:t>
            </a:r>
            <a:r>
              <a:rPr lang="en-US" sz="8000" baseline="-25000" dirty="0" err="1"/>
              <a:t>AB</a:t>
            </a:r>
            <a:r>
              <a:rPr lang="en-US" sz="8000" dirty="0"/>
              <a:t> is the (1D) velocity of A with respect to B</a:t>
            </a:r>
          </a:p>
          <a:p>
            <a:r>
              <a:rPr lang="en-US" sz="8000" dirty="0" err="1"/>
              <a:t>v</a:t>
            </a:r>
            <a:r>
              <a:rPr lang="en-US" sz="8000" baseline="-25000" dirty="0" err="1"/>
              <a:t>BC</a:t>
            </a:r>
            <a:r>
              <a:rPr lang="en-US" sz="8000" dirty="0"/>
              <a:t> is the (1D) velocity of B with respect to C</a:t>
            </a:r>
          </a:p>
          <a:p>
            <a:endParaRPr lang="en-US" dirty="0"/>
          </a:p>
          <a:p>
            <a:endParaRPr lang="en-US" dirty="0"/>
          </a:p>
        </p:txBody>
      </p:sp>
      <p:sp>
        <p:nvSpPr>
          <p:cNvPr id="4" name="Triangle 3"/>
          <p:cNvSpPr/>
          <p:nvPr/>
        </p:nvSpPr>
        <p:spPr>
          <a:xfrm>
            <a:off x="3388985" y="3666463"/>
            <a:ext cx="1060704" cy="914400"/>
          </a:xfrm>
          <a:prstGeom prst="triangle">
            <a:avLst/>
          </a:prstGeom>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592204" y="3791791"/>
            <a:ext cx="174253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35867" y="3791791"/>
            <a:ext cx="396815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p:cNvSpPr/>
          <p:nvPr/>
        </p:nvSpPr>
        <p:spPr>
          <a:xfrm>
            <a:off x="6410626" y="3010375"/>
            <a:ext cx="251255" cy="267422"/>
          </a:xfrm>
          <a:prstGeom prst="smileyFac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6524149" y="3290497"/>
            <a:ext cx="7736" cy="2760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539376" y="3563176"/>
            <a:ext cx="170549" cy="204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346062" y="3571092"/>
            <a:ext cx="182045" cy="204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558368" y="3261503"/>
            <a:ext cx="227161" cy="149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316521" y="3258624"/>
            <a:ext cx="226265" cy="155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9308138" y="4237959"/>
            <a:ext cx="1115098"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489209" y="3717894"/>
            <a:ext cx="453970" cy="553998"/>
          </a:xfrm>
          <a:prstGeom prst="rect">
            <a:avLst/>
          </a:prstGeom>
          <a:noFill/>
        </p:spPr>
        <p:txBody>
          <a:bodyPr wrap="none" rtlCol="0">
            <a:spAutoFit/>
          </a:bodyPr>
          <a:lstStyle/>
          <a:p>
            <a:r>
              <a:rPr lang="en-US" dirty="0" err="1"/>
              <a:t>v</a:t>
            </a:r>
            <a:r>
              <a:rPr lang="en-US" baseline="-25000" dirty="0" err="1"/>
              <a:t>BC</a:t>
            </a:r>
            <a:endParaRPr lang="en-US" baseline="-25000" dirty="0"/>
          </a:p>
          <a:p>
            <a:endParaRPr lang="en-US" baseline="-25000" dirty="0"/>
          </a:p>
        </p:txBody>
      </p:sp>
      <p:sp>
        <p:nvSpPr>
          <p:cNvPr id="5" name="Rectangle 4"/>
          <p:cNvSpPr/>
          <p:nvPr/>
        </p:nvSpPr>
        <p:spPr>
          <a:xfrm>
            <a:off x="6797545" y="2941124"/>
            <a:ext cx="377955" cy="1523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a:off x="6781800" y="3080817"/>
            <a:ext cx="181836" cy="242746"/>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miley Face 23"/>
          <p:cNvSpPr/>
          <p:nvPr/>
        </p:nvSpPr>
        <p:spPr>
          <a:xfrm>
            <a:off x="5915326" y="4750275"/>
            <a:ext cx="251255" cy="267422"/>
          </a:xfrm>
          <a:prstGeom prst="smileyFac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5783121" y="4947724"/>
            <a:ext cx="226265" cy="155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050368" y="4963303"/>
            <a:ext cx="227161" cy="1495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850762" y="5285592"/>
            <a:ext cx="182045" cy="204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044076" y="5277676"/>
            <a:ext cx="170549" cy="204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16149" y="4992297"/>
            <a:ext cx="7736" cy="2760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404100" y="2998397"/>
            <a:ext cx="114300" cy="57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flipV="1">
            <a:off x="7733338" y="3018759"/>
            <a:ext cx="1115098"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123709" y="4175094"/>
            <a:ext cx="309700" cy="369332"/>
          </a:xfrm>
          <a:prstGeom prst="rect">
            <a:avLst/>
          </a:prstGeom>
          <a:noFill/>
        </p:spPr>
        <p:txBody>
          <a:bodyPr wrap="none" rtlCol="0">
            <a:spAutoFit/>
          </a:bodyPr>
          <a:lstStyle/>
          <a:p>
            <a:r>
              <a:rPr lang="en-US"/>
              <a:t>B</a:t>
            </a:r>
          </a:p>
        </p:txBody>
      </p:sp>
      <p:sp>
        <p:nvSpPr>
          <p:cNvPr id="34" name="TextBox 33"/>
          <p:cNvSpPr txBox="1"/>
          <p:nvPr/>
        </p:nvSpPr>
        <p:spPr>
          <a:xfrm>
            <a:off x="7304809" y="2676494"/>
            <a:ext cx="317716" cy="369332"/>
          </a:xfrm>
          <a:prstGeom prst="rect">
            <a:avLst/>
          </a:prstGeom>
          <a:noFill/>
        </p:spPr>
        <p:txBody>
          <a:bodyPr wrap="none" rtlCol="0">
            <a:spAutoFit/>
          </a:bodyPr>
          <a:lstStyle/>
          <a:p>
            <a:r>
              <a:rPr lang="en-US" dirty="0"/>
              <a:t>A</a:t>
            </a:r>
          </a:p>
        </p:txBody>
      </p:sp>
      <p:sp>
        <p:nvSpPr>
          <p:cNvPr id="35" name="TextBox 34"/>
          <p:cNvSpPr txBox="1"/>
          <p:nvPr/>
        </p:nvSpPr>
        <p:spPr>
          <a:xfrm>
            <a:off x="5920509" y="5432394"/>
            <a:ext cx="308098" cy="369332"/>
          </a:xfrm>
          <a:prstGeom prst="rect">
            <a:avLst/>
          </a:prstGeom>
          <a:noFill/>
        </p:spPr>
        <p:txBody>
          <a:bodyPr wrap="none" rtlCol="0">
            <a:spAutoFit/>
          </a:bodyPr>
          <a:lstStyle/>
          <a:p>
            <a:r>
              <a:rPr lang="en-US" dirty="0"/>
              <a:t>C</a:t>
            </a:r>
          </a:p>
        </p:txBody>
      </p:sp>
      <p:sp>
        <p:nvSpPr>
          <p:cNvPr id="36" name="TextBox 35"/>
          <p:cNvSpPr txBox="1"/>
          <p:nvPr/>
        </p:nvSpPr>
        <p:spPr>
          <a:xfrm>
            <a:off x="7733672" y="2538022"/>
            <a:ext cx="962892" cy="369332"/>
          </a:xfrm>
          <a:prstGeom prst="rect">
            <a:avLst/>
          </a:prstGeom>
          <a:noFill/>
        </p:spPr>
        <p:txBody>
          <a:bodyPr wrap="square" rtlCol="0">
            <a:spAutoFit/>
          </a:bodyPr>
          <a:lstStyle/>
          <a:p>
            <a:r>
              <a:rPr lang="en-US" dirty="0" err="1"/>
              <a:t>v</a:t>
            </a:r>
            <a:r>
              <a:rPr lang="en-US" baseline="-25000" dirty="0" err="1"/>
              <a:t>AB</a:t>
            </a:r>
            <a:endParaRPr lang="en-US" baseline="-25000" dirty="0"/>
          </a:p>
        </p:txBody>
      </p:sp>
      <mc:AlternateContent xmlns:mc="http://schemas.openxmlformats.org/markup-compatibility/2006" xmlns:a14="http://schemas.microsoft.com/office/drawing/2010/main">
        <mc:Choice Requires="a14">
          <p:sp>
            <p:nvSpPr>
              <p:cNvPr id="37" name="Rectangle 36"/>
              <p:cNvSpPr/>
              <p:nvPr/>
            </p:nvSpPr>
            <p:spPr>
              <a:xfrm>
                <a:off x="4419600" y="2590807"/>
                <a:ext cx="1782325" cy="85089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 xmlns:m="http://schemas.openxmlformats.org/officeDocument/2006/math">
                    <m:sSub>
                      <m:sSubPr>
                        <m:ctrlPr>
                          <a:rPr lang="en-US" i="1" smtClean="0">
                            <a:solidFill>
                              <a:schemeClr val="bg1"/>
                            </a:solidFill>
                            <a:latin typeface="Cambria Math" panose="02040503050406030204" pitchFamily="18" charset="0"/>
                          </a:rPr>
                        </m:ctrlPr>
                      </m:sSubPr>
                      <m:e>
                        <m:r>
                          <m:rPr>
                            <m:nor/>
                          </m:rPr>
                          <a:rPr lang="en-US" dirty="0" smtClean="0">
                            <a:solidFill>
                              <a:schemeClr val="bg1"/>
                            </a:solidFill>
                          </a:rPr>
                          <m:t>v</m:t>
                        </m:r>
                      </m:e>
                      <m:sub>
                        <m:r>
                          <a:rPr lang="en-US" b="0" i="1" smtClean="0">
                            <a:solidFill>
                              <a:schemeClr val="bg1"/>
                            </a:solidFill>
                            <a:latin typeface="Cambria Math" charset="0"/>
                          </a:rPr>
                          <m:t>𝐴𝐶</m:t>
                        </m:r>
                      </m:sub>
                    </m:sSub>
                    <m:r>
                      <a:rPr lang="en-US" i="1">
                        <a:solidFill>
                          <a:schemeClr val="bg1"/>
                        </a:solidFill>
                        <a:latin typeface="Cambria Math" charset="0"/>
                      </a:rPr>
                      <m:t>=</m:t>
                    </m:r>
                    <m:f>
                      <m:fPr>
                        <m:ctrlPr>
                          <a:rPr lang="en-US" i="1">
                            <a:solidFill>
                              <a:schemeClr val="bg1"/>
                            </a:solidFill>
                            <a:latin typeface="Cambria Math" panose="02040503050406030204" pitchFamily="18" charset="0"/>
                          </a:rPr>
                        </m:ctrlPr>
                      </m:fPr>
                      <m:num>
                        <m:sSub>
                          <m:sSubPr>
                            <m:ctrlPr>
                              <a:rPr lang="en-US" i="1">
                                <a:solidFill>
                                  <a:schemeClr val="bg1"/>
                                </a:solidFill>
                                <a:latin typeface="Cambria Math" panose="02040503050406030204" pitchFamily="18" charset="0"/>
                              </a:rPr>
                            </m:ctrlPr>
                          </m:sSubPr>
                          <m:e>
                            <m:r>
                              <m:rPr>
                                <m:nor/>
                              </m:rPr>
                              <a:rPr lang="en-US" dirty="0">
                                <a:solidFill>
                                  <a:schemeClr val="bg1"/>
                                </a:solidFill>
                              </a:rPr>
                              <m:t>v</m:t>
                            </m:r>
                          </m:e>
                          <m:sub>
                            <m:r>
                              <a:rPr lang="en-US" i="1">
                                <a:solidFill>
                                  <a:schemeClr val="bg1"/>
                                </a:solidFill>
                                <a:latin typeface="Cambria Math" charset="0"/>
                              </a:rPr>
                              <m:t>𝐴</m:t>
                            </m:r>
                            <m:r>
                              <a:rPr lang="en-US" b="0" i="1" smtClean="0">
                                <a:solidFill>
                                  <a:schemeClr val="bg1"/>
                                </a:solidFill>
                                <a:latin typeface="Cambria Math" charset="0"/>
                              </a:rPr>
                              <m:t>𝐵</m:t>
                            </m:r>
                          </m:sub>
                        </m:sSub>
                        <m:r>
                          <a:rPr lang="en-US" b="0" i="1" smtClean="0">
                            <a:solidFill>
                              <a:schemeClr val="bg1"/>
                            </a:solidFill>
                            <a:latin typeface="Cambria Math" charset="0"/>
                          </a:rPr>
                          <m:t>+</m:t>
                        </m:r>
                        <m:sSub>
                          <m:sSubPr>
                            <m:ctrlPr>
                              <a:rPr lang="en-US" i="1">
                                <a:solidFill>
                                  <a:schemeClr val="bg1"/>
                                </a:solidFill>
                                <a:latin typeface="Cambria Math" panose="02040503050406030204" pitchFamily="18" charset="0"/>
                              </a:rPr>
                            </m:ctrlPr>
                          </m:sSubPr>
                          <m:e>
                            <m:r>
                              <m:rPr>
                                <m:nor/>
                              </m:rPr>
                              <a:rPr lang="en-US" dirty="0">
                                <a:solidFill>
                                  <a:schemeClr val="bg1"/>
                                </a:solidFill>
                              </a:rPr>
                              <m:t>v</m:t>
                            </m:r>
                          </m:e>
                          <m:sub>
                            <m:r>
                              <a:rPr lang="en-US" b="0" i="1" smtClean="0">
                                <a:solidFill>
                                  <a:schemeClr val="bg1"/>
                                </a:solidFill>
                                <a:latin typeface="Cambria Math" charset="0"/>
                              </a:rPr>
                              <m:t>𝐵𝐶</m:t>
                            </m:r>
                          </m:sub>
                        </m:sSub>
                      </m:num>
                      <m:den>
                        <m:r>
                          <a:rPr lang="en-US" b="0" i="1" smtClean="0">
                            <a:solidFill>
                              <a:schemeClr val="bg1"/>
                            </a:solidFill>
                            <a:latin typeface="Cambria Math" charset="0"/>
                          </a:rPr>
                          <m:t>1+</m:t>
                        </m:r>
                        <m:f>
                          <m:fPr>
                            <m:ctrlPr>
                              <a:rPr lang="en-US" i="1">
                                <a:solidFill>
                                  <a:schemeClr val="bg1"/>
                                </a:solidFill>
                                <a:latin typeface="Cambria Math" panose="02040503050406030204" pitchFamily="18" charset="0"/>
                              </a:rPr>
                            </m:ctrlPr>
                          </m:fPr>
                          <m:num>
                            <m:sSub>
                              <m:sSubPr>
                                <m:ctrlPr>
                                  <a:rPr lang="en-US" i="1">
                                    <a:solidFill>
                                      <a:schemeClr val="bg1"/>
                                    </a:solidFill>
                                    <a:latin typeface="Cambria Math" panose="02040503050406030204" pitchFamily="18" charset="0"/>
                                  </a:rPr>
                                </m:ctrlPr>
                              </m:sSubPr>
                              <m:e>
                                <m:r>
                                  <m:rPr>
                                    <m:nor/>
                                  </m:rPr>
                                  <a:rPr lang="en-US" dirty="0">
                                    <a:solidFill>
                                      <a:schemeClr val="bg1"/>
                                    </a:solidFill>
                                  </a:rPr>
                                  <m:t>v</m:t>
                                </m:r>
                              </m:e>
                              <m:sub>
                                <m:r>
                                  <a:rPr lang="en-US" i="1">
                                    <a:solidFill>
                                      <a:schemeClr val="bg1"/>
                                    </a:solidFill>
                                    <a:latin typeface="Cambria Math" charset="0"/>
                                  </a:rPr>
                                  <m:t>𝐴𝐵</m:t>
                                </m:r>
                              </m:sub>
                            </m:sSub>
                            <m:sSub>
                              <m:sSubPr>
                                <m:ctrlPr>
                                  <a:rPr lang="en-US" i="1">
                                    <a:solidFill>
                                      <a:schemeClr val="bg1"/>
                                    </a:solidFill>
                                    <a:latin typeface="Cambria Math" panose="02040503050406030204" pitchFamily="18" charset="0"/>
                                  </a:rPr>
                                </m:ctrlPr>
                              </m:sSubPr>
                              <m:e>
                                <m:r>
                                  <m:rPr>
                                    <m:nor/>
                                  </m:rPr>
                                  <a:rPr lang="en-US" dirty="0">
                                    <a:solidFill>
                                      <a:schemeClr val="bg1"/>
                                    </a:solidFill>
                                  </a:rPr>
                                  <m:t>v</m:t>
                                </m:r>
                              </m:e>
                              <m:sub>
                                <m:r>
                                  <a:rPr lang="en-US" i="1">
                                    <a:solidFill>
                                      <a:schemeClr val="bg1"/>
                                    </a:solidFill>
                                    <a:latin typeface="Cambria Math" charset="0"/>
                                  </a:rPr>
                                  <m:t>𝐵𝐶</m:t>
                                </m:r>
                              </m:sub>
                            </m:sSub>
                          </m:num>
                          <m:den>
                            <m:r>
                              <a:rPr lang="en-US" b="0" i="1" smtClean="0">
                                <a:solidFill>
                                  <a:schemeClr val="bg1"/>
                                </a:solidFill>
                                <a:latin typeface="Cambria Math" charset="0"/>
                              </a:rPr>
                              <m:t>𝑐</m:t>
                            </m:r>
                            <m:r>
                              <a:rPr lang="en-US" i="1" baseline="30000">
                                <a:solidFill>
                                  <a:schemeClr val="bg1"/>
                                </a:solidFill>
                                <a:latin typeface="Cambria Math" charset="0"/>
                              </a:rPr>
                              <m:t>2</m:t>
                            </m:r>
                          </m:den>
                        </m:f>
                      </m:den>
                    </m:f>
                  </m:oMath>
                </a14:m>
                <a:r>
                  <a:rPr lang="en-US" dirty="0">
                    <a:solidFill>
                      <a:schemeClr val="bg1"/>
                    </a:solidFill>
                  </a:rPr>
                  <a:t> </a:t>
                </a:r>
              </a:p>
            </p:txBody>
          </p:sp>
        </mc:Choice>
        <mc:Fallback xmlns="">
          <p:sp>
            <p:nvSpPr>
              <p:cNvPr id="37" name="Rectangle 36"/>
              <p:cNvSpPr>
                <a:spLocks noRot="1" noChangeAspect="1" noMove="1" noResize="1" noEditPoints="1" noAdjustHandles="1" noChangeArrowheads="1" noChangeShapeType="1" noTextEdit="1"/>
              </p:cNvSpPr>
              <p:nvPr/>
            </p:nvSpPr>
            <p:spPr>
              <a:xfrm>
                <a:off x="4419600" y="2590807"/>
                <a:ext cx="1782325" cy="850893"/>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7475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Relativity of simultaneity (Group Activity)</a:t>
            </a:r>
          </a:p>
        </p:txBody>
      </p:sp>
      <p:sp>
        <p:nvSpPr>
          <p:cNvPr id="3" name="Content Placeholder 2"/>
          <p:cNvSpPr>
            <a:spLocks noGrp="1"/>
          </p:cNvSpPr>
          <p:nvPr>
            <p:ph idx="1"/>
          </p:nvPr>
        </p:nvSpPr>
        <p:spPr/>
        <p:txBody>
          <a:bodyPr/>
          <a:lstStyle/>
          <a:p>
            <a:r>
              <a:rPr lang="en-US" sz="1600" dirty="0"/>
              <a:t>A ground-based observer in Frame S is midway between Sources 1 and 2 separated by distance L=1.8x10</a:t>
            </a:r>
            <a:r>
              <a:rPr lang="en-US" sz="1600" baseline="30000" dirty="0"/>
              <a:t>9</a:t>
            </a:r>
            <a:r>
              <a:rPr lang="en-US" sz="1600" dirty="0"/>
              <a:t>m in Frame S. Sources 1 and 2 emit light at the moment the Origins O of Frame S and O’ of the spaceship (Frame S’) going v=7.0x10</a:t>
            </a:r>
            <a:r>
              <a:rPr lang="en-US" sz="1600" baseline="30000" dirty="0"/>
              <a:t>5</a:t>
            </a:r>
            <a:r>
              <a:rPr lang="en-US" sz="1600" dirty="0"/>
              <a:t>m/s in the x-,x’- direction coincide. At what times and locations do light from Sources 1 and 2 reach the ground-based and space-based observers?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50180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Relativity of simultaneity (Group Activity)</a:t>
            </a:r>
          </a:p>
        </p:txBody>
      </p:sp>
      <p:sp>
        <p:nvSpPr>
          <p:cNvPr id="3" name="Content Placeholder 2"/>
          <p:cNvSpPr>
            <a:spLocks noGrp="1"/>
          </p:cNvSpPr>
          <p:nvPr>
            <p:ph idx="1"/>
          </p:nvPr>
        </p:nvSpPr>
        <p:spPr/>
        <p:txBody>
          <a:bodyPr/>
          <a:lstStyle/>
          <a:p>
            <a:r>
              <a:rPr lang="en-US" sz="1600" dirty="0"/>
              <a:t>A ground-based observer in Frame S is midway between Sources 1 and 2 separated by distance L=1.8x10</a:t>
            </a:r>
            <a:r>
              <a:rPr lang="en-US" sz="1600" baseline="30000" dirty="0"/>
              <a:t>9</a:t>
            </a:r>
            <a:r>
              <a:rPr lang="en-US" sz="1600" dirty="0"/>
              <a:t>m in Frame S. Sources 1 and 2 emit light at the moment the Origins O of Frame S and O’ of the spaceship (Frame S’) going v=7.0x10</a:t>
            </a:r>
            <a:r>
              <a:rPr lang="en-US" sz="1600" baseline="30000" dirty="0"/>
              <a:t>5</a:t>
            </a:r>
            <a:r>
              <a:rPr lang="en-US" sz="1600" dirty="0"/>
              <a:t>m/s in the x-,x’- direction coincide. At what times and locations do light from Sources 1 and 2 reach the ground-based and space-based observers?</a:t>
            </a:r>
          </a:p>
          <a:p>
            <a:r>
              <a:rPr lang="en-US" sz="1600" dirty="0"/>
              <a:t>First, consider the beams reaching the ground-based observer</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536449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Relativity of simultaneity (Group Activity)</a:t>
            </a:r>
            <a:endParaRPr lang="en-US" dirty="0"/>
          </a:p>
        </p:txBody>
      </p:sp>
      <p:sp>
        <p:nvSpPr>
          <p:cNvPr id="3" name="Content Placeholder 2"/>
          <p:cNvSpPr>
            <a:spLocks noGrp="1"/>
          </p:cNvSpPr>
          <p:nvPr>
            <p:ph idx="1"/>
          </p:nvPr>
        </p:nvSpPr>
        <p:spPr>
          <a:xfrm>
            <a:off x="685801" y="1777043"/>
            <a:ext cx="10131425" cy="4014158"/>
          </a:xfrm>
        </p:spPr>
        <p:txBody>
          <a:bodyPr>
            <a:normAutofit/>
          </a:bodyPr>
          <a:lstStyle/>
          <a:p>
            <a:r>
              <a:rPr lang="en-US" sz="1600" dirty="0"/>
              <a:t>A ground-based observer in Frame S is midway between Sources 1 and 2 separated by distance L=1.8x10</a:t>
            </a:r>
            <a:r>
              <a:rPr lang="en-US" sz="1600" baseline="30000" dirty="0"/>
              <a:t>9</a:t>
            </a:r>
            <a:r>
              <a:rPr lang="en-US" sz="1600" dirty="0"/>
              <a:t>m in Frame S. Sources 1 and 2 emit light at the moment the Origins O of Frame S and O’ of the spaceship (Frame S’) going v=7.0x10</a:t>
            </a:r>
            <a:r>
              <a:rPr lang="en-US" sz="1600" baseline="30000" dirty="0"/>
              <a:t>5</a:t>
            </a:r>
            <a:r>
              <a:rPr lang="en-US" sz="1600" dirty="0"/>
              <a:t>m/s in the x-,x’- direction coincide. At what times and locations do light from Sources 1 and 2 reach the ground-based observer?</a:t>
            </a:r>
          </a:p>
          <a:p>
            <a:endParaRPr lang="en-US" dirty="0"/>
          </a:p>
          <a:p>
            <a:endParaRPr lang="en-US" dirty="0"/>
          </a:p>
          <a:p>
            <a:endParaRPr lang="en-US" dirty="0"/>
          </a:p>
          <a:p>
            <a:endParaRPr lang="en-US" dirty="0"/>
          </a:p>
          <a:p>
            <a:endParaRPr lang="en-US" dirty="0"/>
          </a:p>
          <a:p>
            <a:r>
              <a:rPr lang="en-US" dirty="0"/>
              <a:t>Events A and B: Light emitted from Sources 1 and 2</a:t>
            </a:r>
          </a:p>
          <a:p>
            <a:r>
              <a:rPr lang="en-US" dirty="0"/>
              <a:t>Events O, O’: Spaceship and ground observers meet</a:t>
            </a:r>
          </a:p>
        </p:txBody>
      </p:sp>
      <p:sp>
        <p:nvSpPr>
          <p:cNvPr id="22" name="TextBox 51"/>
          <p:cNvSpPr txBox="1">
            <a:spLocks noChangeArrowheads="1"/>
          </p:cNvSpPr>
          <p:nvPr/>
        </p:nvSpPr>
        <p:spPr bwMode="auto">
          <a:xfrm>
            <a:off x="6787226" y="2670386"/>
            <a:ext cx="49898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err="1"/>
              <a:t>y,y</a:t>
            </a:r>
            <a:r>
              <a:rPr lang="en-US" sz="1800" dirty="0"/>
              <a:t>’</a:t>
            </a:r>
          </a:p>
        </p:txBody>
      </p:sp>
      <p:sp>
        <p:nvSpPr>
          <p:cNvPr id="25" name="TextBox 39"/>
          <p:cNvSpPr txBox="1">
            <a:spLocks noChangeArrowheads="1"/>
          </p:cNvSpPr>
          <p:nvPr/>
        </p:nvSpPr>
        <p:spPr bwMode="auto">
          <a:xfrm>
            <a:off x="6627950" y="3070551"/>
            <a:ext cx="2936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v</a:t>
            </a:r>
            <a:endParaRPr lang="en-US" sz="1800" b="1" baseline="-25000" dirty="0"/>
          </a:p>
        </p:txBody>
      </p:sp>
      <p:sp>
        <p:nvSpPr>
          <p:cNvPr id="26" name="TextBox 39"/>
          <p:cNvSpPr txBox="1">
            <a:spLocks noChangeArrowheads="1"/>
          </p:cNvSpPr>
          <p:nvPr/>
        </p:nvSpPr>
        <p:spPr bwMode="auto">
          <a:xfrm>
            <a:off x="5153771" y="2656483"/>
            <a:ext cx="51924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S,S’</a:t>
            </a:r>
            <a:endParaRPr lang="en-US" sz="1800" b="1" baseline="-25000" dirty="0"/>
          </a:p>
        </p:txBody>
      </p:sp>
      <p:cxnSp>
        <p:nvCxnSpPr>
          <p:cNvPr id="27" name="Straight Connector 26"/>
          <p:cNvCxnSpPr/>
          <p:nvPr/>
        </p:nvCxnSpPr>
        <p:spPr>
          <a:xfrm>
            <a:off x="2522849" y="3904647"/>
            <a:ext cx="6945612" cy="1"/>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3" name="Rectangle 32"/>
              <p:cNvSpPr/>
              <p:nvPr/>
            </p:nvSpPr>
            <p:spPr>
              <a:xfrm>
                <a:off x="4005830" y="5671905"/>
                <a:ext cx="3570470" cy="48376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charset="0"/>
                            </a:rPr>
                            <m:t>𝑡</m:t>
                          </m:r>
                        </m:e>
                        <m:sub>
                          <m:r>
                            <a:rPr lang="en-US" b="0" i="1" smtClean="0">
                              <a:solidFill>
                                <a:schemeClr val="bg1"/>
                              </a:solidFill>
                              <a:latin typeface="Cambria Math" charset="0"/>
                            </a:rPr>
                            <m:t>𝑂</m:t>
                          </m:r>
                        </m:sub>
                      </m:sSub>
                      <m:r>
                        <a:rPr lang="en-US" b="0" i="1" smtClean="0">
                          <a:solidFill>
                            <a:schemeClr val="bg1"/>
                          </a:solidFill>
                          <a:latin typeface="Cambria Math" charset="0"/>
                        </a:rPr>
                        <m:t>=0</m:t>
                      </m:r>
                      <m:r>
                        <m:rPr>
                          <m:sty m:val="p"/>
                        </m:rPr>
                        <a:rPr lang="en-US" b="0" i="0" smtClean="0">
                          <a:solidFill>
                            <a:schemeClr val="bg1"/>
                          </a:solidFill>
                          <a:latin typeface="Cambria Math" charset="0"/>
                        </a:rPr>
                        <m:t>s</m:t>
                      </m:r>
                      <m:r>
                        <a:rPr lang="en-US" b="0" i="1" smtClean="0">
                          <a:solidFill>
                            <a:schemeClr val="bg1"/>
                          </a:solidFill>
                          <a:latin typeface="Cambria Math" charset="0"/>
                        </a:rPr>
                        <m:t>,  </m:t>
                      </m:r>
                      <m:sSub>
                        <m:sSubPr>
                          <m:ctrlPr>
                            <a:rPr lang="en-US" i="1">
                              <a:solidFill>
                                <a:schemeClr val="bg1"/>
                              </a:solidFill>
                              <a:latin typeface="Cambria Math" panose="02040503050406030204" pitchFamily="18" charset="0"/>
                            </a:rPr>
                          </m:ctrlPr>
                        </m:sSubPr>
                        <m:e>
                          <m:r>
                            <a:rPr lang="en-US" b="0" i="1" smtClean="0">
                              <a:solidFill>
                                <a:schemeClr val="bg1"/>
                              </a:solidFill>
                              <a:latin typeface="Cambria Math" charset="0"/>
                            </a:rPr>
                            <m:t>𝑥</m:t>
                          </m:r>
                        </m:e>
                        <m:sub>
                          <m:r>
                            <a:rPr lang="en-US" i="1">
                              <a:solidFill>
                                <a:schemeClr val="bg1"/>
                              </a:solidFill>
                              <a:latin typeface="Cambria Math" charset="0"/>
                            </a:rPr>
                            <m:t>𝑂</m:t>
                          </m:r>
                        </m:sub>
                      </m:sSub>
                      <m:r>
                        <a:rPr lang="en-US" i="1">
                          <a:solidFill>
                            <a:schemeClr val="bg1"/>
                          </a:solidFill>
                          <a:latin typeface="Cambria Math" charset="0"/>
                        </a:rPr>
                        <m:t>=0</m:t>
                      </m:r>
                      <m:r>
                        <m:rPr>
                          <m:sty m:val="p"/>
                        </m:rPr>
                        <a:rPr lang="en-US">
                          <a:solidFill>
                            <a:schemeClr val="bg1"/>
                          </a:solidFill>
                          <a:latin typeface="Cambria Math" charset="0"/>
                        </a:rPr>
                        <m:t>m</m:t>
                      </m:r>
                    </m:oMath>
                  </m:oMathPara>
                </a14:m>
                <a:endParaRPr lang="en-US" dirty="0">
                  <a:solidFill>
                    <a:schemeClr val="bg1"/>
                  </a:solidFill>
                </a:endParaRPr>
              </a:p>
            </p:txBody>
          </p:sp>
        </mc:Choice>
        <mc:Fallback xmlns="">
          <p:sp>
            <p:nvSpPr>
              <p:cNvPr id="33" name="Rectangle 32"/>
              <p:cNvSpPr>
                <a:spLocks noRot="1" noChangeAspect="1" noMove="1" noResize="1" noEditPoints="1" noAdjustHandles="1" noChangeArrowheads="1" noChangeShapeType="1" noTextEdit="1"/>
              </p:cNvSpPr>
              <p:nvPr/>
            </p:nvSpPr>
            <p:spPr>
              <a:xfrm>
                <a:off x="4005830" y="5671905"/>
                <a:ext cx="3570470" cy="483766"/>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4025129" y="6273147"/>
                <a:ext cx="3570470" cy="41452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charset="0"/>
                            </a:rPr>
                            <m:t>𝑡</m:t>
                          </m:r>
                          <m:r>
                            <a:rPr lang="en-US" b="0" i="1" smtClean="0">
                              <a:solidFill>
                                <a:schemeClr val="bg1"/>
                              </a:solidFill>
                              <a:latin typeface="Cambria Math" charset="0"/>
                            </a:rPr>
                            <m:t>′</m:t>
                          </m:r>
                        </m:e>
                        <m:sub>
                          <m:r>
                            <a:rPr lang="en-US" i="1">
                              <a:solidFill>
                                <a:schemeClr val="bg1"/>
                              </a:solidFill>
                              <a:latin typeface="Cambria Math" charset="0"/>
                            </a:rPr>
                            <m:t>𝑂</m:t>
                          </m:r>
                        </m:sub>
                      </m:sSub>
                      <m:r>
                        <a:rPr lang="en-US" i="1">
                          <a:solidFill>
                            <a:schemeClr val="bg1"/>
                          </a:solidFill>
                          <a:latin typeface="Cambria Math" charset="0"/>
                        </a:rPr>
                        <m:t>=0</m:t>
                      </m:r>
                      <m:r>
                        <m:rPr>
                          <m:sty m:val="p"/>
                        </m:rPr>
                        <a:rPr lang="en-US" b="0" i="0" smtClean="0">
                          <a:solidFill>
                            <a:schemeClr val="bg1"/>
                          </a:solidFill>
                          <a:latin typeface="Cambria Math" charset="0"/>
                        </a:rPr>
                        <m:t>s</m:t>
                      </m:r>
                      <m:r>
                        <a:rPr lang="en-US" i="1">
                          <a:solidFill>
                            <a:schemeClr val="bg1"/>
                          </a:solidFill>
                          <a:latin typeface="Cambria Math" charset="0"/>
                        </a:rPr>
                        <m:t>,  </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𝑥</m:t>
                          </m:r>
                          <m:r>
                            <a:rPr lang="en-US" b="0" i="1" smtClean="0">
                              <a:solidFill>
                                <a:schemeClr val="bg1"/>
                              </a:solidFill>
                              <a:latin typeface="Cambria Math" charset="0"/>
                            </a:rPr>
                            <m:t>′</m:t>
                          </m:r>
                        </m:e>
                        <m:sub>
                          <m:r>
                            <a:rPr lang="en-US" i="1">
                              <a:solidFill>
                                <a:schemeClr val="bg1"/>
                              </a:solidFill>
                              <a:latin typeface="Cambria Math" charset="0"/>
                            </a:rPr>
                            <m:t>𝑂</m:t>
                          </m:r>
                        </m:sub>
                      </m:sSub>
                      <m:r>
                        <a:rPr lang="en-US" i="1">
                          <a:solidFill>
                            <a:schemeClr val="bg1"/>
                          </a:solidFill>
                          <a:latin typeface="Cambria Math" charset="0"/>
                        </a:rPr>
                        <m:t>=0</m:t>
                      </m:r>
                      <m:r>
                        <m:rPr>
                          <m:sty m:val="p"/>
                        </m:rPr>
                        <a:rPr lang="en-US">
                          <a:solidFill>
                            <a:schemeClr val="bg1"/>
                          </a:solidFill>
                          <a:latin typeface="Cambria Math" charset="0"/>
                        </a:rPr>
                        <m:t>m</m:t>
                      </m:r>
                    </m:oMath>
                  </m:oMathPara>
                </a14:m>
                <a:endParaRPr lang="en-US" dirty="0">
                  <a:solidFill>
                    <a:schemeClr val="bg1"/>
                  </a:solidFill>
                </a:endParaRPr>
              </a:p>
            </p:txBody>
          </p:sp>
        </mc:Choice>
        <mc:Fallback xmlns="">
          <p:sp>
            <p:nvSpPr>
              <p:cNvPr id="34" name="Rectangle 33"/>
              <p:cNvSpPr>
                <a:spLocks noRot="1" noChangeAspect="1" noMove="1" noResize="1" noEditPoints="1" noAdjustHandles="1" noChangeArrowheads="1" noChangeShapeType="1" noTextEdit="1"/>
              </p:cNvSpPr>
              <p:nvPr/>
            </p:nvSpPr>
            <p:spPr>
              <a:xfrm>
                <a:off x="4025129" y="6273147"/>
                <a:ext cx="3570470" cy="414529"/>
              </a:xfrm>
              <a:prstGeom prst="rect">
                <a:avLst/>
              </a:prstGeom>
              <a:blipFill rotWithShape="0">
                <a:blip r:embed="rId3"/>
                <a:stretch>
                  <a:fillRect/>
                </a:stretch>
              </a:blipFill>
            </p:spPr>
            <p:txBody>
              <a:bodyPr/>
              <a:lstStyle/>
              <a:p>
                <a:r>
                  <a:rPr lang="en-US">
                    <a:noFill/>
                  </a:rPr>
                  <a:t> </a:t>
                </a:r>
              </a:p>
            </p:txBody>
          </p:sp>
        </mc:Fallback>
      </mc:AlternateContent>
      <p:sp>
        <p:nvSpPr>
          <p:cNvPr id="48" name="TextBox 51"/>
          <p:cNvSpPr txBox="1">
            <a:spLocks noChangeArrowheads="1"/>
          </p:cNvSpPr>
          <p:nvPr/>
        </p:nvSpPr>
        <p:spPr bwMode="auto">
          <a:xfrm>
            <a:off x="9479779" y="3744509"/>
            <a:ext cx="50436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err="1"/>
              <a:t>x,x</a:t>
            </a:r>
            <a:r>
              <a:rPr lang="en-US" sz="1800" dirty="0"/>
              <a:t>’</a:t>
            </a:r>
          </a:p>
        </p:txBody>
      </p:sp>
      <p:cxnSp>
        <p:nvCxnSpPr>
          <p:cNvPr id="59" name="Straight Connector 58"/>
          <p:cNvCxnSpPr/>
          <p:nvPr/>
        </p:nvCxnSpPr>
        <p:spPr>
          <a:xfrm>
            <a:off x="5788037" y="2999458"/>
            <a:ext cx="0" cy="1898285"/>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4945545" y="2914800"/>
            <a:ext cx="1834671" cy="1837322"/>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6609672" y="3454832"/>
            <a:ext cx="641515" cy="459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2487190" y="3818997"/>
            <a:ext cx="317716" cy="369332"/>
          </a:xfrm>
          <a:prstGeom prst="rect">
            <a:avLst/>
          </a:prstGeom>
          <a:noFill/>
        </p:spPr>
        <p:txBody>
          <a:bodyPr wrap="none" rtlCol="0">
            <a:spAutoFit/>
          </a:bodyPr>
          <a:lstStyle/>
          <a:p>
            <a:r>
              <a:rPr lang="en-US"/>
              <a:t>A</a:t>
            </a:r>
          </a:p>
        </p:txBody>
      </p:sp>
      <p:sp>
        <p:nvSpPr>
          <p:cNvPr id="82" name="TextBox 81"/>
          <p:cNvSpPr txBox="1"/>
          <p:nvPr/>
        </p:nvSpPr>
        <p:spPr>
          <a:xfrm>
            <a:off x="8718980" y="3853972"/>
            <a:ext cx="309700" cy="369332"/>
          </a:xfrm>
          <a:prstGeom prst="rect">
            <a:avLst/>
          </a:prstGeom>
          <a:noFill/>
        </p:spPr>
        <p:txBody>
          <a:bodyPr wrap="none" rtlCol="0">
            <a:spAutoFit/>
          </a:bodyPr>
          <a:lstStyle/>
          <a:p>
            <a:r>
              <a:rPr lang="en-US" dirty="0"/>
              <a:t>B</a:t>
            </a:r>
          </a:p>
        </p:txBody>
      </p:sp>
      <p:sp>
        <p:nvSpPr>
          <p:cNvPr id="83" name="Left Brace 82"/>
          <p:cNvSpPr/>
          <p:nvPr/>
        </p:nvSpPr>
        <p:spPr>
          <a:xfrm flipH="1">
            <a:off x="5657016" y="1194618"/>
            <a:ext cx="271647" cy="5892543"/>
          </a:xfrm>
          <a:prstGeom prst="lef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TextBox 83"/>
          <p:cNvSpPr txBox="1"/>
          <p:nvPr/>
        </p:nvSpPr>
        <p:spPr>
          <a:xfrm>
            <a:off x="5639286" y="4279448"/>
            <a:ext cx="282450" cy="369332"/>
          </a:xfrm>
          <a:prstGeom prst="rect">
            <a:avLst/>
          </a:prstGeom>
          <a:noFill/>
        </p:spPr>
        <p:txBody>
          <a:bodyPr wrap="none" rtlCol="0">
            <a:spAutoFit/>
          </a:bodyPr>
          <a:lstStyle/>
          <a:p>
            <a:r>
              <a:rPr lang="en-US" dirty="0"/>
              <a:t>L</a:t>
            </a:r>
          </a:p>
        </p:txBody>
      </p:sp>
      <p:sp>
        <p:nvSpPr>
          <p:cNvPr id="86" name="Oval 85"/>
          <p:cNvSpPr/>
          <p:nvPr/>
        </p:nvSpPr>
        <p:spPr>
          <a:xfrm>
            <a:off x="6166688" y="3301479"/>
            <a:ext cx="452306" cy="2428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iangle 86"/>
          <p:cNvSpPr/>
          <p:nvPr/>
        </p:nvSpPr>
        <p:spPr>
          <a:xfrm>
            <a:off x="4948611" y="3223529"/>
            <a:ext cx="360949" cy="309247"/>
          </a:xfrm>
          <a:prstGeom prst="triangle">
            <a:avLst/>
          </a:prstGeom>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stretch>
            <a:fillRect/>
          </a:stretch>
        </p:blipFill>
        <p:spPr>
          <a:xfrm>
            <a:off x="5230798" y="3301479"/>
            <a:ext cx="1109793" cy="241078"/>
          </a:xfrm>
          <a:prstGeom prst="rect">
            <a:avLst/>
          </a:prstGeom>
        </p:spPr>
      </p:pic>
      <p:sp>
        <p:nvSpPr>
          <p:cNvPr id="89" name="TextBox 39"/>
          <p:cNvSpPr txBox="1">
            <a:spLocks noChangeArrowheads="1"/>
          </p:cNvSpPr>
          <p:nvPr/>
        </p:nvSpPr>
        <p:spPr bwMode="auto">
          <a:xfrm>
            <a:off x="5377102" y="3932231"/>
            <a:ext cx="61100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t>O,O’</a:t>
            </a:r>
            <a:endParaRPr lang="en-US" sz="1800" b="1" baseline="-25000" dirty="0"/>
          </a:p>
        </p:txBody>
      </p:sp>
      <p:sp>
        <p:nvSpPr>
          <p:cNvPr id="92" name="Smiley Face 91"/>
          <p:cNvSpPr/>
          <p:nvPr/>
        </p:nvSpPr>
        <p:spPr>
          <a:xfrm>
            <a:off x="5699426" y="3506629"/>
            <a:ext cx="154815" cy="152167"/>
          </a:xfrm>
          <a:prstGeom prst="smileyFac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p:cNvCxnSpPr/>
          <p:nvPr/>
        </p:nvCxnSpPr>
        <p:spPr>
          <a:xfrm>
            <a:off x="5682854" y="3650641"/>
            <a:ext cx="9144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5783667" y="3642503"/>
            <a:ext cx="91440" cy="914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777375" y="3804476"/>
            <a:ext cx="9144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5685661" y="3812392"/>
            <a:ext cx="9144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2" idx="4"/>
          </p:cNvCxnSpPr>
          <p:nvPr/>
        </p:nvCxnSpPr>
        <p:spPr>
          <a:xfrm>
            <a:off x="5776834" y="3658796"/>
            <a:ext cx="542" cy="157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an 19"/>
          <p:cNvSpPr/>
          <p:nvPr/>
        </p:nvSpPr>
        <p:spPr>
          <a:xfrm>
            <a:off x="2578100" y="3256985"/>
            <a:ext cx="182880" cy="365760"/>
          </a:xfrm>
          <a:prstGeom prst="can">
            <a:avLst/>
          </a:prstGeom>
          <a:solidFill>
            <a:schemeClr val="bg1">
              <a:lumMod val="50000"/>
              <a:lumOff val="50000"/>
            </a:schemeClr>
          </a:solidFill>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an 96"/>
          <p:cNvSpPr/>
          <p:nvPr/>
        </p:nvSpPr>
        <p:spPr>
          <a:xfrm>
            <a:off x="8801100" y="3307785"/>
            <a:ext cx="182880" cy="365760"/>
          </a:xfrm>
          <a:prstGeom prst="can">
            <a:avLst/>
          </a:prstGeom>
          <a:solidFill>
            <a:schemeClr val="bg1">
              <a:lumMod val="50000"/>
              <a:lumOff val="50000"/>
            </a:schemeClr>
          </a:solidFill>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3133890" y="3154242"/>
            <a:ext cx="45719" cy="607872"/>
          </a:xfrm>
          <a:custGeom>
            <a:avLst/>
            <a:gdLst>
              <a:gd name="connsiteX0" fmla="*/ 209366 w 364823"/>
              <a:gd name="connsiteY0" fmla="*/ 2035834 h 2035834"/>
              <a:gd name="connsiteX1" fmla="*/ 2332 w 364823"/>
              <a:gd name="connsiteY1" fmla="*/ 1880559 h 2035834"/>
              <a:gd name="connsiteX2" fmla="*/ 330136 w 364823"/>
              <a:gd name="connsiteY2" fmla="*/ 1725283 h 2035834"/>
              <a:gd name="connsiteX3" fmla="*/ 36838 w 364823"/>
              <a:gd name="connsiteY3" fmla="*/ 1518249 h 2035834"/>
              <a:gd name="connsiteX4" fmla="*/ 347389 w 364823"/>
              <a:gd name="connsiteY4" fmla="*/ 1345721 h 2035834"/>
              <a:gd name="connsiteX5" fmla="*/ 19585 w 364823"/>
              <a:gd name="connsiteY5" fmla="*/ 1155940 h 2035834"/>
              <a:gd name="connsiteX6" fmla="*/ 364642 w 364823"/>
              <a:gd name="connsiteY6" fmla="*/ 983411 h 2035834"/>
              <a:gd name="connsiteX7" fmla="*/ 19585 w 364823"/>
              <a:gd name="connsiteY7" fmla="*/ 793630 h 2035834"/>
              <a:gd name="connsiteX8" fmla="*/ 364642 w 364823"/>
              <a:gd name="connsiteY8" fmla="*/ 638355 h 2035834"/>
              <a:gd name="connsiteX9" fmla="*/ 71343 w 364823"/>
              <a:gd name="connsiteY9" fmla="*/ 448574 h 2035834"/>
              <a:gd name="connsiteX10" fmla="*/ 364642 w 364823"/>
              <a:gd name="connsiteY10" fmla="*/ 310551 h 2035834"/>
              <a:gd name="connsiteX11" fmla="*/ 88596 w 364823"/>
              <a:gd name="connsiteY11" fmla="*/ 103517 h 2035834"/>
              <a:gd name="connsiteX12" fmla="*/ 347389 w 364823"/>
              <a:gd name="connsiteY12" fmla="*/ 0 h 203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4823" h="2035834">
                <a:moveTo>
                  <a:pt x="209366" y="2035834"/>
                </a:moveTo>
                <a:cubicBezTo>
                  <a:pt x="95785" y="1984075"/>
                  <a:pt x="-17796" y="1932317"/>
                  <a:pt x="2332" y="1880559"/>
                </a:cubicBezTo>
                <a:cubicBezTo>
                  <a:pt x="22460" y="1828801"/>
                  <a:pt x="324385" y="1785668"/>
                  <a:pt x="330136" y="1725283"/>
                </a:cubicBezTo>
                <a:cubicBezTo>
                  <a:pt x="335887" y="1664898"/>
                  <a:pt x="33963" y="1581509"/>
                  <a:pt x="36838" y="1518249"/>
                </a:cubicBezTo>
                <a:cubicBezTo>
                  <a:pt x="39713" y="1454989"/>
                  <a:pt x="350264" y="1406106"/>
                  <a:pt x="347389" y="1345721"/>
                </a:cubicBezTo>
                <a:cubicBezTo>
                  <a:pt x="344514" y="1285336"/>
                  <a:pt x="16710" y="1216325"/>
                  <a:pt x="19585" y="1155940"/>
                </a:cubicBezTo>
                <a:cubicBezTo>
                  <a:pt x="22460" y="1095555"/>
                  <a:pt x="364642" y="1043796"/>
                  <a:pt x="364642" y="983411"/>
                </a:cubicBezTo>
                <a:cubicBezTo>
                  <a:pt x="364642" y="923026"/>
                  <a:pt x="19585" y="851139"/>
                  <a:pt x="19585" y="793630"/>
                </a:cubicBezTo>
                <a:cubicBezTo>
                  <a:pt x="19585" y="736121"/>
                  <a:pt x="356016" y="695864"/>
                  <a:pt x="364642" y="638355"/>
                </a:cubicBezTo>
                <a:cubicBezTo>
                  <a:pt x="373268" y="580846"/>
                  <a:pt x="71343" y="503208"/>
                  <a:pt x="71343" y="448574"/>
                </a:cubicBezTo>
                <a:cubicBezTo>
                  <a:pt x="71343" y="393940"/>
                  <a:pt x="361766" y="368061"/>
                  <a:pt x="364642" y="310551"/>
                </a:cubicBezTo>
                <a:cubicBezTo>
                  <a:pt x="367518" y="253041"/>
                  <a:pt x="91471" y="155275"/>
                  <a:pt x="88596" y="103517"/>
                </a:cubicBezTo>
                <a:cubicBezTo>
                  <a:pt x="85721" y="51759"/>
                  <a:pt x="216555" y="25879"/>
                  <a:pt x="347389" y="0"/>
                </a:cubicBezTo>
              </a:path>
            </a:pathLst>
          </a:custGeom>
          <a:noFill/>
          <a:ln w="19050">
            <a:solidFill>
              <a:srgbClr val="FF0000"/>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8400700" y="3178818"/>
            <a:ext cx="45719" cy="607872"/>
          </a:xfrm>
          <a:custGeom>
            <a:avLst/>
            <a:gdLst>
              <a:gd name="connsiteX0" fmla="*/ 209366 w 364823"/>
              <a:gd name="connsiteY0" fmla="*/ 2035834 h 2035834"/>
              <a:gd name="connsiteX1" fmla="*/ 2332 w 364823"/>
              <a:gd name="connsiteY1" fmla="*/ 1880559 h 2035834"/>
              <a:gd name="connsiteX2" fmla="*/ 330136 w 364823"/>
              <a:gd name="connsiteY2" fmla="*/ 1725283 h 2035834"/>
              <a:gd name="connsiteX3" fmla="*/ 36838 w 364823"/>
              <a:gd name="connsiteY3" fmla="*/ 1518249 h 2035834"/>
              <a:gd name="connsiteX4" fmla="*/ 347389 w 364823"/>
              <a:gd name="connsiteY4" fmla="*/ 1345721 h 2035834"/>
              <a:gd name="connsiteX5" fmla="*/ 19585 w 364823"/>
              <a:gd name="connsiteY5" fmla="*/ 1155940 h 2035834"/>
              <a:gd name="connsiteX6" fmla="*/ 364642 w 364823"/>
              <a:gd name="connsiteY6" fmla="*/ 983411 h 2035834"/>
              <a:gd name="connsiteX7" fmla="*/ 19585 w 364823"/>
              <a:gd name="connsiteY7" fmla="*/ 793630 h 2035834"/>
              <a:gd name="connsiteX8" fmla="*/ 364642 w 364823"/>
              <a:gd name="connsiteY8" fmla="*/ 638355 h 2035834"/>
              <a:gd name="connsiteX9" fmla="*/ 71343 w 364823"/>
              <a:gd name="connsiteY9" fmla="*/ 448574 h 2035834"/>
              <a:gd name="connsiteX10" fmla="*/ 364642 w 364823"/>
              <a:gd name="connsiteY10" fmla="*/ 310551 h 2035834"/>
              <a:gd name="connsiteX11" fmla="*/ 88596 w 364823"/>
              <a:gd name="connsiteY11" fmla="*/ 103517 h 2035834"/>
              <a:gd name="connsiteX12" fmla="*/ 347389 w 364823"/>
              <a:gd name="connsiteY12" fmla="*/ 0 h 203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4823" h="2035834">
                <a:moveTo>
                  <a:pt x="209366" y="2035834"/>
                </a:moveTo>
                <a:cubicBezTo>
                  <a:pt x="95785" y="1984075"/>
                  <a:pt x="-17796" y="1932317"/>
                  <a:pt x="2332" y="1880559"/>
                </a:cubicBezTo>
                <a:cubicBezTo>
                  <a:pt x="22460" y="1828801"/>
                  <a:pt x="324385" y="1785668"/>
                  <a:pt x="330136" y="1725283"/>
                </a:cubicBezTo>
                <a:cubicBezTo>
                  <a:pt x="335887" y="1664898"/>
                  <a:pt x="33963" y="1581509"/>
                  <a:pt x="36838" y="1518249"/>
                </a:cubicBezTo>
                <a:cubicBezTo>
                  <a:pt x="39713" y="1454989"/>
                  <a:pt x="350264" y="1406106"/>
                  <a:pt x="347389" y="1345721"/>
                </a:cubicBezTo>
                <a:cubicBezTo>
                  <a:pt x="344514" y="1285336"/>
                  <a:pt x="16710" y="1216325"/>
                  <a:pt x="19585" y="1155940"/>
                </a:cubicBezTo>
                <a:cubicBezTo>
                  <a:pt x="22460" y="1095555"/>
                  <a:pt x="364642" y="1043796"/>
                  <a:pt x="364642" y="983411"/>
                </a:cubicBezTo>
                <a:cubicBezTo>
                  <a:pt x="364642" y="923026"/>
                  <a:pt x="19585" y="851139"/>
                  <a:pt x="19585" y="793630"/>
                </a:cubicBezTo>
                <a:cubicBezTo>
                  <a:pt x="19585" y="736121"/>
                  <a:pt x="356016" y="695864"/>
                  <a:pt x="364642" y="638355"/>
                </a:cubicBezTo>
                <a:cubicBezTo>
                  <a:pt x="373268" y="580846"/>
                  <a:pt x="71343" y="503208"/>
                  <a:pt x="71343" y="448574"/>
                </a:cubicBezTo>
                <a:cubicBezTo>
                  <a:pt x="71343" y="393940"/>
                  <a:pt x="361766" y="368061"/>
                  <a:pt x="364642" y="310551"/>
                </a:cubicBezTo>
                <a:cubicBezTo>
                  <a:pt x="367518" y="253041"/>
                  <a:pt x="91471" y="155275"/>
                  <a:pt x="88596" y="103517"/>
                </a:cubicBezTo>
                <a:cubicBezTo>
                  <a:pt x="85721" y="51759"/>
                  <a:pt x="216555" y="25879"/>
                  <a:pt x="347389" y="0"/>
                </a:cubicBezTo>
              </a:path>
            </a:pathLst>
          </a:custGeom>
          <a:noFill/>
          <a:ln w="19050">
            <a:solidFill>
              <a:srgbClr val="FF0000"/>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2646680" y="3559245"/>
            <a:ext cx="0" cy="3094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8907780" y="3584645"/>
            <a:ext cx="0" cy="30948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TextBox 51"/>
          <p:cNvSpPr txBox="1">
            <a:spLocks noChangeArrowheads="1"/>
          </p:cNvSpPr>
          <p:nvPr/>
        </p:nvSpPr>
        <p:spPr bwMode="auto">
          <a:xfrm>
            <a:off x="5527767" y="2675895"/>
            <a:ext cx="48583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err="1"/>
              <a:t>z,z</a:t>
            </a:r>
            <a:r>
              <a:rPr lang="en-US" sz="1800" dirty="0"/>
              <a:t>’</a:t>
            </a:r>
          </a:p>
        </p:txBody>
      </p:sp>
    </p:spTree>
    <p:extLst>
      <p:ext uri="{BB962C8B-B14F-4D97-AF65-F5344CB8AC3E}">
        <p14:creationId xmlns:p14="http://schemas.microsoft.com/office/powerpoint/2010/main" val="712158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Relativity of simultaneity (Group Activity)</a:t>
            </a:r>
            <a:endParaRPr lang="en-US" dirty="0"/>
          </a:p>
        </p:txBody>
      </p:sp>
      <p:sp>
        <p:nvSpPr>
          <p:cNvPr id="3" name="Content Placeholder 2"/>
          <p:cNvSpPr>
            <a:spLocks noGrp="1"/>
          </p:cNvSpPr>
          <p:nvPr>
            <p:ph idx="1"/>
          </p:nvPr>
        </p:nvSpPr>
        <p:spPr>
          <a:xfrm>
            <a:off x="685801" y="1777043"/>
            <a:ext cx="10131425" cy="4014158"/>
          </a:xfrm>
        </p:spPr>
        <p:txBody>
          <a:bodyPr>
            <a:normAutofit/>
          </a:bodyPr>
          <a:lstStyle/>
          <a:p>
            <a:r>
              <a:rPr lang="en-US" sz="1600" dirty="0"/>
              <a:t>A ground-based observer in Frame S is midway between Sources 1 and 2 separated by distance L=1.8x10</a:t>
            </a:r>
            <a:r>
              <a:rPr lang="en-US" sz="1600" baseline="30000" dirty="0"/>
              <a:t>9</a:t>
            </a:r>
            <a:r>
              <a:rPr lang="en-US" sz="1600" dirty="0"/>
              <a:t>m in Frame S. Sources 1 and 2 emit light at the moment the Origins O of Frame S and O’ of the spaceship (Frame S’) going v=7.0x10</a:t>
            </a:r>
            <a:r>
              <a:rPr lang="en-US" sz="1600" baseline="30000" dirty="0"/>
              <a:t>5</a:t>
            </a:r>
            <a:r>
              <a:rPr lang="en-US" sz="1600" dirty="0"/>
              <a:t>m/s in the x-,x’- direction coincide. At what times and locations do light from Sources 1 and 2 reach the ground-based observer?</a:t>
            </a:r>
          </a:p>
          <a:p>
            <a:endParaRPr lang="en-US" dirty="0"/>
          </a:p>
          <a:p>
            <a:endParaRPr lang="en-US" dirty="0"/>
          </a:p>
          <a:p>
            <a:endParaRPr lang="en-US" dirty="0"/>
          </a:p>
          <a:p>
            <a:endParaRPr lang="en-US" dirty="0"/>
          </a:p>
          <a:p>
            <a:endParaRPr lang="en-US" dirty="0"/>
          </a:p>
          <a:p>
            <a:r>
              <a:rPr lang="en-US" dirty="0"/>
              <a:t>Event C: Both light beams reach the center</a:t>
            </a:r>
          </a:p>
          <a:p>
            <a:endParaRPr lang="en-US" dirty="0"/>
          </a:p>
        </p:txBody>
      </p:sp>
      <p:cxnSp>
        <p:nvCxnSpPr>
          <p:cNvPr id="6" name="Straight Connector 5"/>
          <p:cNvCxnSpPr/>
          <p:nvPr/>
        </p:nvCxnSpPr>
        <p:spPr>
          <a:xfrm flipV="1">
            <a:off x="6240498" y="2918947"/>
            <a:ext cx="1816258" cy="1826729"/>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39"/>
          <p:cNvSpPr txBox="1">
            <a:spLocks noChangeArrowheads="1"/>
          </p:cNvSpPr>
          <p:nvPr/>
        </p:nvSpPr>
        <p:spPr bwMode="auto">
          <a:xfrm>
            <a:off x="6925662" y="2651849"/>
            <a:ext cx="34817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S’</a:t>
            </a:r>
            <a:endParaRPr lang="en-US" sz="1800" b="1" baseline="-25000" dirty="0"/>
          </a:p>
        </p:txBody>
      </p:sp>
      <p:sp>
        <p:nvSpPr>
          <p:cNvPr id="21" name="TextBox 51"/>
          <p:cNvSpPr txBox="1">
            <a:spLocks noChangeArrowheads="1"/>
          </p:cNvSpPr>
          <p:nvPr/>
        </p:nvSpPr>
        <p:spPr bwMode="auto">
          <a:xfrm>
            <a:off x="5527767" y="2739395"/>
            <a:ext cx="2760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z</a:t>
            </a:r>
          </a:p>
        </p:txBody>
      </p:sp>
      <p:sp>
        <p:nvSpPr>
          <p:cNvPr id="22" name="TextBox 51"/>
          <p:cNvSpPr txBox="1">
            <a:spLocks noChangeArrowheads="1"/>
          </p:cNvSpPr>
          <p:nvPr/>
        </p:nvSpPr>
        <p:spPr bwMode="auto">
          <a:xfrm>
            <a:off x="6723726" y="2670386"/>
            <a:ext cx="2888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y</a:t>
            </a:r>
          </a:p>
        </p:txBody>
      </p:sp>
      <p:sp>
        <p:nvSpPr>
          <p:cNvPr id="26" name="TextBox 39"/>
          <p:cNvSpPr txBox="1">
            <a:spLocks noChangeArrowheads="1"/>
          </p:cNvSpPr>
          <p:nvPr/>
        </p:nvSpPr>
        <p:spPr bwMode="auto">
          <a:xfrm>
            <a:off x="5153771" y="2656483"/>
            <a:ext cx="2936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t>S</a:t>
            </a:r>
            <a:endParaRPr lang="en-US" sz="1800" b="1" baseline="-25000" dirty="0"/>
          </a:p>
        </p:txBody>
      </p:sp>
      <p:cxnSp>
        <p:nvCxnSpPr>
          <p:cNvPr id="27" name="Straight Connector 26"/>
          <p:cNvCxnSpPr/>
          <p:nvPr/>
        </p:nvCxnSpPr>
        <p:spPr>
          <a:xfrm>
            <a:off x="2522849" y="3904647"/>
            <a:ext cx="6945612" cy="1"/>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3" name="Rectangle 32"/>
              <p:cNvSpPr/>
              <p:nvPr/>
            </p:nvSpPr>
            <p:spPr>
              <a:xfrm>
                <a:off x="3436487" y="5571994"/>
                <a:ext cx="4713150" cy="630054"/>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charset="0"/>
                            </a:rPr>
                            <m:t>𝑡</m:t>
                          </m:r>
                        </m:e>
                        <m:sub>
                          <m:r>
                            <a:rPr lang="en-US" b="0" i="1" smtClean="0">
                              <a:solidFill>
                                <a:schemeClr val="bg1"/>
                              </a:solidFill>
                              <a:latin typeface="Cambria Math" charset="0"/>
                            </a:rPr>
                            <m:t>𝐶</m:t>
                          </m:r>
                        </m:sub>
                      </m:sSub>
                      <m:r>
                        <a:rPr lang="en-US" i="1">
                          <a:solidFill>
                            <a:schemeClr val="bg1"/>
                          </a:solidFill>
                          <a:latin typeface="Cambria Math" charset="0"/>
                        </a:rPr>
                        <m:t>=</m:t>
                      </m:r>
                      <m:f>
                        <m:fPr>
                          <m:ctrlPr>
                            <a:rPr lang="en-US" i="1" smtClean="0">
                              <a:solidFill>
                                <a:schemeClr val="bg1"/>
                              </a:solidFill>
                              <a:latin typeface="Cambria Math" panose="02040503050406030204" pitchFamily="18" charset="0"/>
                            </a:rPr>
                          </m:ctrlPr>
                        </m:fPr>
                        <m:num>
                          <m:r>
                            <a:rPr lang="en-US" b="0" i="1" smtClean="0">
                              <a:solidFill>
                                <a:schemeClr val="bg1"/>
                              </a:solidFill>
                              <a:latin typeface="Cambria Math" charset="0"/>
                            </a:rPr>
                            <m:t>𝐿</m:t>
                          </m:r>
                        </m:num>
                        <m:den>
                          <m:r>
                            <a:rPr lang="en-US" b="0" i="1" smtClean="0">
                              <a:solidFill>
                                <a:schemeClr val="bg1"/>
                              </a:solidFill>
                              <a:latin typeface="Cambria Math" charset="0"/>
                            </a:rPr>
                            <m:t>2</m:t>
                          </m:r>
                          <m:r>
                            <a:rPr lang="en-US" i="1">
                              <a:solidFill>
                                <a:schemeClr val="bg1"/>
                              </a:solidFill>
                              <a:latin typeface="Cambria Math" charset="0"/>
                            </a:rPr>
                            <m:t>𝑐</m:t>
                          </m:r>
                        </m:den>
                      </m:f>
                      <m:r>
                        <a:rPr lang="en-US" b="0" i="1" smtClean="0">
                          <a:solidFill>
                            <a:schemeClr val="bg1"/>
                          </a:solidFill>
                          <a:latin typeface="Cambria Math" charset="0"/>
                        </a:rPr>
                        <m:t>=</m:t>
                      </m:r>
                      <m:f>
                        <m:fPr>
                          <m:ctrlPr>
                            <a:rPr lang="en-US" i="1">
                              <a:solidFill>
                                <a:schemeClr val="bg1"/>
                              </a:solidFill>
                              <a:latin typeface="Cambria Math" panose="02040503050406030204" pitchFamily="18" charset="0"/>
                            </a:rPr>
                          </m:ctrlPr>
                        </m:fPr>
                        <m:num>
                          <m:r>
                            <a:rPr lang="en-US" i="1">
                              <a:solidFill>
                                <a:schemeClr val="bg1"/>
                              </a:solidFill>
                              <a:latin typeface="Cambria Math" charset="0"/>
                            </a:rPr>
                            <m:t>1.80000×</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10</m:t>
                              </m:r>
                            </m:e>
                            <m:sup>
                              <m:r>
                                <a:rPr lang="en-US" i="1">
                                  <a:solidFill>
                                    <a:schemeClr val="bg1"/>
                                  </a:solidFill>
                                  <a:latin typeface="Cambria Math" charset="0"/>
                                </a:rPr>
                                <m:t>9</m:t>
                              </m:r>
                            </m:sup>
                          </m:sSup>
                          <m:r>
                            <m:rPr>
                              <m:sty m:val="p"/>
                            </m:rPr>
                            <a:rPr lang="en-US">
                              <a:solidFill>
                                <a:schemeClr val="bg1"/>
                              </a:solidFill>
                              <a:latin typeface="Cambria Math" charset="0"/>
                            </a:rPr>
                            <m:t>m</m:t>
                          </m:r>
                        </m:num>
                        <m:den>
                          <m:r>
                            <a:rPr lang="en-US" b="0" i="1" smtClean="0">
                              <a:solidFill>
                                <a:schemeClr val="bg1"/>
                              </a:solidFill>
                              <a:latin typeface="Cambria Math" charset="0"/>
                            </a:rPr>
                            <m:t>2</m:t>
                          </m:r>
                          <m:r>
                            <a:rPr lang="en-US" i="1">
                              <a:solidFill>
                                <a:schemeClr val="bg1"/>
                              </a:solidFill>
                              <a:latin typeface="Cambria Math" charset="0"/>
                            </a:rPr>
                            <m:t>×2.99792458×</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10</m:t>
                              </m:r>
                            </m:e>
                            <m:sup>
                              <m:r>
                                <a:rPr lang="en-US" b="0" i="1" smtClean="0">
                                  <a:solidFill>
                                    <a:schemeClr val="bg1"/>
                                  </a:solidFill>
                                  <a:latin typeface="Cambria Math" charset="0"/>
                                </a:rPr>
                                <m:t>8</m:t>
                              </m:r>
                            </m:sup>
                          </m:sSup>
                          <m:r>
                            <m:rPr>
                              <m:sty m:val="p"/>
                            </m:rPr>
                            <a:rPr lang="en-US">
                              <a:solidFill>
                                <a:schemeClr val="bg1"/>
                              </a:solidFill>
                              <a:latin typeface="Cambria Math" charset="0"/>
                            </a:rPr>
                            <m:t>m</m:t>
                          </m:r>
                          <m:r>
                            <a:rPr lang="en-US">
                              <a:solidFill>
                                <a:schemeClr val="bg1"/>
                              </a:solidFill>
                              <a:latin typeface="Cambria Math" charset="0"/>
                            </a:rPr>
                            <m:t>/</m:t>
                          </m:r>
                          <m:r>
                            <m:rPr>
                              <m:sty m:val="p"/>
                            </m:rPr>
                            <a:rPr lang="en-US">
                              <a:solidFill>
                                <a:schemeClr val="bg1"/>
                              </a:solidFill>
                              <a:latin typeface="Cambria Math" charset="0"/>
                            </a:rPr>
                            <m:t>s</m:t>
                          </m:r>
                        </m:den>
                      </m:f>
                      <m:r>
                        <a:rPr lang="en-US" i="1">
                          <a:solidFill>
                            <a:schemeClr val="bg1"/>
                          </a:solidFill>
                          <a:latin typeface="Cambria Math" charset="0"/>
                        </a:rPr>
                        <m:t>=3.002</m:t>
                      </m:r>
                      <m:r>
                        <m:rPr>
                          <m:sty m:val="p"/>
                        </m:rPr>
                        <a:rPr lang="en-US">
                          <a:solidFill>
                            <a:schemeClr val="bg1"/>
                          </a:solidFill>
                          <a:latin typeface="Cambria Math" charset="0"/>
                        </a:rPr>
                        <m:t>s</m:t>
                      </m:r>
                    </m:oMath>
                  </m:oMathPara>
                </a14:m>
                <a:endParaRPr lang="en-US" dirty="0">
                  <a:solidFill>
                    <a:schemeClr val="bg1"/>
                  </a:solidFill>
                </a:endParaRPr>
              </a:p>
            </p:txBody>
          </p:sp>
        </mc:Choice>
        <mc:Fallback xmlns="">
          <p:sp>
            <p:nvSpPr>
              <p:cNvPr id="33" name="Rectangle 32"/>
              <p:cNvSpPr>
                <a:spLocks noRot="1" noChangeAspect="1" noMove="1" noResize="1" noEditPoints="1" noAdjustHandles="1" noChangeArrowheads="1" noChangeShapeType="1" noTextEdit="1"/>
              </p:cNvSpPr>
              <p:nvPr/>
            </p:nvSpPr>
            <p:spPr>
              <a:xfrm>
                <a:off x="3436487" y="5571994"/>
                <a:ext cx="4713150" cy="630054"/>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4025129" y="6273147"/>
                <a:ext cx="3570470" cy="41452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defTabSz="914400"/>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charset="0"/>
                            </a:rPr>
                            <m:t>𝑥</m:t>
                          </m:r>
                        </m:e>
                        <m:sub>
                          <m:r>
                            <a:rPr lang="en-US" i="1">
                              <a:solidFill>
                                <a:schemeClr val="bg1"/>
                              </a:solidFill>
                              <a:latin typeface="Cambria Math" charset="0"/>
                            </a:rPr>
                            <m:t>𝐶</m:t>
                          </m:r>
                        </m:sub>
                      </m:sSub>
                      <m:r>
                        <a:rPr lang="en-US" i="1">
                          <a:solidFill>
                            <a:schemeClr val="bg1"/>
                          </a:solidFill>
                          <a:latin typeface="Cambria Math" charset="0"/>
                        </a:rPr>
                        <m:t>=0</m:t>
                      </m:r>
                      <m:r>
                        <m:rPr>
                          <m:sty m:val="p"/>
                        </m:rPr>
                        <a:rPr lang="en-US" b="0" i="0" smtClean="0">
                          <a:solidFill>
                            <a:schemeClr val="bg1"/>
                          </a:solidFill>
                          <a:latin typeface="Cambria Math" charset="0"/>
                        </a:rPr>
                        <m:t>m</m:t>
                      </m:r>
                    </m:oMath>
                  </m:oMathPara>
                </a14:m>
                <a:endParaRPr lang="en-US" dirty="0">
                  <a:solidFill>
                    <a:schemeClr val="bg1"/>
                  </a:solidFill>
                </a:endParaRPr>
              </a:p>
            </p:txBody>
          </p:sp>
        </mc:Choice>
        <mc:Fallback xmlns="">
          <p:sp>
            <p:nvSpPr>
              <p:cNvPr id="34" name="Rectangle 33"/>
              <p:cNvSpPr>
                <a:spLocks noRot="1" noChangeAspect="1" noMove="1" noResize="1" noEditPoints="1" noAdjustHandles="1" noChangeArrowheads="1" noChangeShapeType="1" noTextEdit="1"/>
              </p:cNvSpPr>
              <p:nvPr/>
            </p:nvSpPr>
            <p:spPr>
              <a:xfrm>
                <a:off x="4025129" y="6273147"/>
                <a:ext cx="3570470" cy="414529"/>
              </a:xfrm>
              <a:prstGeom prst="rect">
                <a:avLst/>
              </a:prstGeom>
              <a:blipFill rotWithShape="0">
                <a:blip r:embed="rId3"/>
                <a:stretch>
                  <a:fillRect/>
                </a:stretch>
              </a:blipFill>
            </p:spPr>
            <p:txBody>
              <a:bodyPr/>
              <a:lstStyle/>
              <a:p>
                <a:r>
                  <a:rPr lang="en-US">
                    <a:noFill/>
                  </a:rPr>
                  <a:t> </a:t>
                </a:r>
              </a:p>
            </p:txBody>
          </p:sp>
        </mc:Fallback>
      </mc:AlternateContent>
      <p:sp>
        <p:nvSpPr>
          <p:cNvPr id="48" name="TextBox 51"/>
          <p:cNvSpPr txBox="1">
            <a:spLocks noChangeArrowheads="1"/>
          </p:cNvSpPr>
          <p:nvPr/>
        </p:nvSpPr>
        <p:spPr bwMode="auto">
          <a:xfrm>
            <a:off x="9479779" y="3744509"/>
            <a:ext cx="50436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err="1"/>
              <a:t>x,x</a:t>
            </a:r>
            <a:r>
              <a:rPr lang="en-US" sz="1800" dirty="0"/>
              <a:t>’</a:t>
            </a:r>
          </a:p>
        </p:txBody>
      </p:sp>
      <p:cxnSp>
        <p:nvCxnSpPr>
          <p:cNvPr id="58" name="Straight Connector 57"/>
          <p:cNvCxnSpPr/>
          <p:nvPr/>
        </p:nvCxnSpPr>
        <p:spPr>
          <a:xfrm>
            <a:off x="7083641" y="3012355"/>
            <a:ext cx="0" cy="1898285"/>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5788037" y="2999458"/>
            <a:ext cx="0" cy="1898285"/>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4945545" y="2914800"/>
            <a:ext cx="1834671" cy="1837322"/>
          </a:xfrm>
          <a:prstGeom prst="line">
            <a:avLst/>
          </a:prstGeom>
        </p:spPr>
        <p:style>
          <a:lnRef idx="2">
            <a:schemeClr val="accent1"/>
          </a:lnRef>
          <a:fillRef idx="0">
            <a:schemeClr val="accent1"/>
          </a:fillRef>
          <a:effectRef idx="1">
            <a:schemeClr val="accent1"/>
          </a:effectRef>
          <a:fontRef idx="minor">
            <a:schemeClr val="tx1"/>
          </a:fontRef>
        </p:style>
      </p:cxnSp>
      <p:sp>
        <p:nvSpPr>
          <p:cNvPr id="73" name="TextBox 51"/>
          <p:cNvSpPr txBox="1">
            <a:spLocks noChangeArrowheads="1"/>
          </p:cNvSpPr>
          <p:nvPr/>
        </p:nvSpPr>
        <p:spPr bwMode="auto">
          <a:xfrm>
            <a:off x="7052377" y="2763792"/>
            <a:ext cx="3367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z’</a:t>
            </a:r>
          </a:p>
        </p:txBody>
      </p:sp>
      <p:sp>
        <p:nvSpPr>
          <p:cNvPr id="80" name="TextBox 79"/>
          <p:cNvSpPr txBox="1"/>
          <p:nvPr/>
        </p:nvSpPr>
        <p:spPr>
          <a:xfrm>
            <a:off x="2487190" y="3818997"/>
            <a:ext cx="317716" cy="369332"/>
          </a:xfrm>
          <a:prstGeom prst="rect">
            <a:avLst/>
          </a:prstGeom>
          <a:noFill/>
        </p:spPr>
        <p:txBody>
          <a:bodyPr wrap="none" rtlCol="0">
            <a:spAutoFit/>
          </a:bodyPr>
          <a:lstStyle/>
          <a:p>
            <a:r>
              <a:rPr lang="en-US" dirty="0"/>
              <a:t>A</a:t>
            </a:r>
          </a:p>
        </p:txBody>
      </p:sp>
      <p:sp>
        <p:nvSpPr>
          <p:cNvPr id="82" name="TextBox 81"/>
          <p:cNvSpPr txBox="1"/>
          <p:nvPr/>
        </p:nvSpPr>
        <p:spPr>
          <a:xfrm>
            <a:off x="8718980" y="3853972"/>
            <a:ext cx="309700" cy="369332"/>
          </a:xfrm>
          <a:prstGeom prst="rect">
            <a:avLst/>
          </a:prstGeom>
          <a:noFill/>
        </p:spPr>
        <p:txBody>
          <a:bodyPr wrap="none" rtlCol="0">
            <a:spAutoFit/>
          </a:bodyPr>
          <a:lstStyle/>
          <a:p>
            <a:r>
              <a:rPr lang="en-US" dirty="0"/>
              <a:t>B</a:t>
            </a:r>
          </a:p>
        </p:txBody>
      </p:sp>
      <p:sp>
        <p:nvSpPr>
          <p:cNvPr id="83" name="Left Brace 82"/>
          <p:cNvSpPr/>
          <p:nvPr/>
        </p:nvSpPr>
        <p:spPr>
          <a:xfrm flipH="1">
            <a:off x="5657016" y="1194618"/>
            <a:ext cx="271647" cy="5892543"/>
          </a:xfrm>
          <a:prstGeom prst="lef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TextBox 83"/>
          <p:cNvSpPr txBox="1"/>
          <p:nvPr/>
        </p:nvSpPr>
        <p:spPr>
          <a:xfrm>
            <a:off x="5639286" y="4279448"/>
            <a:ext cx="282450" cy="369332"/>
          </a:xfrm>
          <a:prstGeom prst="rect">
            <a:avLst/>
          </a:prstGeom>
          <a:noFill/>
        </p:spPr>
        <p:txBody>
          <a:bodyPr wrap="none" rtlCol="0">
            <a:spAutoFit/>
          </a:bodyPr>
          <a:lstStyle/>
          <a:p>
            <a:r>
              <a:rPr lang="en-US" dirty="0"/>
              <a:t>L</a:t>
            </a:r>
          </a:p>
        </p:txBody>
      </p:sp>
      <p:sp>
        <p:nvSpPr>
          <p:cNvPr id="56" name="TextBox 51"/>
          <p:cNvSpPr txBox="1">
            <a:spLocks noChangeArrowheads="1"/>
          </p:cNvSpPr>
          <p:nvPr/>
        </p:nvSpPr>
        <p:spPr bwMode="auto">
          <a:xfrm>
            <a:off x="8035920" y="2680218"/>
            <a:ext cx="35349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y’</a:t>
            </a:r>
          </a:p>
        </p:txBody>
      </p:sp>
      <p:cxnSp>
        <p:nvCxnSpPr>
          <p:cNvPr id="66" name="Straight Arrow Connector 65"/>
          <p:cNvCxnSpPr/>
          <p:nvPr/>
        </p:nvCxnSpPr>
        <p:spPr>
          <a:xfrm>
            <a:off x="7827664" y="3449489"/>
            <a:ext cx="641515" cy="459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8" name="TextBox 39"/>
          <p:cNvSpPr txBox="1">
            <a:spLocks noChangeArrowheads="1"/>
          </p:cNvSpPr>
          <p:nvPr/>
        </p:nvSpPr>
        <p:spPr bwMode="auto">
          <a:xfrm>
            <a:off x="7840957" y="3070370"/>
            <a:ext cx="2936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v</a:t>
            </a:r>
            <a:endParaRPr lang="en-US" sz="1800" b="1" baseline="-25000" dirty="0"/>
          </a:p>
        </p:txBody>
      </p:sp>
      <p:sp>
        <p:nvSpPr>
          <p:cNvPr id="69" name="TextBox 68"/>
          <p:cNvSpPr txBox="1"/>
          <p:nvPr/>
        </p:nvSpPr>
        <p:spPr>
          <a:xfrm>
            <a:off x="5559204" y="3924925"/>
            <a:ext cx="308098" cy="369332"/>
          </a:xfrm>
          <a:prstGeom prst="rect">
            <a:avLst/>
          </a:prstGeom>
          <a:noFill/>
        </p:spPr>
        <p:txBody>
          <a:bodyPr wrap="none" rtlCol="0">
            <a:spAutoFit/>
          </a:bodyPr>
          <a:lstStyle/>
          <a:p>
            <a:r>
              <a:rPr lang="en-US" dirty="0"/>
              <a:t>C</a:t>
            </a:r>
          </a:p>
        </p:txBody>
      </p:sp>
      <p:sp>
        <p:nvSpPr>
          <p:cNvPr id="86" name="Oval 85"/>
          <p:cNvSpPr/>
          <p:nvPr/>
        </p:nvSpPr>
        <p:spPr>
          <a:xfrm>
            <a:off x="7474788" y="3284226"/>
            <a:ext cx="452306" cy="2428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iangle 86"/>
          <p:cNvSpPr/>
          <p:nvPr/>
        </p:nvSpPr>
        <p:spPr>
          <a:xfrm>
            <a:off x="6205911" y="3223529"/>
            <a:ext cx="360949" cy="309247"/>
          </a:xfrm>
          <a:prstGeom prst="triangle">
            <a:avLst/>
          </a:prstGeom>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Smiley Face 91"/>
          <p:cNvSpPr/>
          <p:nvPr/>
        </p:nvSpPr>
        <p:spPr>
          <a:xfrm>
            <a:off x="5699426" y="3506629"/>
            <a:ext cx="154815" cy="152167"/>
          </a:xfrm>
          <a:prstGeom prst="smileyFac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p:cNvCxnSpPr/>
          <p:nvPr/>
        </p:nvCxnSpPr>
        <p:spPr>
          <a:xfrm>
            <a:off x="5682854" y="3650641"/>
            <a:ext cx="9144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5783667" y="3642503"/>
            <a:ext cx="91440" cy="914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777375" y="3804476"/>
            <a:ext cx="9144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5685661" y="3812392"/>
            <a:ext cx="9144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2" idx="4"/>
          </p:cNvCxnSpPr>
          <p:nvPr/>
        </p:nvCxnSpPr>
        <p:spPr>
          <a:xfrm>
            <a:off x="5776834" y="3658796"/>
            <a:ext cx="542" cy="157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an 19"/>
          <p:cNvSpPr/>
          <p:nvPr/>
        </p:nvSpPr>
        <p:spPr>
          <a:xfrm>
            <a:off x="2578100" y="3256985"/>
            <a:ext cx="182880" cy="365760"/>
          </a:xfrm>
          <a:prstGeom prst="can">
            <a:avLst/>
          </a:prstGeom>
          <a:solidFill>
            <a:schemeClr val="bg1">
              <a:lumMod val="50000"/>
              <a:lumOff val="50000"/>
            </a:schemeClr>
          </a:solidFill>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an 96"/>
          <p:cNvSpPr/>
          <p:nvPr/>
        </p:nvSpPr>
        <p:spPr>
          <a:xfrm>
            <a:off x="8801100" y="3307785"/>
            <a:ext cx="182880" cy="365760"/>
          </a:xfrm>
          <a:prstGeom prst="can">
            <a:avLst/>
          </a:prstGeom>
          <a:solidFill>
            <a:schemeClr val="bg1">
              <a:lumMod val="50000"/>
              <a:lumOff val="50000"/>
            </a:schemeClr>
          </a:solidFill>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5445290" y="3154242"/>
            <a:ext cx="45719" cy="607872"/>
          </a:xfrm>
          <a:custGeom>
            <a:avLst/>
            <a:gdLst>
              <a:gd name="connsiteX0" fmla="*/ 209366 w 364823"/>
              <a:gd name="connsiteY0" fmla="*/ 2035834 h 2035834"/>
              <a:gd name="connsiteX1" fmla="*/ 2332 w 364823"/>
              <a:gd name="connsiteY1" fmla="*/ 1880559 h 2035834"/>
              <a:gd name="connsiteX2" fmla="*/ 330136 w 364823"/>
              <a:gd name="connsiteY2" fmla="*/ 1725283 h 2035834"/>
              <a:gd name="connsiteX3" fmla="*/ 36838 w 364823"/>
              <a:gd name="connsiteY3" fmla="*/ 1518249 h 2035834"/>
              <a:gd name="connsiteX4" fmla="*/ 347389 w 364823"/>
              <a:gd name="connsiteY4" fmla="*/ 1345721 h 2035834"/>
              <a:gd name="connsiteX5" fmla="*/ 19585 w 364823"/>
              <a:gd name="connsiteY5" fmla="*/ 1155940 h 2035834"/>
              <a:gd name="connsiteX6" fmla="*/ 364642 w 364823"/>
              <a:gd name="connsiteY6" fmla="*/ 983411 h 2035834"/>
              <a:gd name="connsiteX7" fmla="*/ 19585 w 364823"/>
              <a:gd name="connsiteY7" fmla="*/ 793630 h 2035834"/>
              <a:gd name="connsiteX8" fmla="*/ 364642 w 364823"/>
              <a:gd name="connsiteY8" fmla="*/ 638355 h 2035834"/>
              <a:gd name="connsiteX9" fmla="*/ 71343 w 364823"/>
              <a:gd name="connsiteY9" fmla="*/ 448574 h 2035834"/>
              <a:gd name="connsiteX10" fmla="*/ 364642 w 364823"/>
              <a:gd name="connsiteY10" fmla="*/ 310551 h 2035834"/>
              <a:gd name="connsiteX11" fmla="*/ 88596 w 364823"/>
              <a:gd name="connsiteY11" fmla="*/ 103517 h 2035834"/>
              <a:gd name="connsiteX12" fmla="*/ 347389 w 364823"/>
              <a:gd name="connsiteY12" fmla="*/ 0 h 203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4823" h="2035834">
                <a:moveTo>
                  <a:pt x="209366" y="2035834"/>
                </a:moveTo>
                <a:cubicBezTo>
                  <a:pt x="95785" y="1984075"/>
                  <a:pt x="-17796" y="1932317"/>
                  <a:pt x="2332" y="1880559"/>
                </a:cubicBezTo>
                <a:cubicBezTo>
                  <a:pt x="22460" y="1828801"/>
                  <a:pt x="324385" y="1785668"/>
                  <a:pt x="330136" y="1725283"/>
                </a:cubicBezTo>
                <a:cubicBezTo>
                  <a:pt x="335887" y="1664898"/>
                  <a:pt x="33963" y="1581509"/>
                  <a:pt x="36838" y="1518249"/>
                </a:cubicBezTo>
                <a:cubicBezTo>
                  <a:pt x="39713" y="1454989"/>
                  <a:pt x="350264" y="1406106"/>
                  <a:pt x="347389" y="1345721"/>
                </a:cubicBezTo>
                <a:cubicBezTo>
                  <a:pt x="344514" y="1285336"/>
                  <a:pt x="16710" y="1216325"/>
                  <a:pt x="19585" y="1155940"/>
                </a:cubicBezTo>
                <a:cubicBezTo>
                  <a:pt x="22460" y="1095555"/>
                  <a:pt x="364642" y="1043796"/>
                  <a:pt x="364642" y="983411"/>
                </a:cubicBezTo>
                <a:cubicBezTo>
                  <a:pt x="364642" y="923026"/>
                  <a:pt x="19585" y="851139"/>
                  <a:pt x="19585" y="793630"/>
                </a:cubicBezTo>
                <a:cubicBezTo>
                  <a:pt x="19585" y="736121"/>
                  <a:pt x="356016" y="695864"/>
                  <a:pt x="364642" y="638355"/>
                </a:cubicBezTo>
                <a:cubicBezTo>
                  <a:pt x="373268" y="580846"/>
                  <a:pt x="71343" y="503208"/>
                  <a:pt x="71343" y="448574"/>
                </a:cubicBezTo>
                <a:cubicBezTo>
                  <a:pt x="71343" y="393940"/>
                  <a:pt x="361766" y="368061"/>
                  <a:pt x="364642" y="310551"/>
                </a:cubicBezTo>
                <a:cubicBezTo>
                  <a:pt x="367518" y="253041"/>
                  <a:pt x="91471" y="155275"/>
                  <a:pt x="88596" y="103517"/>
                </a:cubicBezTo>
                <a:cubicBezTo>
                  <a:pt x="85721" y="51759"/>
                  <a:pt x="216555" y="25879"/>
                  <a:pt x="347389" y="0"/>
                </a:cubicBezTo>
              </a:path>
            </a:pathLst>
          </a:custGeom>
          <a:noFill/>
          <a:ln w="19050">
            <a:solidFill>
              <a:srgbClr val="FF0000"/>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6102000" y="3178818"/>
            <a:ext cx="45719" cy="607872"/>
          </a:xfrm>
          <a:custGeom>
            <a:avLst/>
            <a:gdLst>
              <a:gd name="connsiteX0" fmla="*/ 209366 w 364823"/>
              <a:gd name="connsiteY0" fmla="*/ 2035834 h 2035834"/>
              <a:gd name="connsiteX1" fmla="*/ 2332 w 364823"/>
              <a:gd name="connsiteY1" fmla="*/ 1880559 h 2035834"/>
              <a:gd name="connsiteX2" fmla="*/ 330136 w 364823"/>
              <a:gd name="connsiteY2" fmla="*/ 1725283 h 2035834"/>
              <a:gd name="connsiteX3" fmla="*/ 36838 w 364823"/>
              <a:gd name="connsiteY3" fmla="*/ 1518249 h 2035834"/>
              <a:gd name="connsiteX4" fmla="*/ 347389 w 364823"/>
              <a:gd name="connsiteY4" fmla="*/ 1345721 h 2035834"/>
              <a:gd name="connsiteX5" fmla="*/ 19585 w 364823"/>
              <a:gd name="connsiteY5" fmla="*/ 1155940 h 2035834"/>
              <a:gd name="connsiteX6" fmla="*/ 364642 w 364823"/>
              <a:gd name="connsiteY6" fmla="*/ 983411 h 2035834"/>
              <a:gd name="connsiteX7" fmla="*/ 19585 w 364823"/>
              <a:gd name="connsiteY7" fmla="*/ 793630 h 2035834"/>
              <a:gd name="connsiteX8" fmla="*/ 364642 w 364823"/>
              <a:gd name="connsiteY8" fmla="*/ 638355 h 2035834"/>
              <a:gd name="connsiteX9" fmla="*/ 71343 w 364823"/>
              <a:gd name="connsiteY9" fmla="*/ 448574 h 2035834"/>
              <a:gd name="connsiteX10" fmla="*/ 364642 w 364823"/>
              <a:gd name="connsiteY10" fmla="*/ 310551 h 2035834"/>
              <a:gd name="connsiteX11" fmla="*/ 88596 w 364823"/>
              <a:gd name="connsiteY11" fmla="*/ 103517 h 2035834"/>
              <a:gd name="connsiteX12" fmla="*/ 347389 w 364823"/>
              <a:gd name="connsiteY12" fmla="*/ 0 h 203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4823" h="2035834">
                <a:moveTo>
                  <a:pt x="209366" y="2035834"/>
                </a:moveTo>
                <a:cubicBezTo>
                  <a:pt x="95785" y="1984075"/>
                  <a:pt x="-17796" y="1932317"/>
                  <a:pt x="2332" y="1880559"/>
                </a:cubicBezTo>
                <a:cubicBezTo>
                  <a:pt x="22460" y="1828801"/>
                  <a:pt x="324385" y="1785668"/>
                  <a:pt x="330136" y="1725283"/>
                </a:cubicBezTo>
                <a:cubicBezTo>
                  <a:pt x="335887" y="1664898"/>
                  <a:pt x="33963" y="1581509"/>
                  <a:pt x="36838" y="1518249"/>
                </a:cubicBezTo>
                <a:cubicBezTo>
                  <a:pt x="39713" y="1454989"/>
                  <a:pt x="350264" y="1406106"/>
                  <a:pt x="347389" y="1345721"/>
                </a:cubicBezTo>
                <a:cubicBezTo>
                  <a:pt x="344514" y="1285336"/>
                  <a:pt x="16710" y="1216325"/>
                  <a:pt x="19585" y="1155940"/>
                </a:cubicBezTo>
                <a:cubicBezTo>
                  <a:pt x="22460" y="1095555"/>
                  <a:pt x="364642" y="1043796"/>
                  <a:pt x="364642" y="983411"/>
                </a:cubicBezTo>
                <a:cubicBezTo>
                  <a:pt x="364642" y="923026"/>
                  <a:pt x="19585" y="851139"/>
                  <a:pt x="19585" y="793630"/>
                </a:cubicBezTo>
                <a:cubicBezTo>
                  <a:pt x="19585" y="736121"/>
                  <a:pt x="356016" y="695864"/>
                  <a:pt x="364642" y="638355"/>
                </a:cubicBezTo>
                <a:cubicBezTo>
                  <a:pt x="373268" y="580846"/>
                  <a:pt x="71343" y="503208"/>
                  <a:pt x="71343" y="448574"/>
                </a:cubicBezTo>
                <a:cubicBezTo>
                  <a:pt x="71343" y="393940"/>
                  <a:pt x="361766" y="368061"/>
                  <a:pt x="364642" y="310551"/>
                </a:cubicBezTo>
                <a:cubicBezTo>
                  <a:pt x="367518" y="253041"/>
                  <a:pt x="91471" y="155275"/>
                  <a:pt x="88596" y="103517"/>
                </a:cubicBezTo>
                <a:cubicBezTo>
                  <a:pt x="85721" y="51759"/>
                  <a:pt x="216555" y="25879"/>
                  <a:pt x="347389" y="0"/>
                </a:cubicBezTo>
              </a:path>
            </a:pathLst>
          </a:custGeom>
          <a:noFill/>
          <a:ln w="19050">
            <a:solidFill>
              <a:srgbClr val="FF0000"/>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2646680" y="3559245"/>
            <a:ext cx="0" cy="309486"/>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8907780" y="3584645"/>
            <a:ext cx="0" cy="309486"/>
          </a:xfrm>
          <a:prstGeom prst="line">
            <a:avLst/>
          </a:prstGeom>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4"/>
          <a:stretch>
            <a:fillRect/>
          </a:stretch>
        </p:blipFill>
        <p:spPr>
          <a:xfrm>
            <a:off x="6538898" y="3301479"/>
            <a:ext cx="1109793" cy="241078"/>
          </a:xfrm>
          <a:prstGeom prst="rect">
            <a:avLst/>
          </a:prstGeom>
        </p:spPr>
      </p:pic>
    </p:spTree>
    <p:extLst>
      <p:ext uri="{BB962C8B-B14F-4D97-AF65-F5344CB8AC3E}">
        <p14:creationId xmlns:p14="http://schemas.microsoft.com/office/powerpoint/2010/main" val="1323191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Relativity of simultaneity (Group Activity)</a:t>
            </a:r>
          </a:p>
        </p:txBody>
      </p:sp>
      <p:sp>
        <p:nvSpPr>
          <p:cNvPr id="3" name="Content Placeholder 2"/>
          <p:cNvSpPr>
            <a:spLocks noGrp="1"/>
          </p:cNvSpPr>
          <p:nvPr>
            <p:ph idx="1"/>
          </p:nvPr>
        </p:nvSpPr>
        <p:spPr/>
        <p:txBody>
          <a:bodyPr/>
          <a:lstStyle/>
          <a:p>
            <a:r>
              <a:rPr lang="en-US" sz="1600" dirty="0"/>
              <a:t>A ground-based observer in Frame S is between Sources 1 and 2 separated by distance L=1.8x10</a:t>
            </a:r>
            <a:r>
              <a:rPr lang="en-US" sz="1600" baseline="30000" dirty="0"/>
              <a:t>9</a:t>
            </a:r>
            <a:r>
              <a:rPr lang="en-US" sz="1600" dirty="0"/>
              <a:t>m in Frame S. Sources 1 and 2 emit light at the moment the Origins O of Frame S and O’ of the spaceship (Frame S’) going v=7.0x10</a:t>
            </a:r>
            <a:r>
              <a:rPr lang="en-US" sz="1600" baseline="30000" dirty="0"/>
              <a:t>5</a:t>
            </a:r>
            <a:r>
              <a:rPr lang="en-US" sz="1600" dirty="0"/>
              <a:t>m/s in the x-,x’- direction coincide. At what times and locations do light from Sources 1 and 2 reach the ground-based and space-based observers?</a:t>
            </a:r>
          </a:p>
          <a:p>
            <a:r>
              <a:rPr lang="en-US" sz="1600" dirty="0"/>
              <a:t>Now, switch vantage points and consider the beams reaching the space-based observer. Re-label coordinate systems in script so that the stationary frame </a:t>
            </a:r>
            <a:r>
              <a:rPr lang="en-US" sz="1600" b="1" dirty="0">
                <a:latin typeface="Edwardian Script ITC" charset="0"/>
                <a:ea typeface="Edwardian Script ITC" charset="0"/>
                <a:cs typeface="Edwardian Script ITC" charset="0"/>
              </a:rPr>
              <a:t>S</a:t>
            </a:r>
            <a:r>
              <a:rPr lang="en-US" sz="1600" dirty="0"/>
              <a:t>  refers to the spaceship</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52301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Relativity of simultaneity (Group Activity)</a:t>
            </a:r>
            <a:endParaRPr lang="en-US" dirty="0"/>
          </a:p>
        </p:txBody>
      </p:sp>
      <p:sp>
        <p:nvSpPr>
          <p:cNvPr id="3" name="Content Placeholder 2"/>
          <p:cNvSpPr>
            <a:spLocks noGrp="1"/>
          </p:cNvSpPr>
          <p:nvPr>
            <p:ph idx="1"/>
          </p:nvPr>
        </p:nvSpPr>
        <p:spPr>
          <a:xfrm>
            <a:off x="685801" y="1777049"/>
            <a:ext cx="10131425" cy="4014158"/>
          </a:xfrm>
        </p:spPr>
        <p:txBody>
          <a:bodyPr>
            <a:normAutofit/>
          </a:bodyPr>
          <a:lstStyle/>
          <a:p>
            <a:r>
              <a:rPr lang="en-US" sz="1600" dirty="0"/>
              <a:t>A space-based observer in Frame </a:t>
            </a:r>
            <a:r>
              <a:rPr lang="en-US" sz="1600" b="1" dirty="0">
                <a:latin typeface="Edwardian Script ITC" charset="0"/>
                <a:ea typeface="Edwardian Script ITC" charset="0"/>
                <a:cs typeface="Edwardian Script ITC" charset="0"/>
              </a:rPr>
              <a:t>S  </a:t>
            </a:r>
            <a:r>
              <a:rPr lang="en-US" sz="1600" dirty="0"/>
              <a:t>is between Sources 1 and 2 separated by distance </a:t>
            </a:r>
            <a:r>
              <a:rPr lang="en-US" sz="1600" b="1" dirty="0">
                <a:latin typeface="Edwardian Script ITC" charset="0"/>
                <a:ea typeface="Edwardian Script ITC" charset="0"/>
                <a:cs typeface="Edwardian Script ITC" charset="0"/>
              </a:rPr>
              <a:t>L  </a:t>
            </a:r>
            <a:r>
              <a:rPr lang="en-US" sz="1600" dirty="0"/>
              <a:t>’  in moving Ground Frame </a:t>
            </a:r>
            <a:r>
              <a:rPr lang="en-US" sz="1600" b="1" dirty="0">
                <a:latin typeface="Edwardian Script ITC" charset="0"/>
                <a:ea typeface="Edwardian Script ITC" charset="0"/>
                <a:cs typeface="Edwardian Script ITC" charset="0"/>
              </a:rPr>
              <a:t>S ’</a:t>
            </a:r>
            <a:r>
              <a:rPr lang="en-US" sz="1600" b="1" dirty="0"/>
              <a:t>’</a:t>
            </a:r>
            <a:r>
              <a:rPr lang="en-US" sz="1600" dirty="0"/>
              <a:t>. Sources 1 and 2 emit light at the moment the Origins </a:t>
            </a:r>
            <a:r>
              <a:rPr lang="en-US" sz="1600" b="1" dirty="0">
                <a:latin typeface="Edwardian Script ITC" charset="0"/>
                <a:ea typeface="Edwardian Script ITC" charset="0"/>
                <a:cs typeface="Edwardian Script ITC" charset="0"/>
              </a:rPr>
              <a:t>O </a:t>
            </a:r>
            <a:r>
              <a:rPr lang="en-US" sz="1600" dirty="0"/>
              <a:t> of the spaceship and </a:t>
            </a:r>
            <a:r>
              <a:rPr lang="en-US" sz="1600" b="1" dirty="0">
                <a:latin typeface="Edwardian Script ITC" charset="0"/>
                <a:ea typeface="Edwardian Script ITC" charset="0"/>
                <a:cs typeface="Edwardian Script ITC" charset="0"/>
              </a:rPr>
              <a:t>O </a:t>
            </a:r>
            <a:r>
              <a:rPr lang="en-US" sz="1600" dirty="0"/>
              <a:t>’ of the ground (Frame </a:t>
            </a:r>
            <a:r>
              <a:rPr lang="en-US" sz="1600" b="1" dirty="0">
                <a:latin typeface="Edwardian Script ITC" charset="0"/>
                <a:ea typeface="Edwardian Script ITC" charset="0"/>
                <a:cs typeface="Edwardian Script ITC" charset="0"/>
              </a:rPr>
              <a:t>S  </a:t>
            </a:r>
            <a:r>
              <a:rPr lang="en-US" sz="1600" dirty="0"/>
              <a:t>’) going </a:t>
            </a:r>
            <a:r>
              <a:rPr lang="en-US" sz="2000" b="1" dirty="0">
                <a:latin typeface="Edwardian Script ITC" charset="0"/>
                <a:ea typeface="Edwardian Script ITC" charset="0"/>
                <a:cs typeface="Edwardian Script ITC" charset="0"/>
              </a:rPr>
              <a:t>v</a:t>
            </a:r>
            <a:r>
              <a:rPr lang="en-US" sz="2000" b="1" dirty="0"/>
              <a:t> </a:t>
            </a:r>
            <a:r>
              <a:rPr lang="en-US" sz="1400" dirty="0"/>
              <a:t>=</a:t>
            </a:r>
            <a:r>
              <a:rPr lang="en-US" sz="2000" b="1" dirty="0"/>
              <a:t> </a:t>
            </a:r>
            <a:r>
              <a:rPr lang="mr-IN" sz="1600" dirty="0"/>
              <a:t>–</a:t>
            </a:r>
            <a:r>
              <a:rPr lang="en-US" sz="1600" dirty="0"/>
              <a:t>v </a:t>
            </a:r>
            <a:r>
              <a:rPr lang="en-US" sz="1400" dirty="0"/>
              <a:t>=</a:t>
            </a:r>
            <a:r>
              <a:rPr lang="en-US" sz="2000" b="1" dirty="0"/>
              <a:t> </a:t>
            </a:r>
            <a:r>
              <a:rPr lang="mr-IN" sz="1600" dirty="0"/>
              <a:t>– </a:t>
            </a:r>
            <a:r>
              <a:rPr lang="en-US" sz="1600" dirty="0"/>
              <a:t>7.0 x 10</a:t>
            </a:r>
            <a:r>
              <a:rPr lang="en-US" sz="1600" baseline="30000" dirty="0"/>
              <a:t>5</a:t>
            </a:r>
            <a:r>
              <a:rPr lang="en-US" sz="1600" dirty="0"/>
              <a:t>m/s in the </a:t>
            </a:r>
            <a:r>
              <a:rPr lang="en-US" sz="2400" b="1" dirty="0">
                <a:latin typeface="Edwardian Script ITC" charset="0"/>
                <a:ea typeface="Edwardian Script ITC" charset="0"/>
                <a:cs typeface="Edwardian Script ITC" charset="0"/>
              </a:rPr>
              <a:t>x</a:t>
            </a:r>
            <a:r>
              <a:rPr lang="en-US" sz="2400" dirty="0"/>
              <a:t>,</a:t>
            </a:r>
            <a:r>
              <a:rPr lang="en-US" sz="2400" b="1" dirty="0">
                <a:latin typeface="Edwardian Script ITC" charset="0"/>
                <a:ea typeface="Edwardian Script ITC" charset="0"/>
                <a:cs typeface="Edwardian Script ITC" charset="0"/>
              </a:rPr>
              <a:t> x</a:t>
            </a:r>
            <a:r>
              <a:rPr lang="en-US" sz="1600" dirty="0"/>
              <a:t>’- direction coincide. At what times and locations does light from Sources 1 and 2 reach the space-based observer?</a:t>
            </a:r>
          </a:p>
          <a:p>
            <a:endParaRPr lang="en-US" dirty="0"/>
          </a:p>
          <a:p>
            <a:endParaRPr lang="en-US" dirty="0"/>
          </a:p>
          <a:p>
            <a:endParaRPr lang="en-US" dirty="0"/>
          </a:p>
          <a:p>
            <a:endParaRPr lang="en-US" dirty="0"/>
          </a:p>
          <a:p>
            <a:endParaRPr lang="en-US" dirty="0"/>
          </a:p>
          <a:p>
            <a:endParaRPr lang="en-US" b="1" dirty="0"/>
          </a:p>
          <a:p>
            <a:endParaRPr lang="en-US" dirty="0"/>
          </a:p>
        </p:txBody>
      </p:sp>
      <p:cxnSp>
        <p:nvCxnSpPr>
          <p:cNvPr id="6" name="Straight Connector 5"/>
          <p:cNvCxnSpPr/>
          <p:nvPr/>
        </p:nvCxnSpPr>
        <p:spPr>
          <a:xfrm flipV="1">
            <a:off x="4952873" y="2918947"/>
            <a:ext cx="1816258" cy="1826729"/>
          </a:xfrm>
          <a:prstGeom prst="line">
            <a:avLst/>
          </a:prstGeom>
        </p:spPr>
        <p:style>
          <a:lnRef idx="2">
            <a:schemeClr val="accent1"/>
          </a:lnRef>
          <a:fillRef idx="0">
            <a:schemeClr val="accent1"/>
          </a:fillRef>
          <a:effectRef idx="1">
            <a:schemeClr val="accent1"/>
          </a:effectRef>
          <a:fontRef idx="minor">
            <a:schemeClr val="tx1"/>
          </a:fontRef>
        </p:style>
      </p:cxnSp>
      <p:sp>
        <p:nvSpPr>
          <p:cNvPr id="48" name="TextBox 51"/>
          <p:cNvSpPr txBox="1">
            <a:spLocks noChangeArrowheads="1"/>
          </p:cNvSpPr>
          <p:nvPr/>
        </p:nvSpPr>
        <p:spPr bwMode="auto">
          <a:xfrm>
            <a:off x="9050571" y="3651204"/>
            <a:ext cx="139619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dirty="0">
                <a:latin typeface="Edwardian Script ITC" charset="0"/>
                <a:ea typeface="Edwardian Script ITC" charset="0"/>
                <a:cs typeface="Edwardian Script ITC" charset="0"/>
              </a:rPr>
              <a:t>x</a:t>
            </a:r>
            <a:r>
              <a:rPr lang="en-US" dirty="0"/>
              <a:t>,</a:t>
            </a:r>
            <a:r>
              <a:rPr lang="en-US" b="1" dirty="0">
                <a:latin typeface="Edwardian Script ITC" charset="0"/>
                <a:ea typeface="Edwardian Script ITC" charset="0"/>
                <a:cs typeface="Edwardian Script ITC" charset="0"/>
              </a:rPr>
              <a:t> x</a:t>
            </a:r>
            <a:r>
              <a:rPr lang="en-US" dirty="0"/>
              <a:t>’</a:t>
            </a:r>
          </a:p>
        </p:txBody>
      </p:sp>
      <p:cxnSp>
        <p:nvCxnSpPr>
          <p:cNvPr id="58" name="Straight Connector 57"/>
          <p:cNvCxnSpPr/>
          <p:nvPr/>
        </p:nvCxnSpPr>
        <p:spPr>
          <a:xfrm>
            <a:off x="5794942" y="3012355"/>
            <a:ext cx="0" cy="1898285"/>
          </a:xfrm>
          <a:prstGeom prst="line">
            <a:avLst/>
          </a:prstGeom>
        </p:spPr>
        <p:style>
          <a:lnRef idx="2">
            <a:schemeClr val="accent1"/>
          </a:lnRef>
          <a:fillRef idx="0">
            <a:schemeClr val="accent1"/>
          </a:fillRef>
          <a:effectRef idx="1">
            <a:schemeClr val="accent1"/>
          </a:effectRef>
          <a:fontRef idx="minor">
            <a:schemeClr val="tx1"/>
          </a:fontRef>
        </p:style>
      </p:cxnSp>
      <p:sp>
        <p:nvSpPr>
          <p:cNvPr id="83" name="Left Brace 82"/>
          <p:cNvSpPr/>
          <p:nvPr/>
        </p:nvSpPr>
        <p:spPr>
          <a:xfrm flipH="1">
            <a:off x="5726616" y="1777043"/>
            <a:ext cx="168528" cy="5012233"/>
          </a:xfrm>
          <a:prstGeom prst="lef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TextBox 83"/>
          <p:cNvSpPr txBox="1"/>
          <p:nvPr/>
        </p:nvSpPr>
        <p:spPr>
          <a:xfrm>
            <a:off x="5270458" y="4303741"/>
            <a:ext cx="497252" cy="369332"/>
          </a:xfrm>
          <a:prstGeom prst="rect">
            <a:avLst/>
          </a:prstGeom>
          <a:noFill/>
        </p:spPr>
        <p:txBody>
          <a:bodyPr wrap="none" rtlCol="0">
            <a:spAutoFit/>
          </a:bodyPr>
          <a:lstStyle/>
          <a:p>
            <a:r>
              <a:rPr lang="en-US" b="1">
                <a:latin typeface="Edwardian Script ITC" charset="0"/>
                <a:ea typeface="Edwardian Script ITC" charset="0"/>
                <a:cs typeface="Edwardian Script ITC" charset="0"/>
              </a:rPr>
              <a:t>L  </a:t>
            </a:r>
            <a:r>
              <a:rPr lang="en-US"/>
              <a:t>’</a:t>
            </a:r>
            <a:endParaRPr lang="en-US" dirty="0"/>
          </a:p>
        </p:txBody>
      </p:sp>
      <p:sp>
        <p:nvSpPr>
          <p:cNvPr id="68" name="TextBox 39"/>
          <p:cNvSpPr txBox="1">
            <a:spLocks noChangeArrowheads="1"/>
          </p:cNvSpPr>
          <p:nvPr/>
        </p:nvSpPr>
        <p:spPr bwMode="auto">
          <a:xfrm>
            <a:off x="4789851" y="2899903"/>
            <a:ext cx="46198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mr-IN" sz="1800"/>
              <a:t>– </a:t>
            </a:r>
            <a:r>
              <a:rPr lang="en-US" sz="1800" b="1" dirty="0"/>
              <a:t>v</a:t>
            </a:r>
            <a:endParaRPr lang="en-US" sz="1800" b="1" baseline="-25000" dirty="0"/>
          </a:p>
        </p:txBody>
      </p:sp>
      <p:sp>
        <p:nvSpPr>
          <p:cNvPr id="69" name="TextBox 68"/>
          <p:cNvSpPr txBox="1"/>
          <p:nvPr/>
        </p:nvSpPr>
        <p:spPr>
          <a:xfrm>
            <a:off x="5403785" y="3869886"/>
            <a:ext cx="689612" cy="369332"/>
          </a:xfrm>
          <a:prstGeom prst="rect">
            <a:avLst/>
          </a:prstGeom>
          <a:noFill/>
        </p:spPr>
        <p:txBody>
          <a:bodyPr wrap="none" rtlCol="0">
            <a:spAutoFit/>
          </a:bodyPr>
          <a:lstStyle/>
          <a:p>
            <a:r>
              <a:rPr lang="en-US" b="1">
                <a:latin typeface="Edwardian Script ITC" charset="0"/>
                <a:ea typeface="Edwardian Script ITC" charset="0"/>
                <a:cs typeface="Edwardian Script ITC" charset="0"/>
              </a:rPr>
              <a:t>O’ ,O</a:t>
            </a:r>
            <a:endParaRPr lang="en-US" dirty="0"/>
          </a:p>
        </p:txBody>
      </p:sp>
      <p:sp>
        <p:nvSpPr>
          <p:cNvPr id="86" name="Oval 85"/>
          <p:cNvSpPr/>
          <p:nvPr/>
        </p:nvSpPr>
        <p:spPr>
          <a:xfrm>
            <a:off x="6168508" y="3284226"/>
            <a:ext cx="452306" cy="2428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iangle 86"/>
          <p:cNvSpPr/>
          <p:nvPr/>
        </p:nvSpPr>
        <p:spPr>
          <a:xfrm>
            <a:off x="4899629" y="3223529"/>
            <a:ext cx="360949" cy="309247"/>
          </a:xfrm>
          <a:prstGeom prst="triangle">
            <a:avLst/>
          </a:prstGeom>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p:cNvCxnSpPr/>
          <p:nvPr/>
        </p:nvCxnSpPr>
        <p:spPr>
          <a:xfrm>
            <a:off x="5694342" y="3650641"/>
            <a:ext cx="9144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5812740" y="3642503"/>
            <a:ext cx="91440" cy="914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806445" y="3804476"/>
            <a:ext cx="9144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5696071" y="3812392"/>
            <a:ext cx="9144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804825" y="3658796"/>
            <a:ext cx="542" cy="157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an 19"/>
          <p:cNvSpPr/>
          <p:nvPr/>
        </p:nvSpPr>
        <p:spPr>
          <a:xfrm>
            <a:off x="3226232" y="3256985"/>
            <a:ext cx="182880" cy="365760"/>
          </a:xfrm>
          <a:prstGeom prst="can">
            <a:avLst/>
          </a:prstGeom>
          <a:solidFill>
            <a:schemeClr val="bg1">
              <a:lumMod val="50000"/>
              <a:lumOff val="50000"/>
            </a:schemeClr>
          </a:solidFill>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an 96"/>
          <p:cNvSpPr/>
          <p:nvPr/>
        </p:nvSpPr>
        <p:spPr>
          <a:xfrm>
            <a:off x="8219739" y="3290200"/>
            <a:ext cx="182880" cy="365760"/>
          </a:xfrm>
          <a:prstGeom prst="can">
            <a:avLst/>
          </a:prstGeom>
          <a:solidFill>
            <a:schemeClr val="bg1">
              <a:lumMod val="50000"/>
              <a:lumOff val="50000"/>
            </a:schemeClr>
          </a:solidFill>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3295885" y="3559245"/>
            <a:ext cx="0" cy="309486"/>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8325343" y="3584645"/>
            <a:ext cx="0" cy="309486"/>
          </a:xfrm>
          <a:prstGeom prst="line">
            <a:avLst/>
          </a:prstGeom>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3"/>
          <a:stretch>
            <a:fillRect/>
          </a:stretch>
        </p:blipFill>
        <p:spPr>
          <a:xfrm>
            <a:off x="5232616" y="3301479"/>
            <a:ext cx="1109793" cy="241078"/>
          </a:xfrm>
          <a:prstGeom prst="rect">
            <a:avLst/>
          </a:prstGeom>
        </p:spPr>
      </p:pic>
      <p:sp>
        <p:nvSpPr>
          <p:cNvPr id="41" name="Freeform 40"/>
          <p:cNvSpPr/>
          <p:nvPr/>
        </p:nvSpPr>
        <p:spPr>
          <a:xfrm>
            <a:off x="7793233" y="3144608"/>
            <a:ext cx="45719" cy="607872"/>
          </a:xfrm>
          <a:custGeom>
            <a:avLst/>
            <a:gdLst>
              <a:gd name="connsiteX0" fmla="*/ 209366 w 364823"/>
              <a:gd name="connsiteY0" fmla="*/ 2035834 h 2035834"/>
              <a:gd name="connsiteX1" fmla="*/ 2332 w 364823"/>
              <a:gd name="connsiteY1" fmla="*/ 1880559 h 2035834"/>
              <a:gd name="connsiteX2" fmla="*/ 330136 w 364823"/>
              <a:gd name="connsiteY2" fmla="*/ 1725283 h 2035834"/>
              <a:gd name="connsiteX3" fmla="*/ 36838 w 364823"/>
              <a:gd name="connsiteY3" fmla="*/ 1518249 h 2035834"/>
              <a:gd name="connsiteX4" fmla="*/ 347389 w 364823"/>
              <a:gd name="connsiteY4" fmla="*/ 1345721 h 2035834"/>
              <a:gd name="connsiteX5" fmla="*/ 19585 w 364823"/>
              <a:gd name="connsiteY5" fmla="*/ 1155940 h 2035834"/>
              <a:gd name="connsiteX6" fmla="*/ 364642 w 364823"/>
              <a:gd name="connsiteY6" fmla="*/ 983411 h 2035834"/>
              <a:gd name="connsiteX7" fmla="*/ 19585 w 364823"/>
              <a:gd name="connsiteY7" fmla="*/ 793630 h 2035834"/>
              <a:gd name="connsiteX8" fmla="*/ 364642 w 364823"/>
              <a:gd name="connsiteY8" fmla="*/ 638355 h 2035834"/>
              <a:gd name="connsiteX9" fmla="*/ 71343 w 364823"/>
              <a:gd name="connsiteY9" fmla="*/ 448574 h 2035834"/>
              <a:gd name="connsiteX10" fmla="*/ 364642 w 364823"/>
              <a:gd name="connsiteY10" fmla="*/ 310551 h 2035834"/>
              <a:gd name="connsiteX11" fmla="*/ 88596 w 364823"/>
              <a:gd name="connsiteY11" fmla="*/ 103517 h 2035834"/>
              <a:gd name="connsiteX12" fmla="*/ 347389 w 364823"/>
              <a:gd name="connsiteY12" fmla="*/ 0 h 203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4823" h="2035834">
                <a:moveTo>
                  <a:pt x="209366" y="2035834"/>
                </a:moveTo>
                <a:cubicBezTo>
                  <a:pt x="95785" y="1984075"/>
                  <a:pt x="-17796" y="1932317"/>
                  <a:pt x="2332" y="1880559"/>
                </a:cubicBezTo>
                <a:cubicBezTo>
                  <a:pt x="22460" y="1828801"/>
                  <a:pt x="324385" y="1785668"/>
                  <a:pt x="330136" y="1725283"/>
                </a:cubicBezTo>
                <a:cubicBezTo>
                  <a:pt x="335887" y="1664898"/>
                  <a:pt x="33963" y="1581509"/>
                  <a:pt x="36838" y="1518249"/>
                </a:cubicBezTo>
                <a:cubicBezTo>
                  <a:pt x="39713" y="1454989"/>
                  <a:pt x="350264" y="1406106"/>
                  <a:pt x="347389" y="1345721"/>
                </a:cubicBezTo>
                <a:cubicBezTo>
                  <a:pt x="344514" y="1285336"/>
                  <a:pt x="16710" y="1216325"/>
                  <a:pt x="19585" y="1155940"/>
                </a:cubicBezTo>
                <a:cubicBezTo>
                  <a:pt x="22460" y="1095555"/>
                  <a:pt x="364642" y="1043796"/>
                  <a:pt x="364642" y="983411"/>
                </a:cubicBezTo>
                <a:cubicBezTo>
                  <a:pt x="364642" y="923026"/>
                  <a:pt x="19585" y="851139"/>
                  <a:pt x="19585" y="793630"/>
                </a:cubicBezTo>
                <a:cubicBezTo>
                  <a:pt x="19585" y="736121"/>
                  <a:pt x="356016" y="695864"/>
                  <a:pt x="364642" y="638355"/>
                </a:cubicBezTo>
                <a:cubicBezTo>
                  <a:pt x="373268" y="580846"/>
                  <a:pt x="71343" y="503208"/>
                  <a:pt x="71343" y="448574"/>
                </a:cubicBezTo>
                <a:cubicBezTo>
                  <a:pt x="71343" y="393940"/>
                  <a:pt x="361766" y="368061"/>
                  <a:pt x="364642" y="310551"/>
                </a:cubicBezTo>
                <a:cubicBezTo>
                  <a:pt x="367518" y="253041"/>
                  <a:pt x="91471" y="155275"/>
                  <a:pt x="88596" y="103517"/>
                </a:cubicBezTo>
                <a:cubicBezTo>
                  <a:pt x="85721" y="51759"/>
                  <a:pt x="216555" y="25879"/>
                  <a:pt x="347389" y="0"/>
                </a:cubicBezTo>
              </a:path>
            </a:pathLst>
          </a:custGeom>
          <a:noFill/>
          <a:ln w="19050">
            <a:solidFill>
              <a:srgbClr val="FF0000"/>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39"/>
          <p:cNvSpPr txBox="1">
            <a:spLocks noChangeArrowheads="1"/>
          </p:cNvSpPr>
          <p:nvPr/>
        </p:nvSpPr>
        <p:spPr bwMode="auto">
          <a:xfrm>
            <a:off x="5135703" y="2864868"/>
            <a:ext cx="14840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a:latin typeface="Edwardian Script ITC" charset="0"/>
                <a:ea typeface="Edwardian Script ITC" charset="0"/>
                <a:cs typeface="Edwardian Script ITC" charset="0"/>
              </a:rPr>
              <a:t>S ’</a:t>
            </a:r>
            <a:r>
              <a:rPr lang="en-US" sz="1800" b="1"/>
              <a:t>’</a:t>
            </a:r>
            <a:r>
              <a:rPr lang="en-US" sz="1800" b="1">
                <a:latin typeface="Edwardian Script ITC" charset="0"/>
                <a:ea typeface="Edwardian Script ITC" charset="0"/>
                <a:cs typeface="Edwardian Script ITC" charset="0"/>
              </a:rPr>
              <a:t>,S</a:t>
            </a:r>
            <a:endParaRPr lang="en-US" sz="1800" b="1" baseline="-25000"/>
          </a:p>
          <a:p>
            <a:pPr eaLnBrk="1" hangingPunct="1"/>
            <a:endParaRPr lang="en-US" sz="1800" b="1" baseline="-25000" dirty="0"/>
          </a:p>
        </p:txBody>
      </p:sp>
      <p:sp>
        <p:nvSpPr>
          <p:cNvPr id="45" name="TextBox 51"/>
          <p:cNvSpPr txBox="1">
            <a:spLocks noChangeArrowheads="1"/>
          </p:cNvSpPr>
          <p:nvPr/>
        </p:nvSpPr>
        <p:spPr bwMode="auto">
          <a:xfrm>
            <a:off x="6523035" y="2652314"/>
            <a:ext cx="49084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latin typeface="Edwardian Script ITC" charset="0"/>
                <a:ea typeface="Edwardian Script ITC" charset="0"/>
                <a:cs typeface="Edwardian Script ITC" charset="0"/>
              </a:rPr>
              <a:t>y', y</a:t>
            </a:r>
            <a:endParaRPr lang="en-US" sz="1800" dirty="0"/>
          </a:p>
        </p:txBody>
      </p:sp>
      <p:sp>
        <p:nvSpPr>
          <p:cNvPr id="46" name="TextBox 51"/>
          <p:cNvSpPr txBox="1">
            <a:spLocks noChangeArrowheads="1"/>
          </p:cNvSpPr>
          <p:nvPr/>
        </p:nvSpPr>
        <p:spPr bwMode="auto">
          <a:xfrm>
            <a:off x="5792129" y="2742506"/>
            <a:ext cx="43929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err="1">
                <a:latin typeface="Edwardian Script ITC" charset="0"/>
                <a:ea typeface="Edwardian Script ITC" charset="0"/>
                <a:cs typeface="Edwardian Script ITC" charset="0"/>
              </a:rPr>
              <a:t>z',z</a:t>
            </a:r>
            <a:endParaRPr lang="en-US" sz="1800" dirty="0"/>
          </a:p>
        </p:txBody>
      </p:sp>
      <p:sp>
        <p:nvSpPr>
          <p:cNvPr id="51" name="Freeform 50"/>
          <p:cNvSpPr/>
          <p:nvPr/>
        </p:nvSpPr>
        <p:spPr>
          <a:xfrm>
            <a:off x="3786352" y="3129059"/>
            <a:ext cx="45719" cy="607872"/>
          </a:xfrm>
          <a:custGeom>
            <a:avLst/>
            <a:gdLst>
              <a:gd name="connsiteX0" fmla="*/ 209366 w 364823"/>
              <a:gd name="connsiteY0" fmla="*/ 2035834 h 2035834"/>
              <a:gd name="connsiteX1" fmla="*/ 2332 w 364823"/>
              <a:gd name="connsiteY1" fmla="*/ 1880559 h 2035834"/>
              <a:gd name="connsiteX2" fmla="*/ 330136 w 364823"/>
              <a:gd name="connsiteY2" fmla="*/ 1725283 h 2035834"/>
              <a:gd name="connsiteX3" fmla="*/ 36838 w 364823"/>
              <a:gd name="connsiteY3" fmla="*/ 1518249 h 2035834"/>
              <a:gd name="connsiteX4" fmla="*/ 347389 w 364823"/>
              <a:gd name="connsiteY4" fmla="*/ 1345721 h 2035834"/>
              <a:gd name="connsiteX5" fmla="*/ 19585 w 364823"/>
              <a:gd name="connsiteY5" fmla="*/ 1155940 h 2035834"/>
              <a:gd name="connsiteX6" fmla="*/ 364642 w 364823"/>
              <a:gd name="connsiteY6" fmla="*/ 983411 h 2035834"/>
              <a:gd name="connsiteX7" fmla="*/ 19585 w 364823"/>
              <a:gd name="connsiteY7" fmla="*/ 793630 h 2035834"/>
              <a:gd name="connsiteX8" fmla="*/ 364642 w 364823"/>
              <a:gd name="connsiteY8" fmla="*/ 638355 h 2035834"/>
              <a:gd name="connsiteX9" fmla="*/ 71343 w 364823"/>
              <a:gd name="connsiteY9" fmla="*/ 448574 h 2035834"/>
              <a:gd name="connsiteX10" fmla="*/ 364642 w 364823"/>
              <a:gd name="connsiteY10" fmla="*/ 310551 h 2035834"/>
              <a:gd name="connsiteX11" fmla="*/ 88596 w 364823"/>
              <a:gd name="connsiteY11" fmla="*/ 103517 h 2035834"/>
              <a:gd name="connsiteX12" fmla="*/ 347389 w 364823"/>
              <a:gd name="connsiteY12" fmla="*/ 0 h 203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4823" h="2035834">
                <a:moveTo>
                  <a:pt x="209366" y="2035834"/>
                </a:moveTo>
                <a:cubicBezTo>
                  <a:pt x="95785" y="1984075"/>
                  <a:pt x="-17796" y="1932317"/>
                  <a:pt x="2332" y="1880559"/>
                </a:cubicBezTo>
                <a:cubicBezTo>
                  <a:pt x="22460" y="1828801"/>
                  <a:pt x="324385" y="1785668"/>
                  <a:pt x="330136" y="1725283"/>
                </a:cubicBezTo>
                <a:cubicBezTo>
                  <a:pt x="335887" y="1664898"/>
                  <a:pt x="33963" y="1581509"/>
                  <a:pt x="36838" y="1518249"/>
                </a:cubicBezTo>
                <a:cubicBezTo>
                  <a:pt x="39713" y="1454989"/>
                  <a:pt x="350264" y="1406106"/>
                  <a:pt x="347389" y="1345721"/>
                </a:cubicBezTo>
                <a:cubicBezTo>
                  <a:pt x="344514" y="1285336"/>
                  <a:pt x="16710" y="1216325"/>
                  <a:pt x="19585" y="1155940"/>
                </a:cubicBezTo>
                <a:cubicBezTo>
                  <a:pt x="22460" y="1095555"/>
                  <a:pt x="364642" y="1043796"/>
                  <a:pt x="364642" y="983411"/>
                </a:cubicBezTo>
                <a:cubicBezTo>
                  <a:pt x="364642" y="923026"/>
                  <a:pt x="19585" y="851139"/>
                  <a:pt x="19585" y="793630"/>
                </a:cubicBezTo>
                <a:cubicBezTo>
                  <a:pt x="19585" y="736121"/>
                  <a:pt x="356016" y="695864"/>
                  <a:pt x="364642" y="638355"/>
                </a:cubicBezTo>
                <a:cubicBezTo>
                  <a:pt x="373268" y="580846"/>
                  <a:pt x="71343" y="503208"/>
                  <a:pt x="71343" y="448574"/>
                </a:cubicBezTo>
                <a:cubicBezTo>
                  <a:pt x="71343" y="393940"/>
                  <a:pt x="361766" y="368061"/>
                  <a:pt x="364642" y="310551"/>
                </a:cubicBezTo>
                <a:cubicBezTo>
                  <a:pt x="367518" y="253041"/>
                  <a:pt x="91471" y="155275"/>
                  <a:pt x="88596" y="103517"/>
                </a:cubicBezTo>
                <a:cubicBezTo>
                  <a:pt x="85721" y="51759"/>
                  <a:pt x="216555" y="25879"/>
                  <a:pt x="347389" y="0"/>
                </a:cubicBezTo>
              </a:path>
            </a:pathLst>
          </a:custGeom>
          <a:noFill/>
          <a:ln w="19050">
            <a:solidFill>
              <a:srgbClr val="FF0000"/>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a:off x="5034392" y="3189820"/>
            <a:ext cx="641515" cy="4592"/>
          </a:xfrm>
          <a:prstGeom prst="straightConnector1">
            <a:avLst/>
          </a:prstGeom>
          <a:ln>
            <a:solidFill>
              <a:schemeClr val="tx1"/>
            </a:solidFill>
            <a:tailEnd type="arrow"/>
          </a:ln>
          <a:scene3d>
            <a:camera prst="orthographicFront">
              <a:rot lat="0" lon="0" rev="10800000"/>
            </a:camera>
            <a:lightRig rig="threePt" dir="t"/>
          </a:scene3d>
        </p:spPr>
        <p:style>
          <a:lnRef idx="2">
            <a:schemeClr val="accent1"/>
          </a:lnRef>
          <a:fillRef idx="0">
            <a:schemeClr val="accent1"/>
          </a:fillRef>
          <a:effectRef idx="1">
            <a:schemeClr val="accent1"/>
          </a:effectRef>
          <a:fontRef idx="minor">
            <a:schemeClr val="tx1"/>
          </a:fontRef>
        </p:style>
      </p:cxnSp>
      <p:sp>
        <p:nvSpPr>
          <p:cNvPr id="42" name="Smiley Face 41"/>
          <p:cNvSpPr/>
          <p:nvPr/>
        </p:nvSpPr>
        <p:spPr>
          <a:xfrm>
            <a:off x="5728494" y="3506629"/>
            <a:ext cx="154815" cy="152167"/>
          </a:xfrm>
          <a:prstGeom prst="smileyFac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flipV="1">
            <a:off x="1072662" y="3903831"/>
            <a:ext cx="7856289"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727602" y="3899501"/>
            <a:ext cx="8174858" cy="4332"/>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405F26A3-106C-EF33-04D8-E53E3E7B5C7C}"/>
              </a:ext>
            </a:extLst>
          </p:cNvPr>
          <p:cNvSpPr txBox="1"/>
          <p:nvPr/>
        </p:nvSpPr>
        <p:spPr>
          <a:xfrm>
            <a:off x="3177302" y="3818997"/>
            <a:ext cx="317716" cy="369332"/>
          </a:xfrm>
          <a:prstGeom prst="rect">
            <a:avLst/>
          </a:prstGeom>
          <a:noFill/>
        </p:spPr>
        <p:txBody>
          <a:bodyPr wrap="none" rtlCol="0">
            <a:spAutoFit/>
          </a:bodyPr>
          <a:lstStyle/>
          <a:p>
            <a:r>
              <a:rPr lang="en-US" dirty="0"/>
              <a:t>A</a:t>
            </a:r>
          </a:p>
        </p:txBody>
      </p:sp>
      <p:sp>
        <p:nvSpPr>
          <p:cNvPr id="7" name="TextBox 6">
            <a:extLst>
              <a:ext uri="{FF2B5EF4-FFF2-40B4-BE49-F238E27FC236}">
                <a16:creationId xmlns:a16="http://schemas.microsoft.com/office/drawing/2014/main" id="{1404353E-910C-039B-9FDF-4D69BC8FDA04}"/>
              </a:ext>
            </a:extLst>
          </p:cNvPr>
          <p:cNvSpPr txBox="1"/>
          <p:nvPr/>
        </p:nvSpPr>
        <p:spPr>
          <a:xfrm>
            <a:off x="8184138" y="3853972"/>
            <a:ext cx="309700" cy="369332"/>
          </a:xfrm>
          <a:prstGeom prst="rect">
            <a:avLst/>
          </a:prstGeom>
          <a:noFill/>
        </p:spPr>
        <p:txBody>
          <a:bodyPr wrap="none" rtlCol="0">
            <a:spAutoFit/>
          </a:bodyPr>
          <a:lstStyle/>
          <a:p>
            <a:r>
              <a:rPr lang="en-US" dirty="0"/>
              <a:t>B</a:t>
            </a:r>
          </a:p>
        </p:txBody>
      </p:sp>
    </p:spTree>
    <p:extLst>
      <p:ext uri="{BB962C8B-B14F-4D97-AF65-F5344CB8AC3E}">
        <p14:creationId xmlns:p14="http://schemas.microsoft.com/office/powerpoint/2010/main" val="1179297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Relativity of simultaneity (Group Activity)</a:t>
            </a:r>
            <a:endParaRPr lang="en-US" dirty="0"/>
          </a:p>
        </p:txBody>
      </p:sp>
      <p:sp>
        <p:nvSpPr>
          <p:cNvPr id="3" name="Content Placeholder 2"/>
          <p:cNvSpPr>
            <a:spLocks noGrp="1"/>
          </p:cNvSpPr>
          <p:nvPr>
            <p:ph idx="1"/>
          </p:nvPr>
        </p:nvSpPr>
        <p:spPr>
          <a:xfrm>
            <a:off x="685801" y="1777043"/>
            <a:ext cx="10131425" cy="4014158"/>
          </a:xfrm>
        </p:spPr>
        <p:txBody>
          <a:bodyPr>
            <a:normAutofit/>
          </a:bodyPr>
          <a:lstStyle/>
          <a:p>
            <a:r>
              <a:rPr lang="en-US" sz="1600" dirty="0"/>
              <a:t>A space-based observer in Frame </a:t>
            </a:r>
            <a:r>
              <a:rPr lang="en-US" sz="1600" b="1" dirty="0">
                <a:latin typeface="Edwardian Script ITC" charset="0"/>
                <a:ea typeface="Edwardian Script ITC" charset="0"/>
                <a:cs typeface="Edwardian Script ITC" charset="0"/>
              </a:rPr>
              <a:t>S  </a:t>
            </a:r>
            <a:r>
              <a:rPr lang="en-US" sz="1600" dirty="0"/>
              <a:t>is between Sources 1 and 2 separated by distance </a:t>
            </a:r>
            <a:r>
              <a:rPr lang="en-US" sz="1600" b="1" dirty="0">
                <a:latin typeface="Edwardian Script ITC" charset="0"/>
                <a:ea typeface="Edwardian Script ITC" charset="0"/>
                <a:cs typeface="Edwardian Script ITC" charset="0"/>
              </a:rPr>
              <a:t>L  </a:t>
            </a:r>
            <a:r>
              <a:rPr lang="en-US" sz="1600" dirty="0"/>
              <a:t>’  in moving Ground Frame </a:t>
            </a:r>
            <a:r>
              <a:rPr lang="en-US" sz="1600" b="1" dirty="0">
                <a:latin typeface="Edwardian Script ITC" charset="0"/>
                <a:ea typeface="Edwardian Script ITC" charset="0"/>
                <a:cs typeface="Edwardian Script ITC" charset="0"/>
              </a:rPr>
              <a:t>S ’</a:t>
            </a:r>
            <a:r>
              <a:rPr lang="en-US" sz="1600" b="1" dirty="0"/>
              <a:t>’</a:t>
            </a:r>
            <a:r>
              <a:rPr lang="en-US" sz="1600" dirty="0"/>
              <a:t>. Sources 1 and 2 emit light at the moment the Origins </a:t>
            </a:r>
            <a:r>
              <a:rPr lang="en-US" sz="1600" b="1" dirty="0">
                <a:latin typeface="Edwardian Script ITC" charset="0"/>
                <a:ea typeface="Edwardian Script ITC" charset="0"/>
                <a:cs typeface="Edwardian Script ITC" charset="0"/>
              </a:rPr>
              <a:t>O </a:t>
            </a:r>
            <a:r>
              <a:rPr lang="en-US" sz="1600" dirty="0"/>
              <a:t> of the spaceship and </a:t>
            </a:r>
            <a:r>
              <a:rPr lang="en-US" sz="1600" b="1" dirty="0">
                <a:latin typeface="Edwardian Script ITC" charset="0"/>
                <a:ea typeface="Edwardian Script ITC" charset="0"/>
                <a:cs typeface="Edwardian Script ITC" charset="0"/>
              </a:rPr>
              <a:t>O </a:t>
            </a:r>
            <a:r>
              <a:rPr lang="en-US" sz="1600" dirty="0"/>
              <a:t>’ of the ground (Frame </a:t>
            </a:r>
            <a:r>
              <a:rPr lang="en-US" sz="1600" b="1" dirty="0">
                <a:latin typeface="Edwardian Script ITC" charset="0"/>
                <a:ea typeface="Edwardian Script ITC" charset="0"/>
                <a:cs typeface="Edwardian Script ITC" charset="0"/>
              </a:rPr>
              <a:t>S  </a:t>
            </a:r>
            <a:r>
              <a:rPr lang="en-US" sz="1600" dirty="0"/>
              <a:t>’) going </a:t>
            </a:r>
            <a:r>
              <a:rPr lang="en-US" sz="2000" b="1" dirty="0">
                <a:latin typeface="Edwardian Script ITC" charset="0"/>
                <a:ea typeface="Edwardian Script ITC" charset="0"/>
                <a:cs typeface="Edwardian Script ITC" charset="0"/>
              </a:rPr>
              <a:t>v</a:t>
            </a:r>
            <a:r>
              <a:rPr lang="en-US" sz="2000" b="1" dirty="0"/>
              <a:t> </a:t>
            </a:r>
            <a:r>
              <a:rPr lang="en-US" sz="1400" dirty="0"/>
              <a:t>=</a:t>
            </a:r>
            <a:r>
              <a:rPr lang="en-US" sz="2000" b="1" dirty="0"/>
              <a:t> </a:t>
            </a:r>
            <a:r>
              <a:rPr lang="mr-IN" sz="1600" dirty="0"/>
              <a:t>–</a:t>
            </a:r>
            <a:r>
              <a:rPr lang="en-US" sz="1600" dirty="0"/>
              <a:t>v </a:t>
            </a:r>
            <a:r>
              <a:rPr lang="en-US" sz="1400" dirty="0"/>
              <a:t>=</a:t>
            </a:r>
            <a:r>
              <a:rPr lang="en-US" sz="2000" b="1" dirty="0"/>
              <a:t> </a:t>
            </a:r>
            <a:r>
              <a:rPr lang="mr-IN" sz="1600" dirty="0"/>
              <a:t>– </a:t>
            </a:r>
            <a:r>
              <a:rPr lang="en-US" sz="1600" dirty="0"/>
              <a:t>7.0 x 10</a:t>
            </a:r>
            <a:r>
              <a:rPr lang="en-US" sz="1600" baseline="30000" dirty="0"/>
              <a:t>5</a:t>
            </a:r>
            <a:r>
              <a:rPr lang="en-US" sz="1600" dirty="0"/>
              <a:t>m/s in the </a:t>
            </a:r>
            <a:r>
              <a:rPr lang="en-US" sz="2400" b="1" dirty="0">
                <a:latin typeface="Edwardian Script ITC" charset="0"/>
                <a:ea typeface="Edwardian Script ITC" charset="0"/>
                <a:cs typeface="Edwardian Script ITC" charset="0"/>
              </a:rPr>
              <a:t>x</a:t>
            </a:r>
            <a:r>
              <a:rPr lang="en-US" sz="2400" dirty="0"/>
              <a:t>,</a:t>
            </a:r>
            <a:r>
              <a:rPr lang="en-US" sz="2400" b="1" dirty="0">
                <a:latin typeface="Edwardian Script ITC" charset="0"/>
                <a:ea typeface="Edwardian Script ITC" charset="0"/>
                <a:cs typeface="Edwardian Script ITC" charset="0"/>
              </a:rPr>
              <a:t> x</a:t>
            </a:r>
            <a:r>
              <a:rPr lang="en-US" sz="1600" dirty="0"/>
              <a:t>’- direction coincide. At what times and locations does light from Sources 1 and 2 reach the space-based observer?</a:t>
            </a:r>
          </a:p>
          <a:p>
            <a:endParaRPr lang="en-US" dirty="0"/>
          </a:p>
          <a:p>
            <a:endParaRPr lang="en-US" dirty="0"/>
          </a:p>
          <a:p>
            <a:endParaRPr lang="en-US" dirty="0"/>
          </a:p>
          <a:p>
            <a:endParaRPr lang="en-US" dirty="0"/>
          </a:p>
          <a:p>
            <a:endParaRPr lang="en-US" dirty="0"/>
          </a:p>
          <a:p>
            <a:r>
              <a:rPr lang="en-US" dirty="0"/>
              <a:t>Event </a:t>
            </a:r>
            <a:r>
              <a:rPr lang="en-US" b="1" dirty="0">
                <a:latin typeface="Edwardian Script ITC" charset="0"/>
                <a:ea typeface="Edwardian Script ITC" charset="0"/>
                <a:cs typeface="Edwardian Script ITC" charset="0"/>
              </a:rPr>
              <a:t>D </a:t>
            </a:r>
            <a:r>
              <a:rPr lang="en-US" dirty="0"/>
              <a:t>: Light emitted from Source 2 (Event B) reaches spaceship. </a:t>
            </a:r>
          </a:p>
          <a:p>
            <a:endParaRPr lang="en-US" dirty="0"/>
          </a:p>
        </p:txBody>
      </p:sp>
      <p:cxnSp>
        <p:nvCxnSpPr>
          <p:cNvPr id="6" name="Straight Connector 5"/>
          <p:cNvCxnSpPr/>
          <p:nvPr/>
        </p:nvCxnSpPr>
        <p:spPr>
          <a:xfrm flipV="1">
            <a:off x="4952873" y="2918947"/>
            <a:ext cx="1816258" cy="1826729"/>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51"/>
          <p:cNvSpPr txBox="1">
            <a:spLocks noChangeArrowheads="1"/>
          </p:cNvSpPr>
          <p:nvPr/>
        </p:nvSpPr>
        <p:spPr bwMode="auto">
          <a:xfrm>
            <a:off x="4464076" y="2795378"/>
            <a:ext cx="32252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latin typeface="Edwardian Script ITC" charset="0"/>
                <a:ea typeface="Edwardian Script ITC" charset="0"/>
                <a:cs typeface="Edwardian Script ITC" charset="0"/>
              </a:rPr>
              <a:t>z'</a:t>
            </a:r>
            <a:endParaRPr lang="en-US" sz="1800" dirty="0"/>
          </a:p>
        </p:txBody>
      </p:sp>
      <p:sp>
        <p:nvSpPr>
          <p:cNvPr id="26" name="TextBox 39"/>
          <p:cNvSpPr txBox="1">
            <a:spLocks noChangeArrowheads="1"/>
          </p:cNvSpPr>
          <p:nvPr/>
        </p:nvSpPr>
        <p:spPr bwMode="auto">
          <a:xfrm>
            <a:off x="3978111" y="2899078"/>
            <a:ext cx="816828"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latin typeface="Edwardian Script ITC" charset="0"/>
                <a:ea typeface="Edwardian Script ITC" charset="0"/>
                <a:cs typeface="Edwardian Script ITC" charset="0"/>
              </a:rPr>
              <a:t>S ’</a:t>
            </a:r>
            <a:r>
              <a:rPr lang="en-US" sz="1800" b="1" dirty="0"/>
              <a:t>’</a:t>
            </a:r>
            <a:endParaRPr lang="en-US" sz="1800" b="1" baseline="-25000" dirty="0"/>
          </a:p>
          <a:p>
            <a:pPr eaLnBrk="1" hangingPunct="1"/>
            <a:endParaRPr lang="en-US" sz="1800" b="1" baseline="-25000" dirty="0"/>
          </a:p>
        </p:txBody>
      </p:sp>
      <p:sp>
        <p:nvSpPr>
          <p:cNvPr id="48" name="TextBox 51"/>
          <p:cNvSpPr txBox="1">
            <a:spLocks noChangeArrowheads="1"/>
          </p:cNvSpPr>
          <p:nvPr/>
        </p:nvSpPr>
        <p:spPr bwMode="auto">
          <a:xfrm>
            <a:off x="9050571" y="3651204"/>
            <a:ext cx="139619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dirty="0">
                <a:latin typeface="Edwardian Script ITC" charset="0"/>
                <a:ea typeface="Edwardian Script ITC" charset="0"/>
                <a:cs typeface="Edwardian Script ITC" charset="0"/>
              </a:rPr>
              <a:t>x</a:t>
            </a:r>
            <a:r>
              <a:rPr lang="en-US" dirty="0"/>
              <a:t>,</a:t>
            </a:r>
            <a:r>
              <a:rPr lang="en-US" b="1" dirty="0">
                <a:latin typeface="Edwardian Script ITC" charset="0"/>
                <a:ea typeface="Edwardian Script ITC" charset="0"/>
                <a:cs typeface="Edwardian Script ITC" charset="0"/>
              </a:rPr>
              <a:t> x</a:t>
            </a:r>
            <a:r>
              <a:rPr lang="en-US" dirty="0"/>
              <a:t>’</a:t>
            </a:r>
          </a:p>
        </p:txBody>
      </p:sp>
      <p:cxnSp>
        <p:nvCxnSpPr>
          <p:cNvPr id="58" name="Straight Connector 57"/>
          <p:cNvCxnSpPr/>
          <p:nvPr/>
        </p:nvCxnSpPr>
        <p:spPr>
          <a:xfrm>
            <a:off x="5777357" y="3012355"/>
            <a:ext cx="0" cy="1898285"/>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4463092" y="2999458"/>
            <a:ext cx="0" cy="1898285"/>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3620602" y="2914800"/>
            <a:ext cx="1834671" cy="1837322"/>
          </a:xfrm>
          <a:prstGeom prst="line">
            <a:avLst/>
          </a:prstGeom>
        </p:spPr>
        <p:style>
          <a:lnRef idx="2">
            <a:schemeClr val="accent1"/>
          </a:lnRef>
          <a:fillRef idx="0">
            <a:schemeClr val="accent1"/>
          </a:fillRef>
          <a:effectRef idx="1">
            <a:schemeClr val="accent1"/>
          </a:effectRef>
          <a:fontRef idx="minor">
            <a:schemeClr val="tx1"/>
          </a:fontRef>
        </p:style>
      </p:cxnSp>
      <p:sp>
        <p:nvSpPr>
          <p:cNvPr id="83" name="Left Brace 82"/>
          <p:cNvSpPr/>
          <p:nvPr/>
        </p:nvSpPr>
        <p:spPr>
          <a:xfrm flipH="1">
            <a:off x="4442935" y="1777043"/>
            <a:ext cx="168528" cy="5012233"/>
          </a:xfrm>
          <a:prstGeom prst="leftBrace">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TextBox 83"/>
          <p:cNvSpPr txBox="1"/>
          <p:nvPr/>
        </p:nvSpPr>
        <p:spPr>
          <a:xfrm>
            <a:off x="4444974" y="4320994"/>
            <a:ext cx="497252" cy="369332"/>
          </a:xfrm>
          <a:prstGeom prst="rect">
            <a:avLst/>
          </a:prstGeom>
          <a:noFill/>
        </p:spPr>
        <p:txBody>
          <a:bodyPr wrap="none" rtlCol="0">
            <a:spAutoFit/>
          </a:bodyPr>
          <a:lstStyle/>
          <a:p>
            <a:r>
              <a:rPr lang="en-US" b="1">
                <a:latin typeface="Edwardian Script ITC" charset="0"/>
                <a:ea typeface="Edwardian Script ITC" charset="0"/>
                <a:cs typeface="Edwardian Script ITC" charset="0"/>
              </a:rPr>
              <a:t>L  </a:t>
            </a:r>
            <a:r>
              <a:rPr lang="en-US"/>
              <a:t>’</a:t>
            </a:r>
            <a:endParaRPr lang="en-US" dirty="0"/>
          </a:p>
        </p:txBody>
      </p:sp>
      <p:cxnSp>
        <p:nvCxnSpPr>
          <p:cNvPr id="66" name="Straight Arrow Connector 65"/>
          <p:cNvCxnSpPr/>
          <p:nvPr/>
        </p:nvCxnSpPr>
        <p:spPr>
          <a:xfrm>
            <a:off x="3738989" y="3371531"/>
            <a:ext cx="641515" cy="4592"/>
          </a:xfrm>
          <a:prstGeom prst="straightConnector1">
            <a:avLst/>
          </a:prstGeom>
          <a:ln>
            <a:solidFill>
              <a:schemeClr val="tx1"/>
            </a:solidFill>
            <a:tailEnd type="arrow"/>
          </a:ln>
          <a:scene3d>
            <a:camera prst="orthographicFront">
              <a:rot lat="0" lon="0" rev="10800000"/>
            </a:camera>
            <a:lightRig rig="threePt" dir="t"/>
          </a:scene3d>
        </p:spPr>
        <p:style>
          <a:lnRef idx="2">
            <a:schemeClr val="accent1"/>
          </a:lnRef>
          <a:fillRef idx="0">
            <a:schemeClr val="accent1"/>
          </a:fillRef>
          <a:effectRef idx="1">
            <a:schemeClr val="accent1"/>
          </a:effectRef>
          <a:fontRef idx="minor">
            <a:schemeClr val="tx1"/>
          </a:fontRef>
        </p:style>
      </p:cxnSp>
      <p:sp>
        <p:nvSpPr>
          <p:cNvPr id="68" name="TextBox 39"/>
          <p:cNvSpPr txBox="1">
            <a:spLocks noChangeArrowheads="1"/>
          </p:cNvSpPr>
          <p:nvPr/>
        </p:nvSpPr>
        <p:spPr bwMode="auto">
          <a:xfrm>
            <a:off x="3418251" y="3163675"/>
            <a:ext cx="46198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mr-IN" sz="1800"/>
              <a:t>– </a:t>
            </a:r>
            <a:r>
              <a:rPr lang="en-US" sz="1800" b="1" dirty="0"/>
              <a:t>v</a:t>
            </a:r>
            <a:endParaRPr lang="en-US" sz="1800" b="1" baseline="-25000" dirty="0"/>
          </a:p>
        </p:txBody>
      </p:sp>
      <p:sp>
        <p:nvSpPr>
          <p:cNvPr id="69" name="TextBox 68"/>
          <p:cNvSpPr txBox="1"/>
          <p:nvPr/>
        </p:nvSpPr>
        <p:spPr>
          <a:xfrm>
            <a:off x="5579630" y="3465436"/>
            <a:ext cx="380232" cy="369332"/>
          </a:xfrm>
          <a:prstGeom prst="rect">
            <a:avLst/>
          </a:prstGeom>
          <a:noFill/>
        </p:spPr>
        <p:txBody>
          <a:bodyPr wrap="none" rtlCol="0">
            <a:spAutoFit/>
          </a:bodyPr>
          <a:lstStyle/>
          <a:p>
            <a:r>
              <a:rPr lang="en-US" b="1" dirty="0">
                <a:latin typeface="Edwardian Script ITC" charset="0"/>
                <a:ea typeface="Edwardian Script ITC" charset="0"/>
                <a:cs typeface="Edwardian Script ITC" charset="0"/>
              </a:rPr>
              <a:t>D</a:t>
            </a:r>
            <a:endParaRPr lang="en-US" dirty="0"/>
          </a:p>
        </p:txBody>
      </p:sp>
      <p:sp>
        <p:nvSpPr>
          <p:cNvPr id="86" name="Oval 85"/>
          <p:cNvSpPr/>
          <p:nvPr/>
        </p:nvSpPr>
        <p:spPr>
          <a:xfrm>
            <a:off x="6168508" y="3284226"/>
            <a:ext cx="452306" cy="2428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iangle 86"/>
          <p:cNvSpPr/>
          <p:nvPr/>
        </p:nvSpPr>
        <p:spPr>
          <a:xfrm>
            <a:off x="4899629" y="3223529"/>
            <a:ext cx="360949" cy="309247"/>
          </a:xfrm>
          <a:prstGeom prst="triangle">
            <a:avLst/>
          </a:prstGeom>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Smiley Face 91"/>
          <p:cNvSpPr/>
          <p:nvPr/>
        </p:nvSpPr>
        <p:spPr>
          <a:xfrm>
            <a:off x="4356894" y="3506629"/>
            <a:ext cx="154815" cy="152167"/>
          </a:xfrm>
          <a:prstGeom prst="smileyFac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p:cNvCxnSpPr/>
          <p:nvPr/>
        </p:nvCxnSpPr>
        <p:spPr>
          <a:xfrm>
            <a:off x="4322739" y="3650641"/>
            <a:ext cx="9144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4458722" y="3642503"/>
            <a:ext cx="91440" cy="914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452430" y="3804476"/>
            <a:ext cx="9144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4342053" y="3812392"/>
            <a:ext cx="9144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33228" y="3658796"/>
            <a:ext cx="542" cy="157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an 19"/>
          <p:cNvSpPr/>
          <p:nvPr/>
        </p:nvSpPr>
        <p:spPr>
          <a:xfrm>
            <a:off x="1924961" y="3256985"/>
            <a:ext cx="182880" cy="365760"/>
          </a:xfrm>
          <a:prstGeom prst="can">
            <a:avLst/>
          </a:prstGeom>
          <a:solidFill>
            <a:schemeClr val="bg1">
              <a:lumMod val="50000"/>
              <a:lumOff val="50000"/>
            </a:schemeClr>
          </a:solidFill>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an 96"/>
          <p:cNvSpPr/>
          <p:nvPr/>
        </p:nvSpPr>
        <p:spPr>
          <a:xfrm>
            <a:off x="6953644" y="3307785"/>
            <a:ext cx="182880" cy="365760"/>
          </a:xfrm>
          <a:prstGeom prst="can">
            <a:avLst/>
          </a:prstGeom>
          <a:solidFill>
            <a:schemeClr val="bg1">
              <a:lumMod val="50000"/>
              <a:lumOff val="50000"/>
            </a:schemeClr>
          </a:solidFill>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2012204" y="3559245"/>
            <a:ext cx="0" cy="309486"/>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041663" y="3584645"/>
            <a:ext cx="0" cy="309486"/>
          </a:xfrm>
          <a:prstGeom prst="line">
            <a:avLst/>
          </a:prstGeom>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3"/>
          <a:stretch>
            <a:fillRect/>
          </a:stretch>
        </p:blipFill>
        <p:spPr>
          <a:xfrm>
            <a:off x="5232616" y="3301479"/>
            <a:ext cx="1109793" cy="241078"/>
          </a:xfrm>
          <a:prstGeom prst="rect">
            <a:avLst/>
          </a:prstGeom>
        </p:spPr>
      </p:pic>
      <p:sp>
        <p:nvSpPr>
          <p:cNvPr id="41" name="Freeform 40"/>
          <p:cNvSpPr/>
          <p:nvPr/>
        </p:nvSpPr>
        <p:spPr>
          <a:xfrm>
            <a:off x="6105112" y="3144608"/>
            <a:ext cx="45719" cy="607872"/>
          </a:xfrm>
          <a:custGeom>
            <a:avLst/>
            <a:gdLst>
              <a:gd name="connsiteX0" fmla="*/ 209366 w 364823"/>
              <a:gd name="connsiteY0" fmla="*/ 2035834 h 2035834"/>
              <a:gd name="connsiteX1" fmla="*/ 2332 w 364823"/>
              <a:gd name="connsiteY1" fmla="*/ 1880559 h 2035834"/>
              <a:gd name="connsiteX2" fmla="*/ 330136 w 364823"/>
              <a:gd name="connsiteY2" fmla="*/ 1725283 h 2035834"/>
              <a:gd name="connsiteX3" fmla="*/ 36838 w 364823"/>
              <a:gd name="connsiteY3" fmla="*/ 1518249 h 2035834"/>
              <a:gd name="connsiteX4" fmla="*/ 347389 w 364823"/>
              <a:gd name="connsiteY4" fmla="*/ 1345721 h 2035834"/>
              <a:gd name="connsiteX5" fmla="*/ 19585 w 364823"/>
              <a:gd name="connsiteY5" fmla="*/ 1155940 h 2035834"/>
              <a:gd name="connsiteX6" fmla="*/ 364642 w 364823"/>
              <a:gd name="connsiteY6" fmla="*/ 983411 h 2035834"/>
              <a:gd name="connsiteX7" fmla="*/ 19585 w 364823"/>
              <a:gd name="connsiteY7" fmla="*/ 793630 h 2035834"/>
              <a:gd name="connsiteX8" fmla="*/ 364642 w 364823"/>
              <a:gd name="connsiteY8" fmla="*/ 638355 h 2035834"/>
              <a:gd name="connsiteX9" fmla="*/ 71343 w 364823"/>
              <a:gd name="connsiteY9" fmla="*/ 448574 h 2035834"/>
              <a:gd name="connsiteX10" fmla="*/ 364642 w 364823"/>
              <a:gd name="connsiteY10" fmla="*/ 310551 h 2035834"/>
              <a:gd name="connsiteX11" fmla="*/ 88596 w 364823"/>
              <a:gd name="connsiteY11" fmla="*/ 103517 h 2035834"/>
              <a:gd name="connsiteX12" fmla="*/ 347389 w 364823"/>
              <a:gd name="connsiteY12" fmla="*/ 0 h 203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4823" h="2035834">
                <a:moveTo>
                  <a:pt x="209366" y="2035834"/>
                </a:moveTo>
                <a:cubicBezTo>
                  <a:pt x="95785" y="1984075"/>
                  <a:pt x="-17796" y="1932317"/>
                  <a:pt x="2332" y="1880559"/>
                </a:cubicBezTo>
                <a:cubicBezTo>
                  <a:pt x="22460" y="1828801"/>
                  <a:pt x="324385" y="1785668"/>
                  <a:pt x="330136" y="1725283"/>
                </a:cubicBezTo>
                <a:cubicBezTo>
                  <a:pt x="335887" y="1664898"/>
                  <a:pt x="33963" y="1581509"/>
                  <a:pt x="36838" y="1518249"/>
                </a:cubicBezTo>
                <a:cubicBezTo>
                  <a:pt x="39713" y="1454989"/>
                  <a:pt x="350264" y="1406106"/>
                  <a:pt x="347389" y="1345721"/>
                </a:cubicBezTo>
                <a:cubicBezTo>
                  <a:pt x="344514" y="1285336"/>
                  <a:pt x="16710" y="1216325"/>
                  <a:pt x="19585" y="1155940"/>
                </a:cubicBezTo>
                <a:cubicBezTo>
                  <a:pt x="22460" y="1095555"/>
                  <a:pt x="364642" y="1043796"/>
                  <a:pt x="364642" y="983411"/>
                </a:cubicBezTo>
                <a:cubicBezTo>
                  <a:pt x="364642" y="923026"/>
                  <a:pt x="19585" y="851139"/>
                  <a:pt x="19585" y="793630"/>
                </a:cubicBezTo>
                <a:cubicBezTo>
                  <a:pt x="19585" y="736121"/>
                  <a:pt x="356016" y="695864"/>
                  <a:pt x="364642" y="638355"/>
                </a:cubicBezTo>
                <a:cubicBezTo>
                  <a:pt x="373268" y="580846"/>
                  <a:pt x="71343" y="503208"/>
                  <a:pt x="71343" y="448574"/>
                </a:cubicBezTo>
                <a:cubicBezTo>
                  <a:pt x="71343" y="393940"/>
                  <a:pt x="361766" y="368061"/>
                  <a:pt x="364642" y="310551"/>
                </a:cubicBezTo>
                <a:cubicBezTo>
                  <a:pt x="367518" y="253041"/>
                  <a:pt x="91471" y="155275"/>
                  <a:pt x="88596" y="103517"/>
                </a:cubicBezTo>
                <a:cubicBezTo>
                  <a:pt x="85721" y="51759"/>
                  <a:pt x="216555" y="25879"/>
                  <a:pt x="347389" y="0"/>
                </a:cubicBezTo>
              </a:path>
            </a:pathLst>
          </a:custGeom>
          <a:noFill/>
          <a:ln w="19050">
            <a:solidFill>
              <a:srgbClr val="FF0000"/>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39"/>
          <p:cNvSpPr txBox="1">
            <a:spLocks noChangeArrowheads="1"/>
          </p:cNvSpPr>
          <p:nvPr/>
        </p:nvSpPr>
        <p:spPr bwMode="auto">
          <a:xfrm>
            <a:off x="5399472" y="2864868"/>
            <a:ext cx="816828"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latin typeface="Edwardian Script ITC" charset="0"/>
                <a:ea typeface="Edwardian Script ITC" charset="0"/>
                <a:cs typeface="Edwardian Script ITC" charset="0"/>
              </a:rPr>
              <a:t>S</a:t>
            </a:r>
            <a:endParaRPr lang="en-US" sz="1800" b="1" baseline="-25000" dirty="0"/>
          </a:p>
          <a:p>
            <a:pPr eaLnBrk="1" hangingPunct="1"/>
            <a:endParaRPr lang="en-US" sz="1800" b="1" baseline="-25000" dirty="0"/>
          </a:p>
        </p:txBody>
      </p:sp>
      <p:sp>
        <p:nvSpPr>
          <p:cNvPr id="44" name="TextBox 51"/>
          <p:cNvSpPr txBox="1">
            <a:spLocks noChangeArrowheads="1"/>
          </p:cNvSpPr>
          <p:nvPr/>
        </p:nvSpPr>
        <p:spPr bwMode="auto">
          <a:xfrm>
            <a:off x="5232299" y="2649202"/>
            <a:ext cx="32893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latin typeface="Edwardian Script ITC" charset="0"/>
                <a:ea typeface="Edwardian Script ITC" charset="0"/>
                <a:cs typeface="Edwardian Script ITC" charset="0"/>
              </a:rPr>
              <a:t>y'</a:t>
            </a:r>
            <a:endParaRPr lang="en-US" sz="1800" dirty="0"/>
          </a:p>
        </p:txBody>
      </p:sp>
      <p:sp>
        <p:nvSpPr>
          <p:cNvPr id="45" name="TextBox 51"/>
          <p:cNvSpPr txBox="1">
            <a:spLocks noChangeArrowheads="1"/>
          </p:cNvSpPr>
          <p:nvPr/>
        </p:nvSpPr>
        <p:spPr bwMode="auto">
          <a:xfrm>
            <a:off x="6523035" y="2652314"/>
            <a:ext cx="25519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latin typeface="Edwardian Script ITC" charset="0"/>
                <a:ea typeface="Edwardian Script ITC" charset="0"/>
                <a:cs typeface="Edwardian Script ITC" charset="0"/>
              </a:rPr>
              <a:t>y</a:t>
            </a:r>
            <a:endParaRPr lang="en-US" sz="1800" dirty="0"/>
          </a:p>
        </p:txBody>
      </p:sp>
      <p:sp>
        <p:nvSpPr>
          <p:cNvPr id="46" name="TextBox 51"/>
          <p:cNvSpPr txBox="1">
            <a:spLocks noChangeArrowheads="1"/>
          </p:cNvSpPr>
          <p:nvPr/>
        </p:nvSpPr>
        <p:spPr bwMode="auto">
          <a:xfrm>
            <a:off x="5792130" y="2742506"/>
            <a:ext cx="24878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latin typeface="Edwardian Script ITC" charset="0"/>
                <a:ea typeface="Edwardian Script ITC" charset="0"/>
                <a:cs typeface="Edwardian Script ITC" charset="0"/>
              </a:rPr>
              <a:t>z</a:t>
            </a:r>
            <a:endParaRPr lang="en-US" sz="1800" dirty="0"/>
          </a:p>
        </p:txBody>
      </p:sp>
      <mc:AlternateContent xmlns:mc="http://schemas.openxmlformats.org/markup-compatibility/2006" xmlns:a14="http://schemas.microsoft.com/office/drawing/2010/main">
        <mc:Choice Requires="a14">
          <p:sp>
            <p:nvSpPr>
              <p:cNvPr id="47" name="Rectangle 46"/>
              <p:cNvSpPr/>
              <p:nvPr/>
            </p:nvSpPr>
            <p:spPr>
              <a:xfrm>
                <a:off x="4005829" y="5741107"/>
                <a:ext cx="3738579" cy="59044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charset="0"/>
                            </a:rPr>
                            <m:t>𝑡</m:t>
                          </m:r>
                        </m:e>
                        <m:sub>
                          <m:r>
                            <m:rPr>
                              <m:nor/>
                            </m:rPr>
                            <a:rPr lang="en-US" b="1" dirty="0">
                              <a:solidFill>
                                <a:schemeClr val="bg1"/>
                              </a:solidFill>
                              <a:latin typeface="Edwardian Script ITC" charset="0"/>
                              <a:ea typeface="Edwardian Script ITC" charset="0"/>
                              <a:cs typeface="Edwardian Script ITC" charset="0"/>
                            </a:rPr>
                            <m:t>D</m:t>
                          </m:r>
                          <m:r>
                            <a:rPr lang="en-US" i="1" dirty="0">
                              <a:solidFill>
                                <a:schemeClr val="bg1"/>
                              </a:solidFill>
                              <a:latin typeface="Cambria Math" charset="0"/>
                              <a:ea typeface="Edwardian Script ITC" charset="0"/>
                              <a:cs typeface="Edwardian Script ITC" charset="0"/>
                            </a:rPr>
                            <m:t>   </m:t>
                          </m:r>
                        </m:sub>
                      </m:sSub>
                      <m:r>
                        <a:rPr lang="en-US" i="1">
                          <a:solidFill>
                            <a:schemeClr val="bg1"/>
                          </a:solidFill>
                          <a:latin typeface="Cambria Math" charset="0"/>
                        </a:rPr>
                        <m:t>=</m:t>
                      </m:r>
                      <m:f>
                        <m:fPr>
                          <m:ctrlPr>
                            <a:rPr lang="en-US" i="1">
                              <a:solidFill>
                                <a:schemeClr val="bg1"/>
                              </a:solidFill>
                              <a:latin typeface="Cambria Math" panose="02040503050406030204" pitchFamily="18" charset="0"/>
                            </a:rPr>
                          </m:ctrlPr>
                        </m:fPr>
                        <m:num>
                          <m:r>
                            <a:rPr lang="en-US" b="0" i="0" smtClean="0">
                              <a:solidFill>
                                <a:schemeClr val="bg1"/>
                              </a:solidFill>
                              <a:latin typeface="Cambria Math" charset="0"/>
                            </a:rPr>
                            <m:t>2.995</m:t>
                          </m:r>
                          <m:r>
                            <m:rPr>
                              <m:sty m:val="p"/>
                            </m:rPr>
                            <a:rPr lang="en-US">
                              <a:solidFill>
                                <a:schemeClr val="bg1"/>
                              </a:solidFill>
                              <a:latin typeface="Cambria Math" charset="0"/>
                            </a:rPr>
                            <m:t>s</m:t>
                          </m:r>
                          <m:r>
                            <m:rPr>
                              <m:nor/>
                            </m:rPr>
                            <a:rPr lang="en-US" dirty="0">
                              <a:solidFill>
                                <a:schemeClr val="bg1"/>
                              </a:solidFill>
                            </a:rPr>
                            <m:t> </m:t>
                          </m:r>
                        </m:num>
                        <m:den>
                          <m:r>
                            <a:rPr lang="en-US" i="1">
                              <a:solidFill>
                                <a:schemeClr val="bg1"/>
                              </a:solidFill>
                              <a:latin typeface="Cambria Math" charset="0"/>
                            </a:rPr>
                            <m:t>𝛾</m:t>
                          </m:r>
                        </m:den>
                      </m:f>
                      <m:r>
                        <a:rPr lang="en-US" b="0" i="1" smtClean="0">
                          <a:solidFill>
                            <a:schemeClr val="bg1"/>
                          </a:solidFill>
                          <a:latin typeface="Cambria Math" charset="0"/>
                        </a:rPr>
                        <m:t>,  </m:t>
                      </m:r>
                      <m:r>
                        <a:rPr lang="en-US" i="1">
                          <a:solidFill>
                            <a:schemeClr val="bg1"/>
                          </a:solidFill>
                          <a:latin typeface="Cambria Math" charset="0"/>
                        </a:rPr>
                        <m:t>𝛾</m:t>
                      </m:r>
                      <m:r>
                        <a:rPr lang="en-US" b="0" i="1" smtClean="0">
                          <a:solidFill>
                            <a:schemeClr val="bg1"/>
                          </a:solidFill>
                          <a:latin typeface="Cambria Math" charset="0"/>
                        </a:rPr>
                        <m:t>=1.0000027</m:t>
                      </m:r>
                    </m:oMath>
                  </m:oMathPara>
                </a14:m>
                <a:endParaRPr lang="en-US" dirty="0">
                  <a:solidFill>
                    <a:schemeClr val="bg1"/>
                  </a:solidFill>
                </a:endParaRPr>
              </a:p>
            </p:txBody>
          </p:sp>
        </mc:Choice>
        <mc:Fallback xmlns="">
          <p:sp>
            <p:nvSpPr>
              <p:cNvPr id="47" name="Rectangle 46"/>
              <p:cNvSpPr>
                <a:spLocks noRot="1" noChangeAspect="1" noMove="1" noResize="1" noEditPoints="1" noAdjustHandles="1" noChangeArrowheads="1" noChangeShapeType="1" noTextEdit="1"/>
              </p:cNvSpPr>
              <p:nvPr/>
            </p:nvSpPr>
            <p:spPr>
              <a:xfrm>
                <a:off x="4005829" y="5741107"/>
                <a:ext cx="3738579" cy="590441"/>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7316638" y="4788440"/>
                <a:ext cx="4804506" cy="618094"/>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14:m>
                  <m:oMath xmlns:m="http://schemas.openxmlformats.org/officeDocument/2006/math">
                    <m:r>
                      <m:rPr>
                        <m:sty m:val="p"/>
                      </m:rPr>
                      <a:rPr lang="en-US" smtClean="0">
                        <a:solidFill>
                          <a:schemeClr val="bg1"/>
                        </a:solidFill>
                        <a:latin typeface="Cambria Math" charset="0"/>
                      </a:rPr>
                      <m:t>v</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𝑡</m:t>
                        </m:r>
                      </m:e>
                      <m:sub>
                        <m:r>
                          <m:rPr>
                            <m:nor/>
                          </m:rPr>
                          <a:rPr lang="en-US" b="1" dirty="0">
                            <a:solidFill>
                              <a:schemeClr val="bg1"/>
                            </a:solidFill>
                            <a:latin typeface="Edwardian Script ITC" charset="0"/>
                            <a:ea typeface="Edwardian Script ITC" charset="0"/>
                            <a:cs typeface="Edwardian Script ITC" charset="0"/>
                          </a:rPr>
                          <m:t>D</m:t>
                        </m:r>
                        <m:r>
                          <a:rPr lang="en-US" i="1" dirty="0">
                            <a:solidFill>
                              <a:schemeClr val="bg1"/>
                            </a:solidFill>
                            <a:latin typeface="Cambria Math" charset="0"/>
                            <a:ea typeface="Edwardian Script ITC" charset="0"/>
                            <a:cs typeface="Edwardian Script ITC" charset="0"/>
                          </a:rPr>
                          <m:t>  </m:t>
                        </m:r>
                      </m:sub>
                    </m:sSub>
                  </m:oMath>
                </a14:m>
                <a:r>
                  <a:rPr lang="en-US" dirty="0">
                    <a:solidFill>
                      <a:schemeClr val="bg1"/>
                    </a:solidFill>
                  </a:rPr>
                  <a:t> +c</a:t>
                </a:r>
                <a14:m>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𝑡</m:t>
                        </m:r>
                      </m:e>
                      <m:sub>
                        <m:r>
                          <m:rPr>
                            <m:nor/>
                          </m:rPr>
                          <a:rPr lang="en-US" b="1" dirty="0">
                            <a:solidFill>
                              <a:schemeClr val="bg1"/>
                            </a:solidFill>
                            <a:latin typeface="Edwardian Script ITC" charset="0"/>
                            <a:ea typeface="Edwardian Script ITC" charset="0"/>
                            <a:cs typeface="Edwardian Script ITC" charset="0"/>
                          </a:rPr>
                          <m:t>D</m:t>
                        </m:r>
                        <m:r>
                          <a:rPr lang="en-US" b="0" i="1" dirty="0" smtClean="0">
                            <a:solidFill>
                              <a:schemeClr val="bg1"/>
                            </a:solidFill>
                            <a:latin typeface="Cambria Math" charset="0"/>
                            <a:ea typeface="Edwardian Script ITC" charset="0"/>
                            <a:cs typeface="Edwardian Script ITC" charset="0"/>
                          </a:rPr>
                          <m:t>  </m:t>
                        </m:r>
                      </m:sub>
                    </m:sSub>
                    <m:r>
                      <a:rPr lang="en-US" i="1">
                        <a:solidFill>
                          <a:schemeClr val="bg1"/>
                        </a:solidFill>
                        <a:latin typeface="Cambria Math" charset="0"/>
                      </a:rPr>
                      <m:t>=</m:t>
                    </m:r>
                    <m:f>
                      <m:fPr>
                        <m:ctrlPr>
                          <a:rPr lang="en-US" i="1">
                            <a:solidFill>
                              <a:schemeClr val="bg1"/>
                            </a:solidFill>
                            <a:latin typeface="Cambria Math" panose="02040503050406030204" pitchFamily="18" charset="0"/>
                          </a:rPr>
                        </m:ctrlPr>
                      </m:fPr>
                      <m:num>
                        <m:r>
                          <m:rPr>
                            <m:nor/>
                          </m:rPr>
                          <a:rPr lang="en-US" b="1" dirty="0" smtClean="0">
                            <a:solidFill>
                              <a:schemeClr val="bg1"/>
                            </a:solidFill>
                            <a:latin typeface="Edwardian Script ITC" charset="0"/>
                            <a:ea typeface="Edwardian Script ITC" charset="0"/>
                            <a:cs typeface="Edwardian Script ITC" charset="0"/>
                          </a:rPr>
                          <m:t>L</m:t>
                        </m:r>
                        <m:r>
                          <a:rPr lang="en-US" b="0" i="1" dirty="0" smtClean="0">
                            <a:solidFill>
                              <a:schemeClr val="bg1"/>
                            </a:solidFill>
                            <a:latin typeface="Cambria Math" charset="0"/>
                            <a:ea typeface="Edwardian Script ITC" charset="0"/>
                            <a:cs typeface="Edwardian Script ITC" charset="0"/>
                          </a:rPr>
                          <m:t>  </m:t>
                        </m:r>
                        <m:r>
                          <a:rPr lang="en-US" b="0" i="1" baseline="30000" smtClean="0">
                            <a:solidFill>
                              <a:schemeClr val="bg1"/>
                            </a:solidFill>
                            <a:latin typeface="Cambria Math" charset="0"/>
                          </a:rPr>
                          <m:t>′</m:t>
                        </m:r>
                      </m:num>
                      <m:den>
                        <m:r>
                          <a:rPr lang="en-US" b="0" i="1" smtClean="0">
                            <a:solidFill>
                              <a:schemeClr val="bg1"/>
                            </a:solidFill>
                            <a:latin typeface="Cambria Math" charset="0"/>
                          </a:rPr>
                          <m:t>2</m:t>
                        </m:r>
                      </m:den>
                    </m:f>
                    <m:r>
                      <a:rPr lang="en-US" i="1">
                        <a:solidFill>
                          <a:schemeClr val="bg1"/>
                        </a:solidFill>
                        <a:latin typeface="Cambria Math"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𝑡</m:t>
                        </m:r>
                      </m:e>
                      <m:sub>
                        <m:r>
                          <m:rPr>
                            <m:nor/>
                          </m:rPr>
                          <a:rPr lang="en-US" b="1" dirty="0">
                            <a:solidFill>
                              <a:schemeClr val="bg1"/>
                            </a:solidFill>
                            <a:latin typeface="Edwardian Script ITC" charset="0"/>
                            <a:ea typeface="Edwardian Script ITC" charset="0"/>
                            <a:cs typeface="Edwardian Script ITC" charset="0"/>
                          </a:rPr>
                          <m:t>D</m:t>
                        </m:r>
                        <m:r>
                          <m:rPr>
                            <m:nor/>
                          </m:rPr>
                          <a:rPr lang="en-US" b="1" i="0" dirty="0" smtClean="0">
                            <a:solidFill>
                              <a:schemeClr val="bg1"/>
                            </a:solidFill>
                            <a:latin typeface="Edwardian Script ITC" charset="0"/>
                            <a:ea typeface="Edwardian Script ITC" charset="0"/>
                            <a:cs typeface="Edwardian Script ITC" charset="0"/>
                          </a:rPr>
                          <m:t> </m:t>
                        </m:r>
                        <m:r>
                          <a:rPr lang="en-US" b="0" i="1" dirty="0" smtClean="0">
                            <a:solidFill>
                              <a:schemeClr val="bg1"/>
                            </a:solidFill>
                            <a:latin typeface="Cambria Math" charset="0"/>
                            <a:ea typeface="Edwardian Script ITC" charset="0"/>
                            <a:cs typeface="Edwardian Script ITC" charset="0"/>
                          </a:rPr>
                          <m:t> </m:t>
                        </m:r>
                      </m:sub>
                    </m:sSub>
                    <m:r>
                      <a:rPr lang="en-US" i="1">
                        <a:solidFill>
                          <a:schemeClr val="bg1"/>
                        </a:solidFill>
                        <a:latin typeface="Cambria Math" charset="0"/>
                      </a:rPr>
                      <m:t>=</m:t>
                    </m:r>
                    <m:f>
                      <m:fPr>
                        <m:ctrlPr>
                          <a:rPr lang="en-US" i="1">
                            <a:solidFill>
                              <a:schemeClr val="bg1"/>
                            </a:solidFill>
                            <a:latin typeface="Cambria Math" panose="02040503050406030204" pitchFamily="18" charset="0"/>
                          </a:rPr>
                        </m:ctrlPr>
                      </m:fPr>
                      <m:num>
                        <m:r>
                          <m:rPr>
                            <m:nor/>
                          </m:rPr>
                          <a:rPr lang="en-US" b="1" dirty="0">
                            <a:solidFill>
                              <a:schemeClr val="bg1"/>
                            </a:solidFill>
                            <a:latin typeface="Edwardian Script ITC" charset="0"/>
                            <a:ea typeface="Edwardian Script ITC" charset="0"/>
                            <a:cs typeface="Edwardian Script ITC" charset="0"/>
                          </a:rPr>
                          <m:t>L</m:t>
                        </m:r>
                        <m:r>
                          <a:rPr lang="en-US" i="1" dirty="0">
                            <a:solidFill>
                              <a:schemeClr val="bg1"/>
                            </a:solidFill>
                            <a:latin typeface="Cambria Math" charset="0"/>
                            <a:ea typeface="Edwardian Script ITC" charset="0"/>
                            <a:cs typeface="Edwardian Script ITC" charset="0"/>
                          </a:rPr>
                          <m:t>  </m:t>
                        </m:r>
                        <m:r>
                          <a:rPr lang="en-US" i="1" baseline="30000">
                            <a:solidFill>
                              <a:schemeClr val="bg1"/>
                            </a:solidFill>
                            <a:latin typeface="Cambria Math" charset="0"/>
                          </a:rPr>
                          <m:t>′</m:t>
                        </m:r>
                      </m:num>
                      <m:den>
                        <m:r>
                          <a:rPr lang="en-US" b="0" i="1" smtClean="0">
                            <a:solidFill>
                              <a:schemeClr val="bg1"/>
                            </a:solidFill>
                            <a:latin typeface="Cambria Math" charset="0"/>
                          </a:rPr>
                          <m:t>2</m:t>
                        </m:r>
                        <m:d>
                          <m:dPr>
                            <m:ctrlPr>
                              <a:rPr lang="en-US" b="0" i="1" smtClean="0">
                                <a:solidFill>
                                  <a:schemeClr val="bg1"/>
                                </a:solidFill>
                                <a:latin typeface="Cambria Math" panose="02040503050406030204" pitchFamily="18" charset="0"/>
                              </a:rPr>
                            </m:ctrlPr>
                          </m:dPr>
                          <m:e>
                            <m:r>
                              <a:rPr lang="en-US" i="1">
                                <a:solidFill>
                                  <a:schemeClr val="bg1"/>
                                </a:solidFill>
                                <a:latin typeface="Cambria Math" charset="0"/>
                              </a:rPr>
                              <m:t>𝑐</m:t>
                            </m:r>
                            <m:r>
                              <a:rPr lang="en-US" b="0" i="1" smtClean="0">
                                <a:solidFill>
                                  <a:schemeClr val="bg1"/>
                                </a:solidFill>
                                <a:latin typeface="Cambria Math" charset="0"/>
                              </a:rPr>
                              <m:t>+</m:t>
                            </m:r>
                            <m:r>
                              <m:rPr>
                                <m:sty m:val="p"/>
                              </m:rPr>
                              <a:rPr lang="en-US">
                                <a:solidFill>
                                  <a:schemeClr val="bg1"/>
                                </a:solidFill>
                                <a:latin typeface="Cambria Math" charset="0"/>
                              </a:rPr>
                              <m:t>v</m:t>
                            </m:r>
                          </m:e>
                        </m:d>
                      </m:den>
                    </m:f>
                    <m:r>
                      <a:rPr lang="en-US" b="0" i="1" smtClean="0">
                        <a:solidFill>
                          <a:schemeClr val="bg1"/>
                        </a:solidFill>
                        <a:latin typeface="Cambria Math" charset="0"/>
                      </a:rPr>
                      <m:t>=</m:t>
                    </m:r>
                    <m:f>
                      <m:fPr>
                        <m:ctrlPr>
                          <a:rPr lang="en-US" i="1">
                            <a:solidFill>
                              <a:schemeClr val="bg1"/>
                            </a:solidFill>
                            <a:latin typeface="Cambria Math" panose="02040503050406030204" pitchFamily="18" charset="0"/>
                          </a:rPr>
                        </m:ctrlPr>
                      </m:fPr>
                      <m:num>
                        <m:r>
                          <a:rPr lang="en-US" b="1" i="1" dirty="0" smtClean="0">
                            <a:solidFill>
                              <a:schemeClr val="bg1"/>
                            </a:solidFill>
                            <a:latin typeface="Cambria Math" charset="0"/>
                            <a:ea typeface="Edwardian Script ITC" charset="0"/>
                            <a:cs typeface="Edwardian Script ITC" charset="0"/>
                          </a:rPr>
                          <m:t>𝑳</m:t>
                        </m:r>
                        <m:r>
                          <a:rPr lang="en-US" i="1" dirty="0">
                            <a:solidFill>
                              <a:schemeClr val="bg1"/>
                            </a:solidFill>
                            <a:latin typeface="Cambria Math" charset="0"/>
                            <a:ea typeface="Edwardian Script ITC" charset="0"/>
                            <a:cs typeface="Edwardian Script ITC" charset="0"/>
                          </a:rPr>
                          <m:t> </m:t>
                        </m:r>
                        <m:r>
                          <a:rPr lang="en-US" b="0" i="1" dirty="0" smtClean="0">
                            <a:solidFill>
                              <a:schemeClr val="bg1"/>
                            </a:solidFill>
                            <a:latin typeface="Cambria Math" charset="0"/>
                            <a:ea typeface="Edwardian Script ITC" charset="0"/>
                            <a:cs typeface="Edwardian Script ITC" charset="0"/>
                          </a:rPr>
                          <m:t>/</m:t>
                        </m:r>
                        <m:r>
                          <a:rPr lang="en-US" i="1">
                            <a:solidFill>
                              <a:schemeClr val="bg1"/>
                            </a:solidFill>
                            <a:latin typeface="Cambria Math" charset="0"/>
                          </a:rPr>
                          <m:t>𝛾</m:t>
                        </m:r>
                      </m:num>
                      <m:den>
                        <m:r>
                          <a:rPr lang="en-US" i="1">
                            <a:solidFill>
                              <a:schemeClr val="bg1"/>
                            </a:solidFill>
                            <a:latin typeface="Cambria Math" charset="0"/>
                          </a:rPr>
                          <m:t>2</m:t>
                        </m:r>
                        <m:r>
                          <a:rPr lang="en-US" i="1" smtClean="0">
                            <a:solidFill>
                              <a:schemeClr val="bg1"/>
                            </a:solidFill>
                            <a:latin typeface="Cambria Math" charset="0"/>
                          </a:rPr>
                          <m:t> </m:t>
                        </m:r>
                        <m:r>
                          <a:rPr lang="en-US" i="1">
                            <a:solidFill>
                              <a:schemeClr val="bg1"/>
                            </a:solidFill>
                            <a:latin typeface="Cambria Math" charset="0"/>
                          </a:rPr>
                          <m:t>(</m:t>
                        </m:r>
                        <m:r>
                          <a:rPr lang="en-US" i="1">
                            <a:solidFill>
                              <a:schemeClr val="bg1"/>
                            </a:solidFill>
                            <a:latin typeface="Cambria Math" charset="0"/>
                          </a:rPr>
                          <m:t>𝑐</m:t>
                        </m:r>
                        <m:r>
                          <a:rPr lang="en-US" i="1">
                            <a:solidFill>
                              <a:schemeClr val="bg1"/>
                            </a:solidFill>
                            <a:latin typeface="Cambria Math" charset="0"/>
                          </a:rPr>
                          <m:t>+</m:t>
                        </m:r>
                        <m:r>
                          <m:rPr>
                            <m:sty m:val="p"/>
                          </m:rPr>
                          <a:rPr lang="en-US">
                            <a:solidFill>
                              <a:schemeClr val="bg1"/>
                            </a:solidFill>
                            <a:latin typeface="Cambria Math" charset="0"/>
                          </a:rPr>
                          <m:t>v</m:t>
                        </m:r>
                        <m:r>
                          <a:rPr lang="en-US" i="1">
                            <a:solidFill>
                              <a:schemeClr val="bg1"/>
                            </a:solidFill>
                            <a:latin typeface="Cambria Math" charset="0"/>
                          </a:rPr>
                          <m:t>)</m:t>
                        </m:r>
                      </m:den>
                    </m:f>
                  </m:oMath>
                </a14:m>
                <a:endParaRPr lang="en-US" dirty="0">
                  <a:solidFill>
                    <a:schemeClr val="bg1"/>
                  </a:solidFill>
                </a:endParaRPr>
              </a:p>
            </p:txBody>
          </p:sp>
        </mc:Choice>
        <mc:Fallback xmlns="">
          <p:sp>
            <p:nvSpPr>
              <p:cNvPr id="49" name="Rectangle 48"/>
              <p:cNvSpPr>
                <a:spLocks noRot="1" noChangeAspect="1" noMove="1" noResize="1" noEditPoints="1" noAdjustHandles="1" noChangeArrowheads="1" noChangeShapeType="1" noTextEdit="1"/>
              </p:cNvSpPr>
              <p:nvPr/>
            </p:nvSpPr>
            <p:spPr>
              <a:xfrm>
                <a:off x="7316638" y="4788440"/>
                <a:ext cx="4804506" cy="61809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4025129" y="6374747"/>
                <a:ext cx="3570470" cy="41452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14:m>
                  <m:oMathPara xmlns:m="http://schemas.openxmlformats.org/officeDocument/2006/math">
                    <m:oMathParaPr>
                      <m:jc m:val="centerGroup"/>
                    </m:oMathParaPr>
                    <m:oMath xmlns:m="http://schemas.openxmlformats.org/officeDocument/2006/math">
                      <m:sSup>
                        <m:sSupPr>
                          <m:ctrlPr>
                            <a:rPr lang="en-US" sz="2000" i="1" smtClean="0">
                              <a:solidFill>
                                <a:schemeClr val="bg1"/>
                              </a:solidFill>
                              <a:latin typeface="Cambria Math" panose="02040503050406030204" pitchFamily="18" charset="0"/>
                            </a:rPr>
                          </m:ctrlPr>
                        </m:sSupPr>
                        <m:e>
                          <m:r>
                            <m:rPr>
                              <m:nor/>
                            </m:rPr>
                            <a:rPr lang="en-US" sz="2000" b="1" dirty="0">
                              <a:solidFill>
                                <a:schemeClr val="bg1"/>
                              </a:solidFill>
                              <a:latin typeface="Edwardian Script ITC" charset="0"/>
                              <a:ea typeface="Edwardian Script ITC" charset="0"/>
                              <a:cs typeface="Edwardian Script ITC" charset="0"/>
                            </a:rPr>
                            <m:t>x</m:t>
                          </m:r>
                        </m:e>
                        <m:sup>
                          <m:r>
                            <a:rPr lang="en-US" sz="2000" b="0" i="1" smtClean="0">
                              <a:solidFill>
                                <a:schemeClr val="bg1"/>
                              </a:solidFill>
                              <a:latin typeface="Cambria Math" charset="0"/>
                            </a:rPr>
                            <m:t> </m:t>
                          </m:r>
                        </m:sup>
                      </m:sSup>
                      <m:r>
                        <m:rPr>
                          <m:nor/>
                        </m:rPr>
                        <a:rPr lang="en-US" sz="2000" b="1" baseline="-25000" dirty="0">
                          <a:solidFill>
                            <a:schemeClr val="bg1"/>
                          </a:solidFill>
                          <a:latin typeface="Edwardian Script ITC" charset="0"/>
                          <a:ea typeface="Edwardian Script ITC" charset="0"/>
                          <a:cs typeface="Edwardian Script ITC" charset="0"/>
                        </a:rPr>
                        <m:t>D</m:t>
                      </m:r>
                      <m:r>
                        <a:rPr lang="en-US" sz="2000" b="0" i="0" smtClean="0">
                          <a:solidFill>
                            <a:schemeClr val="bg1"/>
                          </a:solidFill>
                          <a:latin typeface="Cambria Math" charset="0"/>
                        </a:rPr>
                        <m:t> =</m:t>
                      </m:r>
                      <m:r>
                        <a:rPr lang="en-US" sz="2000" i="1" smtClean="0">
                          <a:solidFill>
                            <a:schemeClr val="bg1"/>
                          </a:solidFill>
                          <a:latin typeface="Cambria Math" charset="0"/>
                        </a:rPr>
                        <m:t>0</m:t>
                      </m:r>
                      <m:r>
                        <m:rPr>
                          <m:sty m:val="p"/>
                        </m:rPr>
                        <a:rPr lang="en-US" sz="2000" b="0" i="0" smtClean="0">
                          <a:solidFill>
                            <a:schemeClr val="bg1"/>
                          </a:solidFill>
                          <a:latin typeface="Cambria Math" charset="0"/>
                        </a:rPr>
                        <m:t>m</m:t>
                      </m:r>
                    </m:oMath>
                  </m:oMathPara>
                </a14:m>
                <a:endParaRPr lang="en-US" sz="2000" dirty="0">
                  <a:solidFill>
                    <a:schemeClr val="bg1"/>
                  </a:solidFill>
                </a:endParaRPr>
              </a:p>
            </p:txBody>
          </p:sp>
        </mc:Choice>
        <mc:Fallback xmlns="">
          <p:sp>
            <p:nvSpPr>
              <p:cNvPr id="50" name="Rectangle 49"/>
              <p:cNvSpPr>
                <a:spLocks noRot="1" noChangeAspect="1" noMove="1" noResize="1" noEditPoints="1" noAdjustHandles="1" noChangeArrowheads="1" noChangeShapeType="1" noTextEdit="1"/>
              </p:cNvSpPr>
              <p:nvPr/>
            </p:nvSpPr>
            <p:spPr>
              <a:xfrm>
                <a:off x="4025129" y="6374747"/>
                <a:ext cx="3570470" cy="414529"/>
              </a:xfrm>
              <a:prstGeom prst="rect">
                <a:avLst/>
              </a:prstGeom>
              <a:blipFill rotWithShape="0">
                <a:blip r:embed="rId6"/>
                <a:stretch>
                  <a:fillRect/>
                </a:stretch>
              </a:blipFill>
            </p:spPr>
            <p:txBody>
              <a:bodyPr/>
              <a:lstStyle/>
              <a:p>
                <a:r>
                  <a:rPr lang="en-US">
                    <a:noFill/>
                  </a:rPr>
                  <a:t> </a:t>
                </a:r>
              </a:p>
            </p:txBody>
          </p:sp>
        </mc:Fallback>
      </mc:AlternateContent>
      <p:sp>
        <p:nvSpPr>
          <p:cNvPr id="51" name="Freeform 50"/>
          <p:cNvSpPr/>
          <p:nvPr/>
        </p:nvSpPr>
        <p:spPr>
          <a:xfrm>
            <a:off x="3927679" y="3129059"/>
            <a:ext cx="45719" cy="607872"/>
          </a:xfrm>
          <a:custGeom>
            <a:avLst/>
            <a:gdLst>
              <a:gd name="connsiteX0" fmla="*/ 209366 w 364823"/>
              <a:gd name="connsiteY0" fmla="*/ 2035834 h 2035834"/>
              <a:gd name="connsiteX1" fmla="*/ 2332 w 364823"/>
              <a:gd name="connsiteY1" fmla="*/ 1880559 h 2035834"/>
              <a:gd name="connsiteX2" fmla="*/ 330136 w 364823"/>
              <a:gd name="connsiteY2" fmla="*/ 1725283 h 2035834"/>
              <a:gd name="connsiteX3" fmla="*/ 36838 w 364823"/>
              <a:gd name="connsiteY3" fmla="*/ 1518249 h 2035834"/>
              <a:gd name="connsiteX4" fmla="*/ 347389 w 364823"/>
              <a:gd name="connsiteY4" fmla="*/ 1345721 h 2035834"/>
              <a:gd name="connsiteX5" fmla="*/ 19585 w 364823"/>
              <a:gd name="connsiteY5" fmla="*/ 1155940 h 2035834"/>
              <a:gd name="connsiteX6" fmla="*/ 364642 w 364823"/>
              <a:gd name="connsiteY6" fmla="*/ 983411 h 2035834"/>
              <a:gd name="connsiteX7" fmla="*/ 19585 w 364823"/>
              <a:gd name="connsiteY7" fmla="*/ 793630 h 2035834"/>
              <a:gd name="connsiteX8" fmla="*/ 364642 w 364823"/>
              <a:gd name="connsiteY8" fmla="*/ 638355 h 2035834"/>
              <a:gd name="connsiteX9" fmla="*/ 71343 w 364823"/>
              <a:gd name="connsiteY9" fmla="*/ 448574 h 2035834"/>
              <a:gd name="connsiteX10" fmla="*/ 364642 w 364823"/>
              <a:gd name="connsiteY10" fmla="*/ 310551 h 2035834"/>
              <a:gd name="connsiteX11" fmla="*/ 88596 w 364823"/>
              <a:gd name="connsiteY11" fmla="*/ 103517 h 2035834"/>
              <a:gd name="connsiteX12" fmla="*/ 347389 w 364823"/>
              <a:gd name="connsiteY12" fmla="*/ 0 h 203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4823" h="2035834">
                <a:moveTo>
                  <a:pt x="209366" y="2035834"/>
                </a:moveTo>
                <a:cubicBezTo>
                  <a:pt x="95785" y="1984075"/>
                  <a:pt x="-17796" y="1932317"/>
                  <a:pt x="2332" y="1880559"/>
                </a:cubicBezTo>
                <a:cubicBezTo>
                  <a:pt x="22460" y="1828801"/>
                  <a:pt x="324385" y="1785668"/>
                  <a:pt x="330136" y="1725283"/>
                </a:cubicBezTo>
                <a:cubicBezTo>
                  <a:pt x="335887" y="1664898"/>
                  <a:pt x="33963" y="1581509"/>
                  <a:pt x="36838" y="1518249"/>
                </a:cubicBezTo>
                <a:cubicBezTo>
                  <a:pt x="39713" y="1454989"/>
                  <a:pt x="350264" y="1406106"/>
                  <a:pt x="347389" y="1345721"/>
                </a:cubicBezTo>
                <a:cubicBezTo>
                  <a:pt x="344514" y="1285336"/>
                  <a:pt x="16710" y="1216325"/>
                  <a:pt x="19585" y="1155940"/>
                </a:cubicBezTo>
                <a:cubicBezTo>
                  <a:pt x="22460" y="1095555"/>
                  <a:pt x="364642" y="1043796"/>
                  <a:pt x="364642" y="983411"/>
                </a:cubicBezTo>
                <a:cubicBezTo>
                  <a:pt x="364642" y="923026"/>
                  <a:pt x="19585" y="851139"/>
                  <a:pt x="19585" y="793630"/>
                </a:cubicBezTo>
                <a:cubicBezTo>
                  <a:pt x="19585" y="736121"/>
                  <a:pt x="356016" y="695864"/>
                  <a:pt x="364642" y="638355"/>
                </a:cubicBezTo>
                <a:cubicBezTo>
                  <a:pt x="373268" y="580846"/>
                  <a:pt x="71343" y="503208"/>
                  <a:pt x="71343" y="448574"/>
                </a:cubicBezTo>
                <a:cubicBezTo>
                  <a:pt x="71343" y="393940"/>
                  <a:pt x="361766" y="368061"/>
                  <a:pt x="364642" y="310551"/>
                </a:cubicBezTo>
                <a:cubicBezTo>
                  <a:pt x="367518" y="253041"/>
                  <a:pt x="91471" y="155275"/>
                  <a:pt x="88596" y="103517"/>
                </a:cubicBezTo>
                <a:cubicBezTo>
                  <a:pt x="85721" y="51759"/>
                  <a:pt x="216555" y="25879"/>
                  <a:pt x="347389" y="0"/>
                </a:cubicBezTo>
              </a:path>
            </a:pathLst>
          </a:custGeom>
          <a:noFill/>
          <a:ln w="19050">
            <a:solidFill>
              <a:srgbClr val="FF0000"/>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flipV="1">
            <a:off x="1072662" y="3903831"/>
            <a:ext cx="7856289"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727602" y="3899501"/>
            <a:ext cx="8174858" cy="4332"/>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01CBE40B-F646-9B90-8CDF-58EEF6EE8E6D}"/>
              </a:ext>
            </a:extLst>
          </p:cNvPr>
          <p:cNvSpPr txBox="1"/>
          <p:nvPr/>
        </p:nvSpPr>
        <p:spPr>
          <a:xfrm>
            <a:off x="1848831" y="3818997"/>
            <a:ext cx="317716" cy="369332"/>
          </a:xfrm>
          <a:prstGeom prst="rect">
            <a:avLst/>
          </a:prstGeom>
          <a:noFill/>
        </p:spPr>
        <p:txBody>
          <a:bodyPr wrap="none" rtlCol="0">
            <a:spAutoFit/>
          </a:bodyPr>
          <a:lstStyle/>
          <a:p>
            <a:r>
              <a:rPr lang="en-US" dirty="0"/>
              <a:t>A</a:t>
            </a:r>
          </a:p>
        </p:txBody>
      </p:sp>
      <p:sp>
        <p:nvSpPr>
          <p:cNvPr id="5" name="TextBox 4">
            <a:extLst>
              <a:ext uri="{FF2B5EF4-FFF2-40B4-BE49-F238E27FC236}">
                <a16:creationId xmlns:a16="http://schemas.microsoft.com/office/drawing/2014/main" id="{E3081E4D-ECE4-2A8A-FF72-B8FB72A0206F}"/>
              </a:ext>
            </a:extLst>
          </p:cNvPr>
          <p:cNvSpPr txBox="1"/>
          <p:nvPr/>
        </p:nvSpPr>
        <p:spPr>
          <a:xfrm>
            <a:off x="6855672" y="3853972"/>
            <a:ext cx="309700" cy="369332"/>
          </a:xfrm>
          <a:prstGeom prst="rect">
            <a:avLst/>
          </a:prstGeom>
          <a:noFill/>
        </p:spPr>
        <p:txBody>
          <a:bodyPr wrap="none" rtlCol="0">
            <a:spAutoFit/>
          </a:bodyPr>
          <a:lstStyle/>
          <a:p>
            <a:r>
              <a:rPr lang="en-US" dirty="0"/>
              <a:t>B</a:t>
            </a:r>
          </a:p>
        </p:txBody>
      </p:sp>
      <p:sp>
        <p:nvSpPr>
          <p:cNvPr id="8" name="Left Brace 7">
            <a:extLst>
              <a:ext uri="{FF2B5EF4-FFF2-40B4-BE49-F238E27FC236}">
                <a16:creationId xmlns:a16="http://schemas.microsoft.com/office/drawing/2014/main" id="{1D132580-D973-276F-6B61-323F85CD90AF}"/>
              </a:ext>
            </a:extLst>
          </p:cNvPr>
          <p:cNvSpPr/>
          <p:nvPr/>
        </p:nvSpPr>
        <p:spPr>
          <a:xfrm flipH="1">
            <a:off x="5102508" y="3358798"/>
            <a:ext cx="45719" cy="1233259"/>
          </a:xfrm>
          <a:prstGeom prst="leftBrace">
            <a:avLst>
              <a:gd name="adj1" fmla="val 8333"/>
              <a:gd name="adj2" fmla="val 42264"/>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2CD7A58-CCFA-B433-F3E7-055DF045CA49}"/>
                  </a:ext>
                </a:extLst>
              </p:cNvPr>
              <p:cNvSpPr txBox="1"/>
              <p:nvPr/>
            </p:nvSpPr>
            <p:spPr>
              <a:xfrm>
                <a:off x="4962131" y="3904286"/>
                <a:ext cx="724814" cy="387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mtClean="0">
                          <a:solidFill>
                            <a:schemeClr val="tx1"/>
                          </a:solidFill>
                          <a:latin typeface="Cambria Math" charset="0"/>
                        </a:rPr>
                        <m:t>v</m:t>
                      </m:r>
                      <m:sSub>
                        <m:sSubPr>
                          <m:ctrlPr>
                            <a:rPr lang="en-US" i="1">
                              <a:solidFill>
                                <a:schemeClr val="tx1"/>
                              </a:solidFill>
                              <a:latin typeface="Cambria Math" panose="02040503050406030204" pitchFamily="18" charset="0"/>
                            </a:rPr>
                          </m:ctrlPr>
                        </m:sSubPr>
                        <m:e>
                          <m:r>
                            <a:rPr lang="en-US" i="1">
                              <a:solidFill>
                                <a:schemeClr val="tx1"/>
                              </a:solidFill>
                              <a:latin typeface="Cambria Math" charset="0"/>
                            </a:rPr>
                            <m:t>𝑡</m:t>
                          </m:r>
                        </m:e>
                        <m:sub>
                          <m:r>
                            <m:rPr>
                              <m:nor/>
                            </m:rPr>
                            <a:rPr lang="en-US" b="1" dirty="0">
                              <a:solidFill>
                                <a:schemeClr val="tx1"/>
                              </a:solidFill>
                              <a:latin typeface="Edwardian Script ITC" charset="0"/>
                              <a:ea typeface="Edwardian Script ITC" charset="0"/>
                              <a:cs typeface="Edwardian Script ITC" charset="0"/>
                            </a:rPr>
                            <m:t>D</m:t>
                          </m:r>
                          <m:r>
                            <a:rPr lang="en-US" i="1" dirty="0">
                              <a:solidFill>
                                <a:schemeClr val="tx1"/>
                              </a:solidFill>
                              <a:latin typeface="Cambria Math" charset="0"/>
                              <a:ea typeface="Edwardian Script ITC" charset="0"/>
                              <a:cs typeface="Edwardian Script ITC" charset="0"/>
                            </a:rPr>
                            <m:t>  </m:t>
                          </m:r>
                        </m:sub>
                      </m:sSub>
                    </m:oMath>
                  </m:oMathPara>
                </a14:m>
                <a:endParaRPr lang="en-US" dirty="0">
                  <a:solidFill>
                    <a:schemeClr val="tx1"/>
                  </a:solidFill>
                </a:endParaRPr>
              </a:p>
            </p:txBody>
          </p:sp>
        </mc:Choice>
        <mc:Fallback xmlns="">
          <p:sp>
            <p:nvSpPr>
              <p:cNvPr id="9" name="TextBox 8">
                <a:extLst>
                  <a:ext uri="{FF2B5EF4-FFF2-40B4-BE49-F238E27FC236}">
                    <a16:creationId xmlns:a16="http://schemas.microsoft.com/office/drawing/2014/main" id="{82CD7A58-CCFA-B433-F3E7-055DF045CA49}"/>
                  </a:ext>
                </a:extLst>
              </p:cNvPr>
              <p:cNvSpPr txBox="1">
                <a:spLocks noRot="1" noChangeAspect="1" noMove="1" noResize="1" noEditPoints="1" noAdjustHandles="1" noChangeArrowheads="1" noChangeShapeType="1" noTextEdit="1"/>
              </p:cNvSpPr>
              <p:nvPr/>
            </p:nvSpPr>
            <p:spPr>
              <a:xfrm>
                <a:off x="4962131" y="3904286"/>
                <a:ext cx="724814" cy="387094"/>
              </a:xfrm>
              <a:prstGeom prst="rect">
                <a:avLst/>
              </a:prstGeom>
              <a:blipFill>
                <a:blip r:embed="rId7"/>
                <a:stretch>
                  <a:fillRect b="-19355"/>
                </a:stretch>
              </a:blipFill>
            </p:spPr>
            <p:txBody>
              <a:bodyPr/>
              <a:lstStyle/>
              <a:p>
                <a:r>
                  <a:rPr lang="en-US">
                    <a:noFill/>
                  </a:rPr>
                  <a:t> </a:t>
                </a:r>
              </a:p>
            </p:txBody>
          </p:sp>
        </mc:Fallback>
      </mc:AlternateContent>
      <p:sp>
        <p:nvSpPr>
          <p:cNvPr id="10" name="Left Brace 9">
            <a:extLst>
              <a:ext uri="{FF2B5EF4-FFF2-40B4-BE49-F238E27FC236}">
                <a16:creationId xmlns:a16="http://schemas.microsoft.com/office/drawing/2014/main" id="{877C572D-7D09-7949-A363-FC0214929127}"/>
              </a:ext>
            </a:extLst>
          </p:cNvPr>
          <p:cNvSpPr/>
          <p:nvPr/>
        </p:nvSpPr>
        <p:spPr>
          <a:xfrm flipH="1">
            <a:off x="6428101" y="3373174"/>
            <a:ext cx="45719" cy="1233259"/>
          </a:xfrm>
          <a:prstGeom prst="leftBrace">
            <a:avLst>
              <a:gd name="adj1" fmla="val 8333"/>
              <a:gd name="adj2" fmla="val 42264"/>
            </a:avLst>
          </a:prstGeom>
          <a:ln>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0624D4C-E4E0-2F87-D9E3-33B3CD441BF4}"/>
                  </a:ext>
                </a:extLst>
              </p:cNvPr>
              <p:cNvSpPr txBox="1"/>
              <p:nvPr/>
            </p:nvSpPr>
            <p:spPr>
              <a:xfrm>
                <a:off x="6150463" y="3900524"/>
                <a:ext cx="708784" cy="387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solidFill>
                            <a:schemeClr val="tx1"/>
                          </a:solidFill>
                          <a:latin typeface="Cambria Math" panose="02040503050406030204" pitchFamily="18" charset="0"/>
                        </a:rPr>
                        <m:t>c</m:t>
                      </m:r>
                      <m:sSub>
                        <m:sSubPr>
                          <m:ctrlPr>
                            <a:rPr lang="en-US" i="1">
                              <a:solidFill>
                                <a:schemeClr val="tx1"/>
                              </a:solidFill>
                              <a:latin typeface="Cambria Math" panose="02040503050406030204" pitchFamily="18" charset="0"/>
                            </a:rPr>
                          </m:ctrlPr>
                        </m:sSubPr>
                        <m:e>
                          <m:r>
                            <a:rPr lang="en-US" i="1">
                              <a:solidFill>
                                <a:schemeClr val="tx1"/>
                              </a:solidFill>
                              <a:latin typeface="Cambria Math" charset="0"/>
                            </a:rPr>
                            <m:t>𝑡</m:t>
                          </m:r>
                        </m:e>
                        <m:sub>
                          <m:r>
                            <m:rPr>
                              <m:nor/>
                            </m:rPr>
                            <a:rPr lang="en-US" b="1" dirty="0">
                              <a:solidFill>
                                <a:schemeClr val="tx1"/>
                              </a:solidFill>
                              <a:latin typeface="Edwardian Script ITC" charset="0"/>
                              <a:ea typeface="Edwardian Script ITC" charset="0"/>
                              <a:cs typeface="Edwardian Script ITC" charset="0"/>
                            </a:rPr>
                            <m:t>D</m:t>
                          </m:r>
                          <m:r>
                            <a:rPr lang="en-US" i="1" dirty="0">
                              <a:solidFill>
                                <a:schemeClr val="tx1"/>
                              </a:solidFill>
                              <a:latin typeface="Cambria Math" charset="0"/>
                              <a:ea typeface="Edwardian Script ITC" charset="0"/>
                              <a:cs typeface="Edwardian Script ITC" charset="0"/>
                            </a:rPr>
                            <m:t>  </m:t>
                          </m:r>
                        </m:sub>
                      </m:sSub>
                    </m:oMath>
                  </m:oMathPara>
                </a14:m>
                <a:endParaRPr lang="en-US" dirty="0">
                  <a:solidFill>
                    <a:schemeClr val="tx1"/>
                  </a:solidFill>
                </a:endParaRPr>
              </a:p>
            </p:txBody>
          </p:sp>
        </mc:Choice>
        <mc:Fallback xmlns="">
          <p:sp>
            <p:nvSpPr>
              <p:cNvPr id="11" name="TextBox 10">
                <a:extLst>
                  <a:ext uri="{FF2B5EF4-FFF2-40B4-BE49-F238E27FC236}">
                    <a16:creationId xmlns:a16="http://schemas.microsoft.com/office/drawing/2014/main" id="{F0624D4C-E4E0-2F87-D9E3-33B3CD441BF4}"/>
                  </a:ext>
                </a:extLst>
              </p:cNvPr>
              <p:cNvSpPr txBox="1">
                <a:spLocks noRot="1" noChangeAspect="1" noMove="1" noResize="1" noEditPoints="1" noAdjustHandles="1" noChangeArrowheads="1" noChangeShapeType="1" noTextEdit="1"/>
              </p:cNvSpPr>
              <p:nvPr/>
            </p:nvSpPr>
            <p:spPr>
              <a:xfrm>
                <a:off x="6150463" y="3900524"/>
                <a:ext cx="708784" cy="387094"/>
              </a:xfrm>
              <a:prstGeom prst="rect">
                <a:avLst/>
              </a:prstGeom>
              <a:blipFill>
                <a:blip r:embed="rId8"/>
                <a:stretch>
                  <a:fillRect b="-16129"/>
                </a:stretch>
              </a:blipFill>
            </p:spPr>
            <p:txBody>
              <a:bodyPr/>
              <a:lstStyle/>
              <a:p>
                <a:r>
                  <a:rPr lang="en-US">
                    <a:noFill/>
                  </a:rPr>
                  <a:t> </a:t>
                </a:r>
              </a:p>
            </p:txBody>
          </p:sp>
        </mc:Fallback>
      </mc:AlternateContent>
    </p:spTree>
    <p:extLst>
      <p:ext uri="{BB962C8B-B14F-4D97-AF65-F5344CB8AC3E}">
        <p14:creationId xmlns:p14="http://schemas.microsoft.com/office/powerpoint/2010/main" val="111026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frames</a:t>
            </a:r>
          </a:p>
        </p:txBody>
      </p:sp>
      <p:sp>
        <p:nvSpPr>
          <p:cNvPr id="3" name="Content Placeholder 2"/>
          <p:cNvSpPr>
            <a:spLocks noGrp="1"/>
          </p:cNvSpPr>
          <p:nvPr>
            <p:ph idx="1"/>
          </p:nvPr>
        </p:nvSpPr>
        <p:spPr/>
        <p:txBody>
          <a:bodyPr/>
          <a:lstStyle/>
          <a:p>
            <a:r>
              <a:rPr lang="en-US" dirty="0"/>
              <a:t>Frame S is a set of space and time coordinates with Origin O at (0,0,0,0). </a:t>
            </a:r>
          </a:p>
          <a:p>
            <a:r>
              <a:rPr lang="en-US" dirty="0"/>
              <a:t>At other points </a:t>
            </a:r>
            <a:r>
              <a:rPr lang="en-US" b="1" dirty="0"/>
              <a:t>r</a:t>
            </a:r>
            <a:r>
              <a:rPr lang="en-US" dirty="0"/>
              <a:t> in S, clocks at rest in S are synchronized with the origin by accounting for light travel time r/c (simultaneous events at O and </a:t>
            </a:r>
            <a:r>
              <a:rPr lang="en-US" b="1" dirty="0"/>
              <a:t>r</a:t>
            </a:r>
            <a:r>
              <a:rPr lang="en-US" dirty="0"/>
              <a:t> register r/c later on clocks at </a:t>
            </a:r>
            <a:r>
              <a:rPr lang="en-US" b="1" dirty="0"/>
              <a:t>r</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 name="Straight Connector 3"/>
          <p:cNvCxnSpPr/>
          <p:nvPr/>
        </p:nvCxnSpPr>
        <p:spPr>
          <a:xfrm>
            <a:off x="2024063" y="3088257"/>
            <a:ext cx="0" cy="3628456"/>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62000" y="5481638"/>
            <a:ext cx="71564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762000" y="3467819"/>
            <a:ext cx="3292415" cy="3260006"/>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39"/>
          <p:cNvSpPr txBox="1">
            <a:spLocks noChangeArrowheads="1"/>
          </p:cNvSpPr>
          <p:nvPr/>
        </p:nvSpPr>
        <p:spPr bwMode="auto">
          <a:xfrm>
            <a:off x="1720462" y="5589469"/>
            <a:ext cx="34015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O</a:t>
            </a:r>
            <a:endParaRPr lang="en-US" sz="1800" b="1" baseline="-25000" dirty="0"/>
          </a:p>
        </p:txBody>
      </p:sp>
      <p:sp>
        <p:nvSpPr>
          <p:cNvPr id="12" name="TextBox 39"/>
          <p:cNvSpPr txBox="1">
            <a:spLocks noChangeArrowheads="1"/>
          </p:cNvSpPr>
          <p:nvPr/>
        </p:nvSpPr>
        <p:spPr bwMode="auto">
          <a:xfrm>
            <a:off x="1412786" y="3366729"/>
            <a:ext cx="2936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S</a:t>
            </a:r>
            <a:endParaRPr lang="en-US" sz="1800" b="1" baseline="-25000" dirty="0"/>
          </a:p>
        </p:txBody>
      </p:sp>
      <p:sp>
        <p:nvSpPr>
          <p:cNvPr id="13" name="TextBox 51"/>
          <p:cNvSpPr txBox="1">
            <a:spLocks noChangeArrowheads="1"/>
          </p:cNvSpPr>
          <p:nvPr/>
        </p:nvSpPr>
        <p:spPr bwMode="auto">
          <a:xfrm>
            <a:off x="8256588" y="5278438"/>
            <a:ext cx="28405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x</a:t>
            </a:r>
          </a:p>
        </p:txBody>
      </p:sp>
      <p:sp>
        <p:nvSpPr>
          <p:cNvPr id="14" name="TextBox 51"/>
          <p:cNvSpPr txBox="1">
            <a:spLocks noChangeArrowheads="1"/>
          </p:cNvSpPr>
          <p:nvPr/>
        </p:nvSpPr>
        <p:spPr bwMode="auto">
          <a:xfrm>
            <a:off x="3891626" y="3622167"/>
            <a:ext cx="2888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y</a:t>
            </a:r>
          </a:p>
        </p:txBody>
      </p:sp>
      <p:sp>
        <p:nvSpPr>
          <p:cNvPr id="15" name="TextBox 51"/>
          <p:cNvSpPr txBox="1">
            <a:spLocks noChangeArrowheads="1"/>
          </p:cNvSpPr>
          <p:nvPr/>
        </p:nvSpPr>
        <p:spPr bwMode="auto">
          <a:xfrm>
            <a:off x="2045574" y="3087329"/>
            <a:ext cx="2760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z</a:t>
            </a:r>
            <a:endParaRPr lang="en-US" sz="1800" dirty="0"/>
          </a:p>
        </p:txBody>
      </p:sp>
      <p:cxnSp>
        <p:nvCxnSpPr>
          <p:cNvPr id="16" name="Straight Arrow Connector 15"/>
          <p:cNvCxnSpPr/>
          <p:nvPr/>
        </p:nvCxnSpPr>
        <p:spPr>
          <a:xfrm flipV="1">
            <a:off x="2021186" y="3853477"/>
            <a:ext cx="1049816" cy="163777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3081570" y="3434116"/>
            <a:ext cx="266420" cy="369332"/>
          </a:xfrm>
          <a:prstGeom prst="rect">
            <a:avLst/>
          </a:prstGeom>
        </p:spPr>
        <p:txBody>
          <a:bodyPr wrap="none">
            <a:spAutoFit/>
          </a:bodyPr>
          <a:lstStyle/>
          <a:p>
            <a:r>
              <a:rPr lang="en-US" b="1"/>
              <a:t>r</a:t>
            </a:r>
            <a:endParaRPr lang="en-US" b="1" baseline="-25000" dirty="0"/>
          </a:p>
        </p:txBody>
      </p:sp>
    </p:spTree>
    <p:extLst>
      <p:ext uri="{BB962C8B-B14F-4D97-AF65-F5344CB8AC3E}">
        <p14:creationId xmlns:p14="http://schemas.microsoft.com/office/powerpoint/2010/main" val="1523785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transformations - rotations</a:t>
            </a:r>
          </a:p>
        </p:txBody>
      </p:sp>
      <p:sp>
        <p:nvSpPr>
          <p:cNvPr id="3" name="Content Placeholder 2"/>
          <p:cNvSpPr>
            <a:spLocks noGrp="1"/>
          </p:cNvSpPr>
          <p:nvPr>
            <p:ph idx="1"/>
          </p:nvPr>
        </p:nvSpPr>
        <p:spPr>
          <a:xfrm>
            <a:off x="685801" y="2118004"/>
            <a:ext cx="10131425" cy="3649133"/>
          </a:xfrm>
        </p:spPr>
        <p:txBody>
          <a:bodyPr/>
          <a:lstStyle/>
          <a:p>
            <a:r>
              <a:rPr lang="en-US" dirty="0"/>
              <a:t>First, imagine rotating 3-vector </a:t>
            </a:r>
            <a:r>
              <a:rPr lang="en-US" b="1" dirty="0"/>
              <a:t>r</a:t>
            </a:r>
            <a:r>
              <a:rPr lang="en-US" dirty="0"/>
              <a:t> into </a:t>
            </a:r>
            <a:r>
              <a:rPr lang="en-US" b="1" dirty="0"/>
              <a:t>r’</a:t>
            </a:r>
            <a:r>
              <a:rPr lang="en-US" dirty="0"/>
              <a:t>:                      </a:t>
            </a:r>
          </a:p>
          <a:p>
            <a:r>
              <a:rPr lang="en-US" dirty="0"/>
              <a:t>This can be written</a:t>
            </a:r>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 name="Straight Connector 3"/>
          <p:cNvCxnSpPr/>
          <p:nvPr/>
        </p:nvCxnSpPr>
        <p:spPr>
          <a:xfrm>
            <a:off x="2024063" y="3088257"/>
            <a:ext cx="0" cy="3628456"/>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62000" y="5481638"/>
            <a:ext cx="71564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762000" y="3467819"/>
            <a:ext cx="3292415" cy="3260006"/>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2024063" y="4603750"/>
            <a:ext cx="2374900" cy="87312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39"/>
          <p:cNvSpPr txBox="1">
            <a:spLocks noChangeArrowheads="1"/>
          </p:cNvSpPr>
          <p:nvPr/>
        </p:nvSpPr>
        <p:spPr bwMode="auto">
          <a:xfrm>
            <a:off x="3103563" y="4643438"/>
            <a:ext cx="3340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r’</a:t>
            </a:r>
            <a:endParaRPr lang="en-US" sz="1800" b="1" baseline="-25000" dirty="0"/>
          </a:p>
        </p:txBody>
      </p:sp>
      <p:sp>
        <p:nvSpPr>
          <p:cNvPr id="11" name="TextBox 39"/>
          <p:cNvSpPr txBox="1">
            <a:spLocks noChangeArrowheads="1"/>
          </p:cNvSpPr>
          <p:nvPr/>
        </p:nvSpPr>
        <p:spPr bwMode="auto">
          <a:xfrm>
            <a:off x="1720462" y="5589469"/>
            <a:ext cx="34015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O</a:t>
            </a:r>
            <a:endParaRPr lang="en-US" sz="1800" b="1" baseline="-25000" dirty="0"/>
          </a:p>
        </p:txBody>
      </p:sp>
      <p:sp>
        <p:nvSpPr>
          <p:cNvPr id="12" name="TextBox 39"/>
          <p:cNvSpPr txBox="1">
            <a:spLocks noChangeArrowheads="1"/>
          </p:cNvSpPr>
          <p:nvPr/>
        </p:nvSpPr>
        <p:spPr bwMode="auto">
          <a:xfrm>
            <a:off x="1412786" y="3366729"/>
            <a:ext cx="2936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S</a:t>
            </a:r>
            <a:endParaRPr lang="en-US" sz="1800" b="1" baseline="-25000" dirty="0"/>
          </a:p>
        </p:txBody>
      </p:sp>
      <p:sp>
        <p:nvSpPr>
          <p:cNvPr id="13" name="TextBox 51"/>
          <p:cNvSpPr txBox="1">
            <a:spLocks noChangeArrowheads="1"/>
          </p:cNvSpPr>
          <p:nvPr/>
        </p:nvSpPr>
        <p:spPr bwMode="auto">
          <a:xfrm>
            <a:off x="8256588" y="5278438"/>
            <a:ext cx="28405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x</a:t>
            </a:r>
          </a:p>
        </p:txBody>
      </p:sp>
      <p:sp>
        <p:nvSpPr>
          <p:cNvPr id="14" name="TextBox 51"/>
          <p:cNvSpPr txBox="1">
            <a:spLocks noChangeArrowheads="1"/>
          </p:cNvSpPr>
          <p:nvPr/>
        </p:nvSpPr>
        <p:spPr bwMode="auto">
          <a:xfrm>
            <a:off x="3891626" y="3622167"/>
            <a:ext cx="2888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y</a:t>
            </a:r>
          </a:p>
        </p:txBody>
      </p:sp>
      <p:sp>
        <p:nvSpPr>
          <p:cNvPr id="15" name="TextBox 51"/>
          <p:cNvSpPr txBox="1">
            <a:spLocks noChangeArrowheads="1"/>
          </p:cNvSpPr>
          <p:nvPr/>
        </p:nvSpPr>
        <p:spPr bwMode="auto">
          <a:xfrm>
            <a:off x="2045574" y="3087329"/>
            <a:ext cx="2760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z</a:t>
            </a:r>
            <a:endParaRPr lang="en-US" sz="1800" dirty="0"/>
          </a:p>
        </p:txBody>
      </p:sp>
      <p:cxnSp>
        <p:nvCxnSpPr>
          <p:cNvPr id="16" name="Straight Arrow Connector 15"/>
          <p:cNvCxnSpPr/>
          <p:nvPr/>
        </p:nvCxnSpPr>
        <p:spPr>
          <a:xfrm flipV="1">
            <a:off x="2021186" y="3853477"/>
            <a:ext cx="1049816" cy="163777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3081570" y="3434116"/>
            <a:ext cx="266420" cy="369332"/>
          </a:xfrm>
          <a:prstGeom prst="rect">
            <a:avLst/>
          </a:prstGeom>
        </p:spPr>
        <p:txBody>
          <a:bodyPr wrap="none">
            <a:spAutoFit/>
          </a:bodyPr>
          <a:lstStyle/>
          <a:p>
            <a:r>
              <a:rPr lang="en-US" b="1"/>
              <a:t>r</a:t>
            </a:r>
            <a:endParaRPr lang="en-US" b="1" baseline="-25000" dirty="0"/>
          </a:p>
        </p:txBody>
      </p:sp>
      <mc:AlternateContent xmlns:mc="http://schemas.openxmlformats.org/markup-compatibility/2006" xmlns:a14="http://schemas.microsoft.com/office/drawing/2010/main">
        <mc:Choice Requires="a14">
          <p:sp>
            <p:nvSpPr>
              <p:cNvPr id="17" name="Rectangle 16"/>
              <p:cNvSpPr/>
              <p:nvPr/>
            </p:nvSpPr>
            <p:spPr>
              <a:xfrm>
                <a:off x="5754397" y="1816099"/>
                <a:ext cx="6374103" cy="104390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A(</a:t>
                </a:r>
                <a14:m>
                  <m:oMath xmlns:m="http://schemas.openxmlformats.org/officeDocument/2006/math">
                    <m:r>
                      <a:rPr lang="en-US" i="1">
                        <a:solidFill>
                          <a:schemeClr val="bg1"/>
                        </a:solidFill>
                        <a:latin typeface="Cambria Math" charset="0"/>
                      </a:rPr>
                      <m:t>𝜃</m:t>
                    </m:r>
                  </m:oMath>
                </a14:m>
                <a:r>
                  <a:rPr lang="en-US" dirty="0">
                    <a:solidFill>
                      <a:schemeClr val="bg1"/>
                    </a:solidFill>
                  </a:rPr>
                  <a:t>)</a:t>
                </a:r>
                <a14:m>
                  <m:oMath xmlns:m="http://schemas.openxmlformats.org/officeDocument/2006/math">
                    <m:r>
                      <a:rPr lang="en-US" sz="1200" b="0" i="1" smtClean="0">
                        <a:solidFill>
                          <a:schemeClr val="bg1"/>
                        </a:solidFill>
                        <a:latin typeface="Cambria Math" charset="0"/>
                      </a:rPr>
                      <m:t>=</m:t>
                    </m:r>
                    <m:d>
                      <m:dPr>
                        <m:begChr m:val="["/>
                        <m:endChr m:val="]"/>
                        <m:ctrlPr>
                          <a:rPr lang="en-US" sz="1200" i="1">
                            <a:solidFill>
                              <a:schemeClr val="bg1"/>
                            </a:solidFill>
                            <a:latin typeface="Cambria Math" panose="02040503050406030204" pitchFamily="18" charset="0"/>
                          </a:rPr>
                        </m:ctrlPr>
                      </m:dPr>
                      <m:e>
                        <m:m>
                          <m:mPr>
                            <m:mcs>
                              <m:mc>
                                <m:mcPr>
                                  <m:count m:val="3"/>
                                  <m:mcJc m:val="center"/>
                                </m:mcPr>
                              </m:mc>
                            </m:mcs>
                            <m:ctrlPr>
                              <a:rPr lang="en-US" sz="1200" i="1">
                                <a:solidFill>
                                  <a:schemeClr val="bg1"/>
                                </a:solidFill>
                                <a:latin typeface="Cambria Math" panose="02040503050406030204" pitchFamily="18" charset="0"/>
                              </a:rPr>
                            </m:ctrlPr>
                          </m:mPr>
                          <m:mr>
                            <m:e>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r>
                                <a:rPr lang="en-US" sz="1200" i="1">
                                  <a:solidFill>
                                    <a:schemeClr val="bg1"/>
                                  </a:solidFill>
                                  <a:latin typeface="Cambria Math" charset="0"/>
                                </a:rPr>
                                <m:t>+</m:t>
                              </m:r>
                              <m:sSubSup>
                                <m:sSubSupPr>
                                  <m:ctrlPr>
                                    <a:rPr lang="en-US" sz="1200" i="1">
                                      <a:solidFill>
                                        <a:schemeClr val="bg1"/>
                                      </a:solidFill>
                                      <a:latin typeface="Cambria Math" panose="02040503050406030204" pitchFamily="18" charset="0"/>
                                    </a:rPr>
                                  </m:ctrlPr>
                                </m:sSubSupPr>
                                <m:e>
                                  <m:r>
                                    <a:rPr lang="en-US" sz="1200" i="1">
                                      <a:solidFill>
                                        <a:schemeClr val="bg1"/>
                                      </a:solidFill>
                                      <a:latin typeface="Cambria Math" charset="0"/>
                                    </a:rPr>
                                    <m:t>𝑛</m:t>
                                  </m:r>
                                </m:e>
                                <m:sub>
                                  <m:r>
                                    <a:rPr lang="en-US" sz="1200" i="1">
                                      <a:solidFill>
                                        <a:schemeClr val="bg1"/>
                                      </a:solidFill>
                                      <a:latin typeface="Cambria Math" charset="0"/>
                                    </a:rPr>
                                    <m:t>𝑥</m:t>
                                  </m:r>
                                </m:sub>
                                <m:sup>
                                  <m:r>
                                    <a:rPr lang="en-US" sz="1200" i="1">
                                      <a:solidFill>
                                        <a:schemeClr val="bg1"/>
                                      </a:solidFill>
                                      <a:latin typeface="Cambria Math" charset="0"/>
                                    </a:rPr>
                                    <m:t>2</m:t>
                                  </m:r>
                                </m:sup>
                              </m:sSubSup>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r>
                                <a:rPr lang="en-US" sz="1200" i="1">
                                  <a:solidFill>
                                    <a:schemeClr val="bg1"/>
                                  </a:solidFill>
                                  <a:latin typeface="Cambria Math" charset="0"/>
                                </a:rPr>
                                <m:t>)</m:t>
                              </m:r>
                            </m:e>
                            <m:e>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d>
                                <m:dPr>
                                  <m:ctrlPr>
                                    <a:rPr lang="en-US" sz="1200" i="1">
                                      <a:solidFill>
                                        <a:schemeClr val="bg1"/>
                                      </a:solidFill>
                                      <a:latin typeface="Cambria Math" panose="02040503050406030204" pitchFamily="18" charset="0"/>
                                    </a:rPr>
                                  </m:ctrlPr>
                                </m:dPr>
                                <m:e>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e>
                              </m:d>
                              <m:r>
                                <a:rPr lang="en-US" sz="1200" i="1">
                                  <a:solidFill>
                                    <a:schemeClr val="bg1"/>
                                  </a:solidFill>
                                  <a:latin typeface="Cambria Math"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sin</m:t>
                                  </m:r>
                                </m:fName>
                                <m:e>
                                  <m:r>
                                    <a:rPr lang="en-US" sz="1200" i="1">
                                      <a:solidFill>
                                        <a:schemeClr val="bg1"/>
                                      </a:solidFill>
                                      <a:latin typeface="Cambria Math" charset="0"/>
                                    </a:rPr>
                                    <m:t>𝜃</m:t>
                                  </m:r>
                                </m:e>
                              </m:func>
                            </m:e>
                            <m:e>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d>
                                <m:dPr>
                                  <m:ctrlPr>
                                    <a:rPr lang="en-US" sz="1200" i="1">
                                      <a:solidFill>
                                        <a:schemeClr val="bg1"/>
                                      </a:solidFill>
                                      <a:latin typeface="Cambria Math" panose="02040503050406030204" pitchFamily="18" charset="0"/>
                                    </a:rPr>
                                  </m:ctrlPr>
                                </m:dPr>
                                <m:e>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e>
                              </m:d>
                              <m:r>
                                <a:rPr lang="en-US" sz="1200" i="1">
                                  <a:solidFill>
                                    <a:schemeClr val="bg1"/>
                                  </a:solidFill>
                                  <a:latin typeface="Cambria Math"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sin</m:t>
                                  </m:r>
                                </m:fName>
                                <m:e>
                                  <m:r>
                                    <a:rPr lang="en-US" sz="1200" i="1">
                                      <a:solidFill>
                                        <a:schemeClr val="bg1"/>
                                      </a:solidFill>
                                      <a:latin typeface="Cambria Math" charset="0"/>
                                    </a:rPr>
                                    <m:t>𝜃</m:t>
                                  </m:r>
                                </m:e>
                              </m:func>
                            </m:e>
                          </m:mr>
                          <m:mr>
                            <m:e>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d>
                                <m:dPr>
                                  <m:ctrlPr>
                                    <a:rPr lang="en-US" sz="1200" i="1">
                                      <a:solidFill>
                                        <a:schemeClr val="bg1"/>
                                      </a:solidFill>
                                      <a:latin typeface="Cambria Math" panose="02040503050406030204" pitchFamily="18" charset="0"/>
                                    </a:rPr>
                                  </m:ctrlPr>
                                </m:dPr>
                                <m:e>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e>
                              </m:d>
                              <m:r>
                                <a:rPr lang="en-US" sz="1200" i="1">
                                  <a:solidFill>
                                    <a:schemeClr val="bg1"/>
                                  </a:solidFill>
                                  <a:latin typeface="Cambria Math"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sin</m:t>
                                  </m:r>
                                </m:fName>
                                <m:e>
                                  <m:r>
                                    <a:rPr lang="en-US" sz="1200" i="1">
                                      <a:solidFill>
                                        <a:schemeClr val="bg1"/>
                                      </a:solidFill>
                                      <a:latin typeface="Cambria Math" charset="0"/>
                                    </a:rPr>
                                    <m:t>𝜃</m:t>
                                  </m:r>
                                </m:e>
                              </m:func>
                            </m:e>
                            <m:e>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r>
                                <a:rPr lang="en-US" sz="1200" i="1">
                                  <a:solidFill>
                                    <a:schemeClr val="bg1"/>
                                  </a:solidFill>
                                  <a:latin typeface="Cambria Math" charset="0"/>
                                </a:rPr>
                                <m:t>+</m:t>
                              </m:r>
                              <m:sSubSup>
                                <m:sSubSupPr>
                                  <m:ctrlPr>
                                    <a:rPr lang="en-US" sz="1200" i="1">
                                      <a:solidFill>
                                        <a:schemeClr val="bg1"/>
                                      </a:solidFill>
                                      <a:latin typeface="Cambria Math" panose="02040503050406030204" pitchFamily="18" charset="0"/>
                                    </a:rPr>
                                  </m:ctrlPr>
                                </m:sSubSupPr>
                                <m:e>
                                  <m:r>
                                    <a:rPr lang="en-US" sz="1200" i="1">
                                      <a:solidFill>
                                        <a:schemeClr val="bg1"/>
                                      </a:solidFill>
                                      <a:latin typeface="Cambria Math" charset="0"/>
                                    </a:rPr>
                                    <m:t>𝑛</m:t>
                                  </m:r>
                                </m:e>
                                <m:sub>
                                  <m:r>
                                    <a:rPr lang="en-US" sz="1200" i="1">
                                      <a:solidFill>
                                        <a:schemeClr val="bg1"/>
                                      </a:solidFill>
                                      <a:latin typeface="Cambria Math" charset="0"/>
                                    </a:rPr>
                                    <m:t>𝑦</m:t>
                                  </m:r>
                                </m:sub>
                                <m:sup>
                                  <m:r>
                                    <a:rPr lang="en-US" sz="1200" i="1">
                                      <a:solidFill>
                                        <a:schemeClr val="bg1"/>
                                      </a:solidFill>
                                      <a:latin typeface="Cambria Math" charset="0"/>
                                    </a:rPr>
                                    <m:t>2</m:t>
                                  </m:r>
                                </m:sup>
                              </m:sSubSup>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r>
                                <a:rPr lang="en-US" sz="1200" i="1">
                                  <a:solidFill>
                                    <a:schemeClr val="bg1"/>
                                  </a:solidFill>
                                  <a:latin typeface="Cambria Math" charset="0"/>
                                </a:rPr>
                                <m:t>)</m:t>
                              </m:r>
                            </m:e>
                            <m:e>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d>
                                <m:dPr>
                                  <m:ctrlPr>
                                    <a:rPr lang="en-US" sz="1200" i="1">
                                      <a:solidFill>
                                        <a:schemeClr val="bg1"/>
                                      </a:solidFill>
                                      <a:latin typeface="Cambria Math" panose="02040503050406030204" pitchFamily="18" charset="0"/>
                                    </a:rPr>
                                  </m:ctrlPr>
                                </m:dPr>
                                <m:e>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e>
                              </m:d>
                              <m:r>
                                <a:rPr lang="en-US" sz="1200" i="1">
                                  <a:solidFill>
                                    <a:schemeClr val="bg1"/>
                                  </a:solidFill>
                                  <a:latin typeface="Cambria Math"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sin</m:t>
                                  </m:r>
                                </m:fName>
                                <m:e>
                                  <m:r>
                                    <a:rPr lang="en-US" sz="1200" i="1">
                                      <a:solidFill>
                                        <a:schemeClr val="bg1"/>
                                      </a:solidFill>
                                      <a:latin typeface="Cambria Math" charset="0"/>
                                    </a:rPr>
                                    <m:t>𝜃</m:t>
                                  </m:r>
                                </m:e>
                              </m:func>
                            </m:e>
                          </m:mr>
                          <m:mr>
                            <m:e>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d>
                                <m:dPr>
                                  <m:ctrlPr>
                                    <a:rPr lang="en-US" sz="1200" i="1">
                                      <a:solidFill>
                                        <a:schemeClr val="bg1"/>
                                      </a:solidFill>
                                      <a:latin typeface="Cambria Math" panose="02040503050406030204" pitchFamily="18" charset="0"/>
                                    </a:rPr>
                                  </m:ctrlPr>
                                </m:dPr>
                                <m:e>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e>
                              </m:d>
                              <m:r>
                                <a:rPr lang="en-US" sz="1200" i="1">
                                  <a:solidFill>
                                    <a:schemeClr val="bg1"/>
                                  </a:solidFill>
                                  <a:latin typeface="Cambria Math"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sin</m:t>
                                  </m:r>
                                </m:fName>
                                <m:e>
                                  <m:r>
                                    <a:rPr lang="en-US" sz="1200" i="1">
                                      <a:solidFill>
                                        <a:schemeClr val="bg1"/>
                                      </a:solidFill>
                                      <a:latin typeface="Cambria Math" charset="0"/>
                                    </a:rPr>
                                    <m:t>𝜃</m:t>
                                  </m:r>
                                </m:e>
                              </m:func>
                            </m:e>
                            <m:e>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d>
                                <m:dPr>
                                  <m:ctrlPr>
                                    <a:rPr lang="en-US" sz="1200" i="1">
                                      <a:solidFill>
                                        <a:schemeClr val="bg1"/>
                                      </a:solidFill>
                                      <a:latin typeface="Cambria Math" panose="02040503050406030204" pitchFamily="18" charset="0"/>
                                    </a:rPr>
                                  </m:ctrlPr>
                                </m:dPr>
                                <m:e>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e>
                              </m:d>
                              <m:r>
                                <a:rPr lang="en-US" sz="1200" i="1">
                                  <a:solidFill>
                                    <a:schemeClr val="bg1"/>
                                  </a:solidFill>
                                  <a:latin typeface="Cambria Math"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sin</m:t>
                                  </m:r>
                                </m:fName>
                                <m:e>
                                  <m:r>
                                    <a:rPr lang="en-US" sz="1200" i="1">
                                      <a:solidFill>
                                        <a:schemeClr val="bg1"/>
                                      </a:solidFill>
                                      <a:latin typeface="Cambria Math" charset="0"/>
                                    </a:rPr>
                                    <m:t>𝜃</m:t>
                                  </m:r>
                                </m:e>
                              </m:func>
                            </m:e>
                            <m:e>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r>
                                <a:rPr lang="en-US" sz="1200" i="1">
                                  <a:solidFill>
                                    <a:schemeClr val="bg1"/>
                                  </a:solidFill>
                                  <a:latin typeface="Cambria Math" charset="0"/>
                                </a:rPr>
                                <m:t>+</m:t>
                              </m:r>
                              <m:sSubSup>
                                <m:sSubSupPr>
                                  <m:ctrlPr>
                                    <a:rPr lang="en-US" sz="1200" i="1">
                                      <a:solidFill>
                                        <a:schemeClr val="bg1"/>
                                      </a:solidFill>
                                      <a:latin typeface="Cambria Math" panose="02040503050406030204" pitchFamily="18" charset="0"/>
                                    </a:rPr>
                                  </m:ctrlPr>
                                </m:sSubSupPr>
                                <m:e>
                                  <m:r>
                                    <a:rPr lang="en-US" sz="1200" i="1">
                                      <a:solidFill>
                                        <a:schemeClr val="bg1"/>
                                      </a:solidFill>
                                      <a:latin typeface="Cambria Math" charset="0"/>
                                    </a:rPr>
                                    <m:t>𝑛</m:t>
                                  </m:r>
                                </m:e>
                                <m:sub>
                                  <m:r>
                                    <a:rPr lang="en-US" sz="1200" i="1">
                                      <a:solidFill>
                                        <a:schemeClr val="bg1"/>
                                      </a:solidFill>
                                      <a:latin typeface="Cambria Math" charset="0"/>
                                    </a:rPr>
                                    <m:t>𝑧</m:t>
                                  </m:r>
                                </m:sub>
                                <m:sup>
                                  <m:r>
                                    <a:rPr lang="en-US" sz="1200" i="1">
                                      <a:solidFill>
                                        <a:schemeClr val="bg1"/>
                                      </a:solidFill>
                                      <a:latin typeface="Cambria Math" charset="0"/>
                                    </a:rPr>
                                    <m:t>2</m:t>
                                  </m:r>
                                </m:sup>
                              </m:sSubSup>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r>
                                <a:rPr lang="en-US" sz="1200" i="1">
                                  <a:solidFill>
                                    <a:schemeClr val="bg1"/>
                                  </a:solidFill>
                                  <a:latin typeface="Cambria Math" charset="0"/>
                                </a:rPr>
                                <m:t>)</m:t>
                              </m:r>
                            </m:e>
                          </m:mr>
                        </m:m>
                      </m:e>
                    </m:d>
                  </m:oMath>
                </a14:m>
                <a:endParaRPr lang="en-US" sz="1200" dirty="0">
                  <a:solidFill>
                    <a:schemeClr val="bg1"/>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5754397" y="1816099"/>
                <a:ext cx="6374103" cy="1043903"/>
              </a:xfrm>
              <a:prstGeom prst="rect">
                <a:avLst/>
              </a:prstGeom>
              <a:blipFill rotWithShape="0">
                <a:blip r:embed="rId3"/>
                <a:stretch>
                  <a:fillRect/>
                </a:stretch>
              </a:blipFill>
            </p:spPr>
            <p:txBody>
              <a:bodyPr/>
              <a:lstStyle/>
              <a:p>
                <a:r>
                  <a:rPr lang="en-US">
                    <a:noFill/>
                  </a:rPr>
                  <a:t> </a:t>
                </a:r>
              </a:p>
            </p:txBody>
          </p:sp>
        </mc:Fallback>
      </mc:AlternateContent>
      <p:sp>
        <p:nvSpPr>
          <p:cNvPr id="19" name="Rectangle 18"/>
          <p:cNvSpPr/>
          <p:nvPr/>
        </p:nvSpPr>
        <p:spPr>
          <a:xfrm>
            <a:off x="4810994" y="2163087"/>
            <a:ext cx="831850" cy="361904"/>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r</a:t>
            </a:r>
            <a:r>
              <a:rPr lang="en-US" dirty="0">
                <a:solidFill>
                  <a:schemeClr val="bg1"/>
                </a:solidFill>
              </a:rPr>
              <a:t>’=</a:t>
            </a:r>
            <a:r>
              <a:rPr lang="en-US" dirty="0" err="1">
                <a:solidFill>
                  <a:schemeClr val="bg1"/>
                </a:solidFill>
              </a:rPr>
              <a:t>A</a:t>
            </a:r>
            <a:r>
              <a:rPr lang="en-US" b="1" dirty="0" err="1">
                <a:solidFill>
                  <a:schemeClr val="bg1"/>
                </a:solidFill>
              </a:rPr>
              <a:t>r</a:t>
            </a:r>
            <a:endParaRPr lang="en-US" b="1" dirty="0">
              <a:solidFill>
                <a:schemeClr val="bg1"/>
              </a:solidFill>
            </a:endParaRPr>
          </a:p>
        </p:txBody>
      </p:sp>
      <mc:AlternateContent xmlns:mc="http://schemas.openxmlformats.org/markup-compatibility/2006" xmlns:a14="http://schemas.microsoft.com/office/drawing/2010/main">
        <mc:Choice Requires="a14">
          <p:sp>
            <p:nvSpPr>
              <p:cNvPr id="20" name="Rectangle 19"/>
              <p:cNvSpPr/>
              <p:nvPr/>
            </p:nvSpPr>
            <p:spPr>
              <a:xfrm>
                <a:off x="2927061" y="2558694"/>
                <a:ext cx="1987839" cy="77759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charset="0"/>
                            </a:rPr>
                            <m:t>𝑟</m:t>
                          </m:r>
                          <m:r>
                            <a:rPr lang="en-US" i="1">
                              <a:solidFill>
                                <a:schemeClr val="bg1"/>
                              </a:solidFill>
                              <a:latin typeface="Cambria Math" charset="0"/>
                            </a:rPr>
                            <m:t>′</m:t>
                          </m:r>
                        </m:e>
                        <m:sub>
                          <m:r>
                            <a:rPr lang="en-US" i="1">
                              <a:solidFill>
                                <a:schemeClr val="bg1"/>
                              </a:solidFill>
                              <a:latin typeface="Cambria Math" charset="0"/>
                            </a:rPr>
                            <m:t>𝑖</m:t>
                          </m:r>
                        </m:sub>
                      </m:sSub>
                      <m:r>
                        <a:rPr lang="en-US" i="1">
                          <a:solidFill>
                            <a:schemeClr val="bg1"/>
                          </a:solidFill>
                          <a:latin typeface="Cambria Math" charset="0"/>
                        </a:rPr>
                        <m:t>=</m:t>
                      </m:r>
                      <m:nary>
                        <m:naryPr>
                          <m:chr m:val="∑"/>
                          <m:limLoc m:val="undOvr"/>
                          <m:ctrlPr>
                            <a:rPr lang="en-US" i="1">
                              <a:solidFill>
                                <a:schemeClr val="bg1"/>
                              </a:solidFill>
                              <a:latin typeface="Cambria Math" panose="02040503050406030204" pitchFamily="18" charset="0"/>
                            </a:rPr>
                          </m:ctrlPr>
                        </m:naryPr>
                        <m:sub>
                          <m:r>
                            <a:rPr lang="en-US" i="1">
                              <a:solidFill>
                                <a:schemeClr val="bg1"/>
                              </a:solidFill>
                              <a:latin typeface="Cambria Math" charset="0"/>
                            </a:rPr>
                            <m:t>𝑗</m:t>
                          </m:r>
                          <m:r>
                            <a:rPr lang="en-US" i="1">
                              <a:solidFill>
                                <a:schemeClr val="bg1"/>
                              </a:solidFill>
                              <a:latin typeface="Cambria Math" charset="0"/>
                            </a:rPr>
                            <m:t>=1</m:t>
                          </m:r>
                        </m:sub>
                        <m:sup>
                          <m:r>
                            <a:rPr lang="en-US" i="1">
                              <a:solidFill>
                                <a:schemeClr val="bg1"/>
                              </a:solidFill>
                              <a:latin typeface="Cambria Math" charset="0"/>
                            </a:rPr>
                            <m:t>3</m:t>
                          </m:r>
                        </m:sup>
                        <m:e>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𝐴</m:t>
                              </m:r>
                            </m:e>
                            <m:sub>
                              <m:r>
                                <a:rPr lang="en-US" i="1">
                                  <a:solidFill>
                                    <a:schemeClr val="bg1"/>
                                  </a:solidFill>
                                  <a:latin typeface="Cambria Math" charset="0"/>
                                </a:rPr>
                                <m:t>𝑖𝑗</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𝑟</m:t>
                              </m:r>
                            </m:e>
                            <m:sub>
                              <m:r>
                                <a:rPr lang="en-US" i="1">
                                  <a:solidFill>
                                    <a:schemeClr val="bg1"/>
                                  </a:solidFill>
                                  <a:latin typeface="Cambria Math" charset="0"/>
                                </a:rPr>
                                <m:t>𝑗</m:t>
                              </m:r>
                            </m:sub>
                          </m:sSub>
                        </m:e>
                      </m:nary>
                    </m:oMath>
                  </m:oMathPara>
                </a14:m>
                <a:endParaRPr lang="en-US" dirty="0">
                  <a:solidFill>
                    <a:schemeClr val="bg1"/>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2927061" y="2558694"/>
                <a:ext cx="1987839" cy="77759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449680" y="4796790"/>
                <a:ext cx="26327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charset="0"/>
                        </a:rPr>
                        <m:t>𝜃</m:t>
                      </m:r>
                    </m:oMath>
                  </m:oMathPara>
                </a14:m>
                <a:endParaRPr lang="en-US" dirty="0">
                  <a:solidFill>
                    <a:schemeClr val="tx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2449680" y="4796790"/>
                <a:ext cx="263270" cy="369332"/>
              </a:xfrm>
              <a:prstGeom prst="rect">
                <a:avLst/>
              </a:prstGeom>
              <a:blipFill rotWithShape="0">
                <a:blip r:embed="rId5"/>
                <a:stretch>
                  <a:fillRect r="-13953"/>
                </a:stretch>
              </a:blipFill>
            </p:spPr>
            <p:txBody>
              <a:bodyPr/>
              <a:lstStyle/>
              <a:p>
                <a:r>
                  <a:rPr lang="en-US">
                    <a:noFill/>
                  </a:rPr>
                  <a:t> </a:t>
                </a:r>
              </a:p>
            </p:txBody>
          </p:sp>
        </mc:Fallback>
      </mc:AlternateContent>
      <p:sp>
        <p:nvSpPr>
          <p:cNvPr id="23" name="Arc 22"/>
          <p:cNvSpPr/>
          <p:nvPr/>
        </p:nvSpPr>
        <p:spPr>
          <a:xfrm>
            <a:off x="2085800" y="4691265"/>
            <a:ext cx="914400" cy="9144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Rectangle 21"/>
              <p:cNvSpPr/>
              <p:nvPr/>
            </p:nvSpPr>
            <p:spPr>
              <a:xfrm>
                <a:off x="8048476" y="2916852"/>
                <a:ext cx="2047650" cy="5197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i="1" smtClean="0">
                              <a:solidFill>
                                <a:schemeClr val="bg1"/>
                              </a:solidFill>
                              <a:latin typeface="Cambria Math" panose="02040503050406030204" pitchFamily="18" charset="0"/>
                            </a:rPr>
                          </m:ctrlPr>
                        </m:sSupPr>
                        <m:e>
                          <m:r>
                            <a:rPr lang="en-US" i="1">
                              <a:solidFill>
                                <a:schemeClr val="bg1"/>
                              </a:solidFill>
                              <a:latin typeface="Cambria Math" charset="0"/>
                            </a:rPr>
                            <m:t>𝐴</m:t>
                          </m:r>
                        </m:e>
                        <m:sup>
                          <m:r>
                            <a:rPr lang="en-US" i="1">
                              <a:solidFill>
                                <a:schemeClr val="bg1"/>
                              </a:solidFill>
                              <a:latin typeface="Cambria Math" charset="0"/>
                            </a:rPr>
                            <m:t>−1</m:t>
                          </m:r>
                        </m:sup>
                      </m:sSup>
                      <m:r>
                        <a:rPr lang="en-US" i="1">
                          <a:solidFill>
                            <a:schemeClr val="bg1"/>
                          </a:solidFill>
                          <a:latin typeface="Cambria Math" charset="0"/>
                        </a:rPr>
                        <m:t>=</m:t>
                      </m:r>
                      <m:r>
                        <a:rPr lang="en-US" b="0" i="1" smtClean="0">
                          <a:solidFill>
                            <a:schemeClr val="bg1"/>
                          </a:solidFill>
                          <a:latin typeface="Cambria Math" charset="0"/>
                        </a:rPr>
                        <m:t>?</m:t>
                      </m:r>
                    </m:oMath>
                  </m:oMathPara>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8048476" y="2916852"/>
                <a:ext cx="2047650" cy="519777"/>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13804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transformations - rotations</a:t>
            </a:r>
          </a:p>
        </p:txBody>
      </p:sp>
      <p:sp>
        <p:nvSpPr>
          <p:cNvPr id="3" name="Content Placeholder 2"/>
          <p:cNvSpPr>
            <a:spLocks noGrp="1"/>
          </p:cNvSpPr>
          <p:nvPr>
            <p:ph idx="1"/>
          </p:nvPr>
        </p:nvSpPr>
        <p:spPr>
          <a:xfrm>
            <a:off x="685801" y="2118004"/>
            <a:ext cx="10131425" cy="3649133"/>
          </a:xfrm>
        </p:spPr>
        <p:txBody>
          <a:bodyPr/>
          <a:lstStyle/>
          <a:p>
            <a:r>
              <a:rPr lang="en-US" dirty="0"/>
              <a:t>First, imagine rotating 3-vector </a:t>
            </a:r>
            <a:r>
              <a:rPr lang="en-US" b="1" dirty="0"/>
              <a:t>r</a:t>
            </a:r>
            <a:r>
              <a:rPr lang="en-US" dirty="0"/>
              <a:t> into </a:t>
            </a:r>
            <a:r>
              <a:rPr lang="en-US" b="1" dirty="0"/>
              <a:t>r’</a:t>
            </a:r>
            <a:r>
              <a:rPr lang="en-US" dirty="0"/>
              <a:t>:                      </a:t>
            </a:r>
          </a:p>
          <a:p>
            <a:r>
              <a:rPr lang="en-US" dirty="0"/>
              <a:t>This can be written</a:t>
            </a:r>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 name="Straight Connector 3"/>
          <p:cNvCxnSpPr/>
          <p:nvPr/>
        </p:nvCxnSpPr>
        <p:spPr>
          <a:xfrm>
            <a:off x="2024063" y="3088257"/>
            <a:ext cx="0" cy="3628456"/>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62000" y="5481638"/>
            <a:ext cx="71564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762000" y="3467819"/>
            <a:ext cx="3292415" cy="3260006"/>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2024063" y="4603750"/>
            <a:ext cx="2374900" cy="87312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39"/>
          <p:cNvSpPr txBox="1">
            <a:spLocks noChangeArrowheads="1"/>
          </p:cNvSpPr>
          <p:nvPr/>
        </p:nvSpPr>
        <p:spPr bwMode="auto">
          <a:xfrm>
            <a:off x="3103563" y="4643438"/>
            <a:ext cx="3340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r’</a:t>
            </a:r>
            <a:endParaRPr lang="en-US" sz="1800" b="1" baseline="-25000" dirty="0"/>
          </a:p>
        </p:txBody>
      </p:sp>
      <p:sp>
        <p:nvSpPr>
          <p:cNvPr id="11" name="TextBox 39"/>
          <p:cNvSpPr txBox="1">
            <a:spLocks noChangeArrowheads="1"/>
          </p:cNvSpPr>
          <p:nvPr/>
        </p:nvSpPr>
        <p:spPr bwMode="auto">
          <a:xfrm>
            <a:off x="1720462" y="5589469"/>
            <a:ext cx="34015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O</a:t>
            </a:r>
            <a:endParaRPr lang="en-US" sz="1800" b="1" baseline="-25000" dirty="0"/>
          </a:p>
        </p:txBody>
      </p:sp>
      <p:sp>
        <p:nvSpPr>
          <p:cNvPr id="12" name="TextBox 39"/>
          <p:cNvSpPr txBox="1">
            <a:spLocks noChangeArrowheads="1"/>
          </p:cNvSpPr>
          <p:nvPr/>
        </p:nvSpPr>
        <p:spPr bwMode="auto">
          <a:xfrm>
            <a:off x="1412786" y="3366729"/>
            <a:ext cx="2936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S</a:t>
            </a:r>
            <a:endParaRPr lang="en-US" sz="1800" b="1" baseline="-25000" dirty="0"/>
          </a:p>
        </p:txBody>
      </p:sp>
      <p:sp>
        <p:nvSpPr>
          <p:cNvPr id="13" name="TextBox 51"/>
          <p:cNvSpPr txBox="1">
            <a:spLocks noChangeArrowheads="1"/>
          </p:cNvSpPr>
          <p:nvPr/>
        </p:nvSpPr>
        <p:spPr bwMode="auto">
          <a:xfrm>
            <a:off x="8256588" y="5278438"/>
            <a:ext cx="28405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x</a:t>
            </a:r>
          </a:p>
        </p:txBody>
      </p:sp>
      <p:sp>
        <p:nvSpPr>
          <p:cNvPr id="14" name="TextBox 51"/>
          <p:cNvSpPr txBox="1">
            <a:spLocks noChangeArrowheads="1"/>
          </p:cNvSpPr>
          <p:nvPr/>
        </p:nvSpPr>
        <p:spPr bwMode="auto">
          <a:xfrm>
            <a:off x="3891626" y="3622167"/>
            <a:ext cx="2888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y</a:t>
            </a:r>
          </a:p>
        </p:txBody>
      </p:sp>
      <p:sp>
        <p:nvSpPr>
          <p:cNvPr id="15" name="TextBox 51"/>
          <p:cNvSpPr txBox="1">
            <a:spLocks noChangeArrowheads="1"/>
          </p:cNvSpPr>
          <p:nvPr/>
        </p:nvSpPr>
        <p:spPr bwMode="auto">
          <a:xfrm>
            <a:off x="2045574" y="3087329"/>
            <a:ext cx="2760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z</a:t>
            </a:r>
            <a:endParaRPr lang="en-US" sz="1800" dirty="0"/>
          </a:p>
        </p:txBody>
      </p:sp>
      <p:cxnSp>
        <p:nvCxnSpPr>
          <p:cNvPr id="16" name="Straight Arrow Connector 15"/>
          <p:cNvCxnSpPr/>
          <p:nvPr/>
        </p:nvCxnSpPr>
        <p:spPr>
          <a:xfrm flipV="1">
            <a:off x="2021186" y="3853477"/>
            <a:ext cx="1049816" cy="163777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3081570" y="3434116"/>
            <a:ext cx="266420" cy="369332"/>
          </a:xfrm>
          <a:prstGeom prst="rect">
            <a:avLst/>
          </a:prstGeom>
        </p:spPr>
        <p:txBody>
          <a:bodyPr wrap="none">
            <a:spAutoFit/>
          </a:bodyPr>
          <a:lstStyle/>
          <a:p>
            <a:r>
              <a:rPr lang="en-US" b="1"/>
              <a:t>r</a:t>
            </a:r>
            <a:endParaRPr lang="en-US" b="1" baseline="-25000" dirty="0"/>
          </a:p>
        </p:txBody>
      </p:sp>
      <mc:AlternateContent xmlns:mc="http://schemas.openxmlformats.org/markup-compatibility/2006" xmlns:a14="http://schemas.microsoft.com/office/drawing/2010/main">
        <mc:Choice Requires="a14">
          <p:sp>
            <p:nvSpPr>
              <p:cNvPr id="17" name="Rectangle 16"/>
              <p:cNvSpPr/>
              <p:nvPr/>
            </p:nvSpPr>
            <p:spPr>
              <a:xfrm>
                <a:off x="5754397" y="1816099"/>
                <a:ext cx="6374103" cy="104390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A(</a:t>
                </a:r>
                <a14:m>
                  <m:oMath xmlns:m="http://schemas.openxmlformats.org/officeDocument/2006/math">
                    <m:r>
                      <a:rPr lang="en-US" i="1">
                        <a:solidFill>
                          <a:schemeClr val="bg1"/>
                        </a:solidFill>
                        <a:latin typeface="Cambria Math" charset="0"/>
                      </a:rPr>
                      <m:t>𝜃</m:t>
                    </m:r>
                  </m:oMath>
                </a14:m>
                <a:r>
                  <a:rPr lang="en-US" dirty="0">
                    <a:solidFill>
                      <a:schemeClr val="bg1"/>
                    </a:solidFill>
                  </a:rPr>
                  <a:t>)</a:t>
                </a:r>
                <a14:m>
                  <m:oMath xmlns:m="http://schemas.openxmlformats.org/officeDocument/2006/math">
                    <m:r>
                      <a:rPr lang="en-US" sz="1200" b="0" i="1" smtClean="0">
                        <a:solidFill>
                          <a:schemeClr val="bg1"/>
                        </a:solidFill>
                        <a:latin typeface="Cambria Math" charset="0"/>
                      </a:rPr>
                      <m:t>=</m:t>
                    </m:r>
                    <m:d>
                      <m:dPr>
                        <m:begChr m:val="["/>
                        <m:endChr m:val="]"/>
                        <m:ctrlPr>
                          <a:rPr lang="en-US" sz="1200" i="1">
                            <a:solidFill>
                              <a:schemeClr val="bg1"/>
                            </a:solidFill>
                            <a:latin typeface="Cambria Math" panose="02040503050406030204" pitchFamily="18" charset="0"/>
                          </a:rPr>
                        </m:ctrlPr>
                      </m:dPr>
                      <m:e>
                        <m:m>
                          <m:mPr>
                            <m:mcs>
                              <m:mc>
                                <m:mcPr>
                                  <m:count m:val="3"/>
                                  <m:mcJc m:val="center"/>
                                </m:mcPr>
                              </m:mc>
                            </m:mcs>
                            <m:ctrlPr>
                              <a:rPr lang="en-US" sz="1200" i="1">
                                <a:solidFill>
                                  <a:schemeClr val="bg1"/>
                                </a:solidFill>
                                <a:latin typeface="Cambria Math" panose="02040503050406030204" pitchFamily="18" charset="0"/>
                              </a:rPr>
                            </m:ctrlPr>
                          </m:mPr>
                          <m:mr>
                            <m:e>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r>
                                <a:rPr lang="en-US" sz="1200" i="1">
                                  <a:solidFill>
                                    <a:schemeClr val="bg1"/>
                                  </a:solidFill>
                                  <a:latin typeface="Cambria Math" charset="0"/>
                                </a:rPr>
                                <m:t>+</m:t>
                              </m:r>
                              <m:sSubSup>
                                <m:sSubSupPr>
                                  <m:ctrlPr>
                                    <a:rPr lang="en-US" sz="1200" i="1">
                                      <a:solidFill>
                                        <a:schemeClr val="bg1"/>
                                      </a:solidFill>
                                      <a:latin typeface="Cambria Math" panose="02040503050406030204" pitchFamily="18" charset="0"/>
                                    </a:rPr>
                                  </m:ctrlPr>
                                </m:sSubSupPr>
                                <m:e>
                                  <m:r>
                                    <a:rPr lang="en-US" sz="1200" i="1">
                                      <a:solidFill>
                                        <a:schemeClr val="bg1"/>
                                      </a:solidFill>
                                      <a:latin typeface="Cambria Math" charset="0"/>
                                    </a:rPr>
                                    <m:t>𝑛</m:t>
                                  </m:r>
                                </m:e>
                                <m:sub>
                                  <m:r>
                                    <a:rPr lang="en-US" sz="1200" i="1">
                                      <a:solidFill>
                                        <a:schemeClr val="bg1"/>
                                      </a:solidFill>
                                      <a:latin typeface="Cambria Math" charset="0"/>
                                    </a:rPr>
                                    <m:t>𝑥</m:t>
                                  </m:r>
                                </m:sub>
                                <m:sup>
                                  <m:r>
                                    <a:rPr lang="en-US" sz="1200" i="1">
                                      <a:solidFill>
                                        <a:schemeClr val="bg1"/>
                                      </a:solidFill>
                                      <a:latin typeface="Cambria Math" charset="0"/>
                                    </a:rPr>
                                    <m:t>2</m:t>
                                  </m:r>
                                </m:sup>
                              </m:sSubSup>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r>
                                <a:rPr lang="en-US" sz="1200" i="1">
                                  <a:solidFill>
                                    <a:schemeClr val="bg1"/>
                                  </a:solidFill>
                                  <a:latin typeface="Cambria Math" charset="0"/>
                                </a:rPr>
                                <m:t>)</m:t>
                              </m:r>
                            </m:e>
                            <m:e>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d>
                                <m:dPr>
                                  <m:ctrlPr>
                                    <a:rPr lang="en-US" sz="1200" i="1">
                                      <a:solidFill>
                                        <a:schemeClr val="bg1"/>
                                      </a:solidFill>
                                      <a:latin typeface="Cambria Math" panose="02040503050406030204" pitchFamily="18" charset="0"/>
                                    </a:rPr>
                                  </m:ctrlPr>
                                </m:dPr>
                                <m:e>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e>
                              </m:d>
                              <m:r>
                                <a:rPr lang="en-US" sz="1200" i="1">
                                  <a:solidFill>
                                    <a:schemeClr val="bg1"/>
                                  </a:solidFill>
                                  <a:latin typeface="Cambria Math"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sin</m:t>
                                  </m:r>
                                </m:fName>
                                <m:e>
                                  <m:r>
                                    <a:rPr lang="en-US" sz="1200" i="1">
                                      <a:solidFill>
                                        <a:schemeClr val="bg1"/>
                                      </a:solidFill>
                                      <a:latin typeface="Cambria Math" charset="0"/>
                                    </a:rPr>
                                    <m:t>𝜃</m:t>
                                  </m:r>
                                </m:e>
                              </m:func>
                            </m:e>
                            <m:e>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d>
                                <m:dPr>
                                  <m:ctrlPr>
                                    <a:rPr lang="en-US" sz="1200" i="1">
                                      <a:solidFill>
                                        <a:schemeClr val="bg1"/>
                                      </a:solidFill>
                                      <a:latin typeface="Cambria Math" panose="02040503050406030204" pitchFamily="18" charset="0"/>
                                    </a:rPr>
                                  </m:ctrlPr>
                                </m:dPr>
                                <m:e>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e>
                              </m:d>
                              <m:r>
                                <a:rPr lang="en-US" sz="1200" i="1">
                                  <a:solidFill>
                                    <a:schemeClr val="bg1"/>
                                  </a:solidFill>
                                  <a:latin typeface="Cambria Math"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sin</m:t>
                                  </m:r>
                                </m:fName>
                                <m:e>
                                  <m:r>
                                    <a:rPr lang="en-US" sz="1200" i="1">
                                      <a:solidFill>
                                        <a:schemeClr val="bg1"/>
                                      </a:solidFill>
                                      <a:latin typeface="Cambria Math" charset="0"/>
                                    </a:rPr>
                                    <m:t>𝜃</m:t>
                                  </m:r>
                                </m:e>
                              </m:func>
                            </m:e>
                          </m:mr>
                          <m:mr>
                            <m:e>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d>
                                <m:dPr>
                                  <m:ctrlPr>
                                    <a:rPr lang="en-US" sz="1200" i="1">
                                      <a:solidFill>
                                        <a:schemeClr val="bg1"/>
                                      </a:solidFill>
                                      <a:latin typeface="Cambria Math" panose="02040503050406030204" pitchFamily="18" charset="0"/>
                                    </a:rPr>
                                  </m:ctrlPr>
                                </m:dPr>
                                <m:e>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e>
                              </m:d>
                              <m:r>
                                <a:rPr lang="en-US" sz="1200" i="1">
                                  <a:solidFill>
                                    <a:schemeClr val="bg1"/>
                                  </a:solidFill>
                                  <a:latin typeface="Cambria Math"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sin</m:t>
                                  </m:r>
                                </m:fName>
                                <m:e>
                                  <m:r>
                                    <a:rPr lang="en-US" sz="1200" i="1">
                                      <a:solidFill>
                                        <a:schemeClr val="bg1"/>
                                      </a:solidFill>
                                      <a:latin typeface="Cambria Math" charset="0"/>
                                    </a:rPr>
                                    <m:t>𝜃</m:t>
                                  </m:r>
                                </m:e>
                              </m:func>
                            </m:e>
                            <m:e>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r>
                                <a:rPr lang="en-US" sz="1200" i="1">
                                  <a:solidFill>
                                    <a:schemeClr val="bg1"/>
                                  </a:solidFill>
                                  <a:latin typeface="Cambria Math" charset="0"/>
                                </a:rPr>
                                <m:t>+</m:t>
                              </m:r>
                              <m:sSubSup>
                                <m:sSubSupPr>
                                  <m:ctrlPr>
                                    <a:rPr lang="en-US" sz="1200" i="1">
                                      <a:solidFill>
                                        <a:schemeClr val="bg1"/>
                                      </a:solidFill>
                                      <a:latin typeface="Cambria Math" panose="02040503050406030204" pitchFamily="18" charset="0"/>
                                    </a:rPr>
                                  </m:ctrlPr>
                                </m:sSubSupPr>
                                <m:e>
                                  <m:r>
                                    <a:rPr lang="en-US" sz="1200" i="1">
                                      <a:solidFill>
                                        <a:schemeClr val="bg1"/>
                                      </a:solidFill>
                                      <a:latin typeface="Cambria Math" charset="0"/>
                                    </a:rPr>
                                    <m:t>𝑛</m:t>
                                  </m:r>
                                </m:e>
                                <m:sub>
                                  <m:r>
                                    <a:rPr lang="en-US" sz="1200" i="1">
                                      <a:solidFill>
                                        <a:schemeClr val="bg1"/>
                                      </a:solidFill>
                                      <a:latin typeface="Cambria Math" charset="0"/>
                                    </a:rPr>
                                    <m:t>𝑦</m:t>
                                  </m:r>
                                </m:sub>
                                <m:sup>
                                  <m:r>
                                    <a:rPr lang="en-US" sz="1200" i="1">
                                      <a:solidFill>
                                        <a:schemeClr val="bg1"/>
                                      </a:solidFill>
                                      <a:latin typeface="Cambria Math" charset="0"/>
                                    </a:rPr>
                                    <m:t>2</m:t>
                                  </m:r>
                                </m:sup>
                              </m:sSubSup>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r>
                                <a:rPr lang="en-US" sz="1200" i="1">
                                  <a:solidFill>
                                    <a:schemeClr val="bg1"/>
                                  </a:solidFill>
                                  <a:latin typeface="Cambria Math" charset="0"/>
                                </a:rPr>
                                <m:t>)</m:t>
                              </m:r>
                            </m:e>
                            <m:e>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d>
                                <m:dPr>
                                  <m:ctrlPr>
                                    <a:rPr lang="en-US" sz="1200" i="1">
                                      <a:solidFill>
                                        <a:schemeClr val="bg1"/>
                                      </a:solidFill>
                                      <a:latin typeface="Cambria Math" panose="02040503050406030204" pitchFamily="18" charset="0"/>
                                    </a:rPr>
                                  </m:ctrlPr>
                                </m:dPr>
                                <m:e>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e>
                              </m:d>
                              <m:r>
                                <a:rPr lang="en-US" sz="1200" i="1">
                                  <a:solidFill>
                                    <a:schemeClr val="bg1"/>
                                  </a:solidFill>
                                  <a:latin typeface="Cambria Math"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sin</m:t>
                                  </m:r>
                                </m:fName>
                                <m:e>
                                  <m:r>
                                    <a:rPr lang="en-US" sz="1200" i="1">
                                      <a:solidFill>
                                        <a:schemeClr val="bg1"/>
                                      </a:solidFill>
                                      <a:latin typeface="Cambria Math" charset="0"/>
                                    </a:rPr>
                                    <m:t>𝜃</m:t>
                                  </m:r>
                                </m:e>
                              </m:func>
                            </m:e>
                          </m:mr>
                          <m:mr>
                            <m:e>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d>
                                <m:dPr>
                                  <m:ctrlPr>
                                    <a:rPr lang="en-US" sz="1200" i="1">
                                      <a:solidFill>
                                        <a:schemeClr val="bg1"/>
                                      </a:solidFill>
                                      <a:latin typeface="Cambria Math" panose="02040503050406030204" pitchFamily="18" charset="0"/>
                                    </a:rPr>
                                  </m:ctrlPr>
                                </m:dPr>
                                <m:e>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e>
                              </m:d>
                              <m:r>
                                <a:rPr lang="en-US" sz="1200" i="1">
                                  <a:solidFill>
                                    <a:schemeClr val="bg1"/>
                                  </a:solidFill>
                                  <a:latin typeface="Cambria Math"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sin</m:t>
                                  </m:r>
                                </m:fName>
                                <m:e>
                                  <m:r>
                                    <a:rPr lang="en-US" sz="1200" i="1">
                                      <a:solidFill>
                                        <a:schemeClr val="bg1"/>
                                      </a:solidFill>
                                      <a:latin typeface="Cambria Math" charset="0"/>
                                    </a:rPr>
                                    <m:t>𝜃</m:t>
                                  </m:r>
                                </m:e>
                              </m:func>
                            </m:e>
                            <m:e>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d>
                                <m:dPr>
                                  <m:ctrlPr>
                                    <a:rPr lang="en-US" sz="1200" i="1">
                                      <a:solidFill>
                                        <a:schemeClr val="bg1"/>
                                      </a:solidFill>
                                      <a:latin typeface="Cambria Math" panose="02040503050406030204" pitchFamily="18" charset="0"/>
                                    </a:rPr>
                                  </m:ctrlPr>
                                </m:dPr>
                                <m:e>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e>
                              </m:d>
                              <m:r>
                                <a:rPr lang="en-US" sz="1200" i="1">
                                  <a:solidFill>
                                    <a:schemeClr val="bg1"/>
                                  </a:solidFill>
                                  <a:latin typeface="Cambria Math"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sin</m:t>
                                  </m:r>
                                </m:fName>
                                <m:e>
                                  <m:r>
                                    <a:rPr lang="en-US" sz="1200" i="1">
                                      <a:solidFill>
                                        <a:schemeClr val="bg1"/>
                                      </a:solidFill>
                                      <a:latin typeface="Cambria Math" charset="0"/>
                                    </a:rPr>
                                    <m:t>𝜃</m:t>
                                  </m:r>
                                </m:e>
                              </m:func>
                            </m:e>
                            <m:e>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r>
                                <a:rPr lang="en-US" sz="1200" i="1">
                                  <a:solidFill>
                                    <a:schemeClr val="bg1"/>
                                  </a:solidFill>
                                  <a:latin typeface="Cambria Math" charset="0"/>
                                </a:rPr>
                                <m:t>+</m:t>
                              </m:r>
                              <m:sSubSup>
                                <m:sSubSupPr>
                                  <m:ctrlPr>
                                    <a:rPr lang="en-US" sz="1200" i="1">
                                      <a:solidFill>
                                        <a:schemeClr val="bg1"/>
                                      </a:solidFill>
                                      <a:latin typeface="Cambria Math" panose="02040503050406030204" pitchFamily="18" charset="0"/>
                                    </a:rPr>
                                  </m:ctrlPr>
                                </m:sSubSupPr>
                                <m:e>
                                  <m:r>
                                    <a:rPr lang="en-US" sz="1200" i="1">
                                      <a:solidFill>
                                        <a:schemeClr val="bg1"/>
                                      </a:solidFill>
                                      <a:latin typeface="Cambria Math" charset="0"/>
                                    </a:rPr>
                                    <m:t>𝑛</m:t>
                                  </m:r>
                                </m:e>
                                <m:sub>
                                  <m:r>
                                    <a:rPr lang="en-US" sz="1200" i="1">
                                      <a:solidFill>
                                        <a:schemeClr val="bg1"/>
                                      </a:solidFill>
                                      <a:latin typeface="Cambria Math" charset="0"/>
                                    </a:rPr>
                                    <m:t>𝑧</m:t>
                                  </m:r>
                                </m:sub>
                                <m:sup>
                                  <m:r>
                                    <a:rPr lang="en-US" sz="1200" i="1">
                                      <a:solidFill>
                                        <a:schemeClr val="bg1"/>
                                      </a:solidFill>
                                      <a:latin typeface="Cambria Math" charset="0"/>
                                    </a:rPr>
                                    <m:t>2</m:t>
                                  </m:r>
                                </m:sup>
                              </m:sSubSup>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r>
                                <a:rPr lang="en-US" sz="1200" i="1">
                                  <a:solidFill>
                                    <a:schemeClr val="bg1"/>
                                  </a:solidFill>
                                  <a:latin typeface="Cambria Math" charset="0"/>
                                </a:rPr>
                                <m:t>)</m:t>
                              </m:r>
                            </m:e>
                          </m:mr>
                        </m:m>
                      </m:e>
                    </m:d>
                  </m:oMath>
                </a14:m>
                <a:endParaRPr lang="en-US" sz="1200" dirty="0">
                  <a:solidFill>
                    <a:schemeClr val="bg1"/>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5754397" y="1816099"/>
                <a:ext cx="6374103" cy="1043903"/>
              </a:xfrm>
              <a:prstGeom prst="rect">
                <a:avLst/>
              </a:prstGeom>
              <a:blipFill rotWithShape="0">
                <a:blip r:embed="rId2"/>
                <a:stretch>
                  <a:fillRect/>
                </a:stretch>
              </a:blipFill>
            </p:spPr>
            <p:txBody>
              <a:bodyPr/>
              <a:lstStyle/>
              <a:p>
                <a:r>
                  <a:rPr lang="en-US">
                    <a:noFill/>
                  </a:rPr>
                  <a:t> </a:t>
                </a:r>
              </a:p>
            </p:txBody>
          </p:sp>
        </mc:Fallback>
      </mc:AlternateContent>
      <p:sp>
        <p:nvSpPr>
          <p:cNvPr id="19" name="Rectangle 18"/>
          <p:cNvSpPr/>
          <p:nvPr/>
        </p:nvSpPr>
        <p:spPr>
          <a:xfrm>
            <a:off x="4810994" y="2163087"/>
            <a:ext cx="831850" cy="361904"/>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r</a:t>
            </a:r>
            <a:r>
              <a:rPr lang="en-US" dirty="0">
                <a:solidFill>
                  <a:schemeClr val="bg1"/>
                </a:solidFill>
              </a:rPr>
              <a:t>’=</a:t>
            </a:r>
            <a:r>
              <a:rPr lang="en-US" dirty="0" err="1">
                <a:solidFill>
                  <a:schemeClr val="bg1"/>
                </a:solidFill>
              </a:rPr>
              <a:t>A</a:t>
            </a:r>
            <a:r>
              <a:rPr lang="en-US" b="1" dirty="0" err="1">
                <a:solidFill>
                  <a:schemeClr val="bg1"/>
                </a:solidFill>
              </a:rPr>
              <a:t>r</a:t>
            </a:r>
            <a:endParaRPr lang="en-US" b="1" dirty="0">
              <a:solidFill>
                <a:schemeClr val="bg1"/>
              </a:solidFill>
            </a:endParaRPr>
          </a:p>
        </p:txBody>
      </p:sp>
      <mc:AlternateContent xmlns:mc="http://schemas.openxmlformats.org/markup-compatibility/2006" xmlns:a14="http://schemas.microsoft.com/office/drawing/2010/main">
        <mc:Choice Requires="a14">
          <p:sp>
            <p:nvSpPr>
              <p:cNvPr id="20" name="Rectangle 19"/>
              <p:cNvSpPr/>
              <p:nvPr/>
            </p:nvSpPr>
            <p:spPr>
              <a:xfrm>
                <a:off x="2927061" y="2558694"/>
                <a:ext cx="1987839" cy="77759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charset="0"/>
                            </a:rPr>
                            <m:t>𝑟</m:t>
                          </m:r>
                          <m:r>
                            <a:rPr lang="en-US" i="1">
                              <a:solidFill>
                                <a:schemeClr val="bg1"/>
                              </a:solidFill>
                              <a:latin typeface="Cambria Math" charset="0"/>
                            </a:rPr>
                            <m:t>′</m:t>
                          </m:r>
                        </m:e>
                        <m:sub>
                          <m:r>
                            <a:rPr lang="en-US" i="1">
                              <a:solidFill>
                                <a:schemeClr val="bg1"/>
                              </a:solidFill>
                              <a:latin typeface="Cambria Math" charset="0"/>
                            </a:rPr>
                            <m:t>𝑖</m:t>
                          </m:r>
                        </m:sub>
                      </m:sSub>
                      <m:r>
                        <a:rPr lang="en-US" i="1">
                          <a:solidFill>
                            <a:schemeClr val="bg1"/>
                          </a:solidFill>
                          <a:latin typeface="Cambria Math" charset="0"/>
                        </a:rPr>
                        <m:t>=</m:t>
                      </m:r>
                      <m:nary>
                        <m:naryPr>
                          <m:chr m:val="∑"/>
                          <m:limLoc m:val="undOvr"/>
                          <m:ctrlPr>
                            <a:rPr lang="en-US" i="1">
                              <a:solidFill>
                                <a:schemeClr val="bg1"/>
                              </a:solidFill>
                              <a:latin typeface="Cambria Math" panose="02040503050406030204" pitchFamily="18" charset="0"/>
                            </a:rPr>
                          </m:ctrlPr>
                        </m:naryPr>
                        <m:sub>
                          <m:r>
                            <a:rPr lang="en-US" i="1">
                              <a:solidFill>
                                <a:schemeClr val="bg1"/>
                              </a:solidFill>
                              <a:latin typeface="Cambria Math" charset="0"/>
                            </a:rPr>
                            <m:t>𝑗</m:t>
                          </m:r>
                          <m:r>
                            <a:rPr lang="en-US" i="1">
                              <a:solidFill>
                                <a:schemeClr val="bg1"/>
                              </a:solidFill>
                              <a:latin typeface="Cambria Math" charset="0"/>
                            </a:rPr>
                            <m:t>=1</m:t>
                          </m:r>
                        </m:sub>
                        <m:sup>
                          <m:r>
                            <a:rPr lang="en-US" i="1">
                              <a:solidFill>
                                <a:schemeClr val="bg1"/>
                              </a:solidFill>
                              <a:latin typeface="Cambria Math" charset="0"/>
                            </a:rPr>
                            <m:t>3</m:t>
                          </m:r>
                        </m:sup>
                        <m:e>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𝐴</m:t>
                              </m:r>
                            </m:e>
                            <m:sub>
                              <m:r>
                                <a:rPr lang="en-US" i="1">
                                  <a:solidFill>
                                    <a:schemeClr val="bg1"/>
                                  </a:solidFill>
                                  <a:latin typeface="Cambria Math" charset="0"/>
                                </a:rPr>
                                <m:t>𝑖𝑗</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𝑟</m:t>
                              </m:r>
                            </m:e>
                            <m:sub>
                              <m:r>
                                <a:rPr lang="en-US" i="1">
                                  <a:solidFill>
                                    <a:schemeClr val="bg1"/>
                                  </a:solidFill>
                                  <a:latin typeface="Cambria Math" charset="0"/>
                                </a:rPr>
                                <m:t>𝑗</m:t>
                              </m:r>
                            </m:sub>
                          </m:sSub>
                        </m:e>
                      </m:nary>
                    </m:oMath>
                  </m:oMathPara>
                </a14:m>
                <a:endParaRPr lang="en-US" dirty="0">
                  <a:solidFill>
                    <a:schemeClr val="bg1"/>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2927061" y="2558694"/>
                <a:ext cx="1987839" cy="77759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048476" y="2916852"/>
                <a:ext cx="2047650" cy="5197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i="1" smtClean="0">
                              <a:solidFill>
                                <a:schemeClr val="bg1"/>
                              </a:solidFill>
                              <a:latin typeface="Cambria Math" panose="02040503050406030204" pitchFamily="18" charset="0"/>
                            </a:rPr>
                          </m:ctrlPr>
                        </m:sSupPr>
                        <m:e>
                          <m:r>
                            <a:rPr lang="en-US" i="1">
                              <a:solidFill>
                                <a:schemeClr val="bg1"/>
                              </a:solidFill>
                              <a:latin typeface="Cambria Math" charset="0"/>
                            </a:rPr>
                            <m:t>𝐴</m:t>
                          </m:r>
                        </m:e>
                        <m:sup>
                          <m:r>
                            <a:rPr lang="en-US" i="1">
                              <a:solidFill>
                                <a:schemeClr val="bg1"/>
                              </a:solidFill>
                              <a:latin typeface="Cambria Math" charset="0"/>
                            </a:rPr>
                            <m:t>−1</m:t>
                          </m:r>
                        </m:sup>
                      </m:sSup>
                      <m:r>
                        <a:rPr lang="en-US" i="1">
                          <a:solidFill>
                            <a:schemeClr val="bg1"/>
                          </a:solidFill>
                          <a:latin typeface="Cambria Math" charset="0"/>
                        </a:rPr>
                        <m:t>=</m:t>
                      </m:r>
                      <m:r>
                        <a:rPr lang="en-US" i="1">
                          <a:solidFill>
                            <a:schemeClr val="bg1"/>
                          </a:solidFill>
                          <a:latin typeface="Cambria Math" charset="0"/>
                        </a:rPr>
                        <m:t>𝐴</m:t>
                      </m:r>
                      <m:d>
                        <m:dPr>
                          <m:ctrlPr>
                            <a:rPr lang="en-US" i="1">
                              <a:solidFill>
                                <a:schemeClr val="bg1"/>
                              </a:solidFill>
                              <a:latin typeface="Cambria Math" panose="02040503050406030204" pitchFamily="18" charset="0"/>
                            </a:rPr>
                          </m:ctrlPr>
                        </m:dPr>
                        <m:e>
                          <m:r>
                            <a:rPr lang="en-US" i="1">
                              <a:solidFill>
                                <a:schemeClr val="bg1"/>
                              </a:solidFill>
                              <a:latin typeface="Cambria Math" charset="0"/>
                            </a:rPr>
                            <m:t>−</m:t>
                          </m:r>
                          <m:r>
                            <a:rPr lang="en-US" i="1">
                              <a:solidFill>
                                <a:schemeClr val="bg1"/>
                              </a:solidFill>
                              <a:latin typeface="Cambria Math" charset="0"/>
                            </a:rPr>
                            <m:t>𝜃</m:t>
                          </m:r>
                        </m:e>
                      </m:d>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8048476" y="2916852"/>
                <a:ext cx="2047650" cy="51977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449680" y="4796790"/>
                <a:ext cx="26327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charset="0"/>
                        </a:rPr>
                        <m:t>𝜃</m:t>
                      </m:r>
                    </m:oMath>
                  </m:oMathPara>
                </a14:m>
                <a:endParaRPr lang="en-US" dirty="0">
                  <a:solidFill>
                    <a:schemeClr val="tx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2449680" y="4796790"/>
                <a:ext cx="263270" cy="369332"/>
              </a:xfrm>
              <a:prstGeom prst="rect">
                <a:avLst/>
              </a:prstGeom>
              <a:blipFill rotWithShape="0">
                <a:blip r:embed="rId5"/>
                <a:stretch>
                  <a:fillRect r="-13953"/>
                </a:stretch>
              </a:blipFill>
            </p:spPr>
            <p:txBody>
              <a:bodyPr/>
              <a:lstStyle/>
              <a:p>
                <a:r>
                  <a:rPr lang="en-US">
                    <a:noFill/>
                  </a:rPr>
                  <a:t> </a:t>
                </a:r>
              </a:p>
            </p:txBody>
          </p:sp>
        </mc:Fallback>
      </mc:AlternateContent>
      <p:sp>
        <p:nvSpPr>
          <p:cNvPr id="23" name="Arc 22"/>
          <p:cNvSpPr/>
          <p:nvPr/>
        </p:nvSpPr>
        <p:spPr>
          <a:xfrm>
            <a:off x="2085800" y="4691265"/>
            <a:ext cx="914400" cy="9144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6301047" y="2804698"/>
                <a:ext cx="1792863" cy="923330"/>
              </a:xfrm>
              <a:prstGeom prst="rect">
                <a:avLst/>
              </a:prstGeom>
              <a:noFill/>
            </p:spPr>
            <p:txBody>
              <a:bodyPr wrap="none" rtlCol="0">
                <a:spAutoFit/>
              </a:bodyPr>
              <a:lstStyle/>
              <a:p>
                <a:r>
                  <a:rPr lang="en-US" dirty="0"/>
                  <a:t>To invert the</a:t>
                </a:r>
              </a:p>
              <a:p>
                <a:r>
                  <a:rPr lang="en-US" dirty="0"/>
                  <a:t>operation A, just </a:t>
                </a:r>
              </a:p>
              <a:p>
                <a:r>
                  <a:rPr lang="en-US" dirty="0"/>
                  <a:t>rotate by </a:t>
                </a:r>
                <a14:m>
                  <m:oMath xmlns:m="http://schemas.openxmlformats.org/officeDocument/2006/math">
                    <m:r>
                      <a:rPr lang="en-US" i="1" smtClean="0">
                        <a:solidFill>
                          <a:schemeClr val="tx1"/>
                        </a:solidFill>
                        <a:latin typeface="Cambria Math" charset="0"/>
                      </a:rPr>
                      <m:t>−</m:t>
                    </m:r>
                    <m:r>
                      <a:rPr lang="en-US" i="1" smtClean="0">
                        <a:solidFill>
                          <a:schemeClr val="tx1"/>
                        </a:solidFill>
                        <a:latin typeface="Cambria Math" charset="0"/>
                      </a:rPr>
                      <m:t>𝜃</m:t>
                    </m:r>
                  </m:oMath>
                </a14:m>
                <a:r>
                  <a:rPr lang="en-US" dirty="0">
                    <a:solidFill>
                      <a:schemeClr val="tx1"/>
                    </a:solidFill>
                  </a:rPr>
                  <a:t> </a:t>
                </a:r>
              </a:p>
            </p:txBody>
          </p:sp>
        </mc:Choice>
        <mc:Fallback xmlns="">
          <p:sp>
            <p:nvSpPr>
              <p:cNvPr id="9" name="TextBox 8"/>
              <p:cNvSpPr txBox="1">
                <a:spLocks noRot="1" noChangeAspect="1" noMove="1" noResize="1" noEditPoints="1" noAdjustHandles="1" noChangeArrowheads="1" noChangeShapeType="1" noTextEdit="1"/>
              </p:cNvSpPr>
              <p:nvPr/>
            </p:nvSpPr>
            <p:spPr>
              <a:xfrm>
                <a:off x="6301047" y="2804698"/>
                <a:ext cx="1792863" cy="923330"/>
              </a:xfrm>
              <a:prstGeom prst="rect">
                <a:avLst/>
              </a:prstGeom>
              <a:blipFill rotWithShape="0">
                <a:blip r:embed="rId6"/>
                <a:stretch>
                  <a:fillRect l="-3061" t="-3289" r="-1701" b="-9211"/>
                </a:stretch>
              </a:blipFill>
            </p:spPr>
            <p:txBody>
              <a:bodyPr/>
              <a:lstStyle/>
              <a:p>
                <a:r>
                  <a:rPr lang="en-US">
                    <a:noFill/>
                  </a:rPr>
                  <a:t> </a:t>
                </a:r>
              </a:p>
            </p:txBody>
          </p:sp>
        </mc:Fallback>
      </mc:AlternateContent>
    </p:spTree>
    <p:extLst>
      <p:ext uri="{BB962C8B-B14F-4D97-AF65-F5344CB8AC3E}">
        <p14:creationId xmlns:p14="http://schemas.microsoft.com/office/powerpoint/2010/main" val="1513416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transformations - rotations</a:t>
            </a:r>
          </a:p>
        </p:txBody>
      </p:sp>
      <p:sp>
        <p:nvSpPr>
          <p:cNvPr id="3" name="Content Placeholder 2"/>
          <p:cNvSpPr>
            <a:spLocks noGrp="1"/>
          </p:cNvSpPr>
          <p:nvPr>
            <p:ph idx="1"/>
          </p:nvPr>
        </p:nvSpPr>
        <p:spPr>
          <a:xfrm>
            <a:off x="685801" y="2116801"/>
            <a:ext cx="10131425" cy="3649133"/>
          </a:xfrm>
        </p:spPr>
        <p:txBody>
          <a:bodyPr/>
          <a:lstStyle/>
          <a:p>
            <a:r>
              <a:rPr lang="en-US" dirty="0"/>
              <a:t>First, imagine rotating 3-vector </a:t>
            </a:r>
            <a:r>
              <a:rPr lang="en-US" b="1" dirty="0"/>
              <a:t>r</a:t>
            </a:r>
            <a:r>
              <a:rPr lang="en-US" dirty="0"/>
              <a:t> into </a:t>
            </a:r>
            <a:r>
              <a:rPr lang="en-US" b="1" dirty="0"/>
              <a:t>r’</a:t>
            </a:r>
            <a:r>
              <a:rPr lang="en-US" dirty="0"/>
              <a:t>:                      </a:t>
            </a:r>
          </a:p>
          <a:p>
            <a:r>
              <a:rPr lang="en-US" dirty="0"/>
              <a:t>This can be written</a:t>
            </a:r>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 name="Straight Connector 3"/>
          <p:cNvCxnSpPr/>
          <p:nvPr/>
        </p:nvCxnSpPr>
        <p:spPr>
          <a:xfrm>
            <a:off x="2024063" y="3088257"/>
            <a:ext cx="0" cy="3628456"/>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62000" y="5481638"/>
            <a:ext cx="71564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762000" y="3467819"/>
            <a:ext cx="3292415" cy="3260006"/>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2024063" y="4603750"/>
            <a:ext cx="2374900" cy="87312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39"/>
          <p:cNvSpPr txBox="1">
            <a:spLocks noChangeArrowheads="1"/>
          </p:cNvSpPr>
          <p:nvPr/>
        </p:nvSpPr>
        <p:spPr bwMode="auto">
          <a:xfrm>
            <a:off x="3103563" y="4643438"/>
            <a:ext cx="3340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r’</a:t>
            </a:r>
            <a:endParaRPr lang="en-US" sz="1800" b="1" baseline="-25000" dirty="0"/>
          </a:p>
        </p:txBody>
      </p:sp>
      <p:sp>
        <p:nvSpPr>
          <p:cNvPr id="11" name="TextBox 39"/>
          <p:cNvSpPr txBox="1">
            <a:spLocks noChangeArrowheads="1"/>
          </p:cNvSpPr>
          <p:nvPr/>
        </p:nvSpPr>
        <p:spPr bwMode="auto">
          <a:xfrm>
            <a:off x="1720462" y="5589469"/>
            <a:ext cx="34015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O</a:t>
            </a:r>
            <a:endParaRPr lang="en-US" sz="1800" b="1" baseline="-25000" dirty="0"/>
          </a:p>
        </p:txBody>
      </p:sp>
      <p:sp>
        <p:nvSpPr>
          <p:cNvPr id="12" name="TextBox 39"/>
          <p:cNvSpPr txBox="1">
            <a:spLocks noChangeArrowheads="1"/>
          </p:cNvSpPr>
          <p:nvPr/>
        </p:nvSpPr>
        <p:spPr bwMode="auto">
          <a:xfrm>
            <a:off x="1412786" y="3366729"/>
            <a:ext cx="2936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S</a:t>
            </a:r>
            <a:endParaRPr lang="en-US" sz="1800" b="1" baseline="-25000" dirty="0"/>
          </a:p>
        </p:txBody>
      </p:sp>
      <p:sp>
        <p:nvSpPr>
          <p:cNvPr id="13" name="TextBox 51"/>
          <p:cNvSpPr txBox="1">
            <a:spLocks noChangeArrowheads="1"/>
          </p:cNvSpPr>
          <p:nvPr/>
        </p:nvSpPr>
        <p:spPr bwMode="auto">
          <a:xfrm>
            <a:off x="8256588" y="5278438"/>
            <a:ext cx="28405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x</a:t>
            </a:r>
          </a:p>
        </p:txBody>
      </p:sp>
      <p:sp>
        <p:nvSpPr>
          <p:cNvPr id="14" name="TextBox 51"/>
          <p:cNvSpPr txBox="1">
            <a:spLocks noChangeArrowheads="1"/>
          </p:cNvSpPr>
          <p:nvPr/>
        </p:nvSpPr>
        <p:spPr bwMode="auto">
          <a:xfrm>
            <a:off x="3891626" y="3622167"/>
            <a:ext cx="2888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y</a:t>
            </a:r>
          </a:p>
        </p:txBody>
      </p:sp>
      <p:sp>
        <p:nvSpPr>
          <p:cNvPr id="15" name="TextBox 51"/>
          <p:cNvSpPr txBox="1">
            <a:spLocks noChangeArrowheads="1"/>
          </p:cNvSpPr>
          <p:nvPr/>
        </p:nvSpPr>
        <p:spPr bwMode="auto">
          <a:xfrm>
            <a:off x="2045574" y="3087329"/>
            <a:ext cx="2760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z</a:t>
            </a:r>
            <a:endParaRPr lang="en-US" sz="1800" dirty="0"/>
          </a:p>
        </p:txBody>
      </p:sp>
      <p:cxnSp>
        <p:nvCxnSpPr>
          <p:cNvPr id="16" name="Straight Arrow Connector 15"/>
          <p:cNvCxnSpPr/>
          <p:nvPr/>
        </p:nvCxnSpPr>
        <p:spPr>
          <a:xfrm flipV="1">
            <a:off x="2021186" y="3853477"/>
            <a:ext cx="1049816" cy="163777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3081570" y="3434116"/>
            <a:ext cx="266420" cy="369332"/>
          </a:xfrm>
          <a:prstGeom prst="rect">
            <a:avLst/>
          </a:prstGeom>
        </p:spPr>
        <p:txBody>
          <a:bodyPr wrap="none">
            <a:spAutoFit/>
          </a:bodyPr>
          <a:lstStyle/>
          <a:p>
            <a:r>
              <a:rPr lang="en-US" b="1"/>
              <a:t>r</a:t>
            </a:r>
            <a:endParaRPr lang="en-US" b="1" baseline="-25000" dirty="0"/>
          </a:p>
        </p:txBody>
      </p:sp>
      <mc:AlternateContent xmlns:mc="http://schemas.openxmlformats.org/markup-compatibility/2006" xmlns:a14="http://schemas.microsoft.com/office/drawing/2010/main">
        <mc:Choice Requires="a14">
          <p:sp>
            <p:nvSpPr>
              <p:cNvPr id="17" name="Rectangle 16"/>
              <p:cNvSpPr/>
              <p:nvPr/>
            </p:nvSpPr>
            <p:spPr>
              <a:xfrm>
                <a:off x="5754397" y="1816099"/>
                <a:ext cx="6374103" cy="104390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A(</a:t>
                </a:r>
                <a14:m>
                  <m:oMath xmlns:m="http://schemas.openxmlformats.org/officeDocument/2006/math">
                    <m:r>
                      <a:rPr lang="en-US" i="1">
                        <a:solidFill>
                          <a:schemeClr val="bg1"/>
                        </a:solidFill>
                        <a:latin typeface="Cambria Math" charset="0"/>
                      </a:rPr>
                      <m:t>𝜃</m:t>
                    </m:r>
                  </m:oMath>
                </a14:m>
                <a:r>
                  <a:rPr lang="en-US" dirty="0">
                    <a:solidFill>
                      <a:schemeClr val="bg1"/>
                    </a:solidFill>
                  </a:rPr>
                  <a:t>)</a:t>
                </a:r>
                <a14:m>
                  <m:oMath xmlns:m="http://schemas.openxmlformats.org/officeDocument/2006/math">
                    <m:r>
                      <a:rPr lang="en-US" sz="1200" b="0" i="1" smtClean="0">
                        <a:solidFill>
                          <a:schemeClr val="bg1"/>
                        </a:solidFill>
                        <a:latin typeface="Cambria Math" charset="0"/>
                      </a:rPr>
                      <m:t>=</m:t>
                    </m:r>
                    <m:d>
                      <m:dPr>
                        <m:begChr m:val="["/>
                        <m:endChr m:val="]"/>
                        <m:ctrlPr>
                          <a:rPr lang="en-US" sz="1200" i="1">
                            <a:solidFill>
                              <a:schemeClr val="bg1"/>
                            </a:solidFill>
                            <a:latin typeface="Cambria Math" panose="02040503050406030204" pitchFamily="18" charset="0"/>
                          </a:rPr>
                        </m:ctrlPr>
                      </m:dPr>
                      <m:e>
                        <m:m>
                          <m:mPr>
                            <m:mcs>
                              <m:mc>
                                <m:mcPr>
                                  <m:count m:val="3"/>
                                  <m:mcJc m:val="center"/>
                                </m:mcPr>
                              </m:mc>
                            </m:mcs>
                            <m:ctrlPr>
                              <a:rPr lang="en-US" sz="1200" i="1">
                                <a:solidFill>
                                  <a:schemeClr val="bg1"/>
                                </a:solidFill>
                                <a:latin typeface="Cambria Math" panose="02040503050406030204" pitchFamily="18" charset="0"/>
                              </a:rPr>
                            </m:ctrlPr>
                          </m:mPr>
                          <m:mr>
                            <m:e>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r>
                                <a:rPr lang="en-US" sz="1200" i="1">
                                  <a:solidFill>
                                    <a:schemeClr val="bg1"/>
                                  </a:solidFill>
                                  <a:latin typeface="Cambria Math" charset="0"/>
                                </a:rPr>
                                <m:t>+</m:t>
                              </m:r>
                              <m:sSubSup>
                                <m:sSubSupPr>
                                  <m:ctrlPr>
                                    <a:rPr lang="en-US" sz="1200" i="1">
                                      <a:solidFill>
                                        <a:schemeClr val="bg1"/>
                                      </a:solidFill>
                                      <a:latin typeface="Cambria Math" panose="02040503050406030204" pitchFamily="18" charset="0"/>
                                    </a:rPr>
                                  </m:ctrlPr>
                                </m:sSubSupPr>
                                <m:e>
                                  <m:r>
                                    <a:rPr lang="en-US" sz="1200" i="1">
                                      <a:solidFill>
                                        <a:schemeClr val="bg1"/>
                                      </a:solidFill>
                                      <a:latin typeface="Cambria Math" charset="0"/>
                                    </a:rPr>
                                    <m:t>𝑛</m:t>
                                  </m:r>
                                </m:e>
                                <m:sub>
                                  <m:r>
                                    <a:rPr lang="en-US" sz="1200" i="1">
                                      <a:solidFill>
                                        <a:schemeClr val="bg1"/>
                                      </a:solidFill>
                                      <a:latin typeface="Cambria Math" charset="0"/>
                                    </a:rPr>
                                    <m:t>𝑥</m:t>
                                  </m:r>
                                </m:sub>
                                <m:sup>
                                  <m:r>
                                    <a:rPr lang="en-US" sz="1200" i="1">
                                      <a:solidFill>
                                        <a:schemeClr val="bg1"/>
                                      </a:solidFill>
                                      <a:latin typeface="Cambria Math" charset="0"/>
                                    </a:rPr>
                                    <m:t>2</m:t>
                                  </m:r>
                                </m:sup>
                              </m:sSubSup>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r>
                                <a:rPr lang="en-US" sz="1200" i="1">
                                  <a:solidFill>
                                    <a:schemeClr val="bg1"/>
                                  </a:solidFill>
                                  <a:latin typeface="Cambria Math" charset="0"/>
                                </a:rPr>
                                <m:t>)</m:t>
                              </m:r>
                            </m:e>
                            <m:e>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d>
                                <m:dPr>
                                  <m:ctrlPr>
                                    <a:rPr lang="en-US" sz="1200" i="1">
                                      <a:solidFill>
                                        <a:schemeClr val="bg1"/>
                                      </a:solidFill>
                                      <a:latin typeface="Cambria Math" panose="02040503050406030204" pitchFamily="18" charset="0"/>
                                    </a:rPr>
                                  </m:ctrlPr>
                                </m:dPr>
                                <m:e>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e>
                              </m:d>
                              <m:r>
                                <a:rPr lang="en-US" sz="1200" i="1">
                                  <a:solidFill>
                                    <a:schemeClr val="bg1"/>
                                  </a:solidFill>
                                  <a:latin typeface="Cambria Math"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sin</m:t>
                                  </m:r>
                                </m:fName>
                                <m:e>
                                  <m:r>
                                    <a:rPr lang="en-US" sz="1200" i="1">
                                      <a:solidFill>
                                        <a:schemeClr val="bg1"/>
                                      </a:solidFill>
                                      <a:latin typeface="Cambria Math" charset="0"/>
                                    </a:rPr>
                                    <m:t>𝜃</m:t>
                                  </m:r>
                                </m:e>
                              </m:func>
                            </m:e>
                            <m:e>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d>
                                <m:dPr>
                                  <m:ctrlPr>
                                    <a:rPr lang="en-US" sz="1200" i="1">
                                      <a:solidFill>
                                        <a:schemeClr val="bg1"/>
                                      </a:solidFill>
                                      <a:latin typeface="Cambria Math" panose="02040503050406030204" pitchFamily="18" charset="0"/>
                                    </a:rPr>
                                  </m:ctrlPr>
                                </m:dPr>
                                <m:e>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e>
                              </m:d>
                              <m:r>
                                <a:rPr lang="en-US" sz="1200" i="1">
                                  <a:solidFill>
                                    <a:schemeClr val="bg1"/>
                                  </a:solidFill>
                                  <a:latin typeface="Cambria Math"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sin</m:t>
                                  </m:r>
                                </m:fName>
                                <m:e>
                                  <m:r>
                                    <a:rPr lang="en-US" sz="1200" i="1">
                                      <a:solidFill>
                                        <a:schemeClr val="bg1"/>
                                      </a:solidFill>
                                      <a:latin typeface="Cambria Math" charset="0"/>
                                    </a:rPr>
                                    <m:t>𝜃</m:t>
                                  </m:r>
                                </m:e>
                              </m:func>
                            </m:e>
                          </m:mr>
                          <m:mr>
                            <m:e>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d>
                                <m:dPr>
                                  <m:ctrlPr>
                                    <a:rPr lang="en-US" sz="1200" i="1">
                                      <a:solidFill>
                                        <a:schemeClr val="bg1"/>
                                      </a:solidFill>
                                      <a:latin typeface="Cambria Math" panose="02040503050406030204" pitchFamily="18" charset="0"/>
                                    </a:rPr>
                                  </m:ctrlPr>
                                </m:dPr>
                                <m:e>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e>
                              </m:d>
                              <m:r>
                                <a:rPr lang="en-US" sz="1200" i="1">
                                  <a:solidFill>
                                    <a:schemeClr val="bg1"/>
                                  </a:solidFill>
                                  <a:latin typeface="Cambria Math"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sin</m:t>
                                  </m:r>
                                </m:fName>
                                <m:e>
                                  <m:r>
                                    <a:rPr lang="en-US" sz="1200" i="1">
                                      <a:solidFill>
                                        <a:schemeClr val="bg1"/>
                                      </a:solidFill>
                                      <a:latin typeface="Cambria Math" charset="0"/>
                                    </a:rPr>
                                    <m:t>𝜃</m:t>
                                  </m:r>
                                </m:e>
                              </m:func>
                            </m:e>
                            <m:e>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r>
                                <a:rPr lang="en-US" sz="1200" i="1">
                                  <a:solidFill>
                                    <a:schemeClr val="bg1"/>
                                  </a:solidFill>
                                  <a:latin typeface="Cambria Math" charset="0"/>
                                </a:rPr>
                                <m:t>+</m:t>
                              </m:r>
                              <m:sSubSup>
                                <m:sSubSupPr>
                                  <m:ctrlPr>
                                    <a:rPr lang="en-US" sz="1200" i="1">
                                      <a:solidFill>
                                        <a:schemeClr val="bg1"/>
                                      </a:solidFill>
                                      <a:latin typeface="Cambria Math" panose="02040503050406030204" pitchFamily="18" charset="0"/>
                                    </a:rPr>
                                  </m:ctrlPr>
                                </m:sSubSupPr>
                                <m:e>
                                  <m:r>
                                    <a:rPr lang="en-US" sz="1200" i="1">
                                      <a:solidFill>
                                        <a:schemeClr val="bg1"/>
                                      </a:solidFill>
                                      <a:latin typeface="Cambria Math" charset="0"/>
                                    </a:rPr>
                                    <m:t>𝑛</m:t>
                                  </m:r>
                                </m:e>
                                <m:sub>
                                  <m:r>
                                    <a:rPr lang="en-US" sz="1200" i="1">
                                      <a:solidFill>
                                        <a:schemeClr val="bg1"/>
                                      </a:solidFill>
                                      <a:latin typeface="Cambria Math" charset="0"/>
                                    </a:rPr>
                                    <m:t>𝑦</m:t>
                                  </m:r>
                                </m:sub>
                                <m:sup>
                                  <m:r>
                                    <a:rPr lang="en-US" sz="1200" i="1">
                                      <a:solidFill>
                                        <a:schemeClr val="bg1"/>
                                      </a:solidFill>
                                      <a:latin typeface="Cambria Math" charset="0"/>
                                    </a:rPr>
                                    <m:t>2</m:t>
                                  </m:r>
                                </m:sup>
                              </m:sSubSup>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r>
                                <a:rPr lang="en-US" sz="1200" i="1">
                                  <a:solidFill>
                                    <a:schemeClr val="bg1"/>
                                  </a:solidFill>
                                  <a:latin typeface="Cambria Math" charset="0"/>
                                </a:rPr>
                                <m:t>)</m:t>
                              </m:r>
                            </m:e>
                            <m:e>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d>
                                <m:dPr>
                                  <m:ctrlPr>
                                    <a:rPr lang="en-US" sz="1200" i="1">
                                      <a:solidFill>
                                        <a:schemeClr val="bg1"/>
                                      </a:solidFill>
                                      <a:latin typeface="Cambria Math" panose="02040503050406030204" pitchFamily="18" charset="0"/>
                                    </a:rPr>
                                  </m:ctrlPr>
                                </m:dPr>
                                <m:e>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e>
                              </m:d>
                              <m:r>
                                <a:rPr lang="en-US" sz="1200" i="1">
                                  <a:solidFill>
                                    <a:schemeClr val="bg1"/>
                                  </a:solidFill>
                                  <a:latin typeface="Cambria Math"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sin</m:t>
                                  </m:r>
                                </m:fName>
                                <m:e>
                                  <m:r>
                                    <a:rPr lang="en-US" sz="1200" i="1">
                                      <a:solidFill>
                                        <a:schemeClr val="bg1"/>
                                      </a:solidFill>
                                      <a:latin typeface="Cambria Math" charset="0"/>
                                    </a:rPr>
                                    <m:t>𝜃</m:t>
                                  </m:r>
                                </m:e>
                              </m:func>
                            </m:e>
                          </m:mr>
                          <m:mr>
                            <m:e>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d>
                                <m:dPr>
                                  <m:ctrlPr>
                                    <a:rPr lang="en-US" sz="1200" i="1">
                                      <a:solidFill>
                                        <a:schemeClr val="bg1"/>
                                      </a:solidFill>
                                      <a:latin typeface="Cambria Math" panose="02040503050406030204" pitchFamily="18" charset="0"/>
                                    </a:rPr>
                                  </m:ctrlPr>
                                </m:dPr>
                                <m:e>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e>
                              </m:d>
                              <m:r>
                                <a:rPr lang="en-US" sz="1200" i="1">
                                  <a:solidFill>
                                    <a:schemeClr val="bg1"/>
                                  </a:solidFill>
                                  <a:latin typeface="Cambria Math"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sin</m:t>
                                  </m:r>
                                </m:fName>
                                <m:e>
                                  <m:r>
                                    <a:rPr lang="en-US" sz="1200" i="1">
                                      <a:solidFill>
                                        <a:schemeClr val="bg1"/>
                                      </a:solidFill>
                                      <a:latin typeface="Cambria Math" charset="0"/>
                                    </a:rPr>
                                    <m:t>𝜃</m:t>
                                  </m:r>
                                </m:e>
                              </m:func>
                            </m:e>
                            <m:e>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d>
                                <m:dPr>
                                  <m:ctrlPr>
                                    <a:rPr lang="en-US" sz="1200" i="1">
                                      <a:solidFill>
                                        <a:schemeClr val="bg1"/>
                                      </a:solidFill>
                                      <a:latin typeface="Cambria Math" panose="02040503050406030204" pitchFamily="18" charset="0"/>
                                    </a:rPr>
                                  </m:ctrlPr>
                                </m:dPr>
                                <m:e>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e>
                              </m:d>
                              <m:r>
                                <a:rPr lang="en-US" sz="1200" i="1">
                                  <a:solidFill>
                                    <a:schemeClr val="bg1"/>
                                  </a:solidFill>
                                  <a:latin typeface="Cambria Math"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sin</m:t>
                                  </m:r>
                                </m:fName>
                                <m:e>
                                  <m:r>
                                    <a:rPr lang="en-US" sz="1200" i="1">
                                      <a:solidFill>
                                        <a:schemeClr val="bg1"/>
                                      </a:solidFill>
                                      <a:latin typeface="Cambria Math" charset="0"/>
                                    </a:rPr>
                                    <m:t>𝜃</m:t>
                                  </m:r>
                                </m:e>
                              </m:func>
                            </m:e>
                            <m:e>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r>
                                <a:rPr lang="en-US" sz="1200" i="1">
                                  <a:solidFill>
                                    <a:schemeClr val="bg1"/>
                                  </a:solidFill>
                                  <a:latin typeface="Cambria Math" charset="0"/>
                                </a:rPr>
                                <m:t>+</m:t>
                              </m:r>
                              <m:sSubSup>
                                <m:sSubSupPr>
                                  <m:ctrlPr>
                                    <a:rPr lang="en-US" sz="1200" i="1">
                                      <a:solidFill>
                                        <a:schemeClr val="bg1"/>
                                      </a:solidFill>
                                      <a:latin typeface="Cambria Math" panose="02040503050406030204" pitchFamily="18" charset="0"/>
                                    </a:rPr>
                                  </m:ctrlPr>
                                </m:sSubSupPr>
                                <m:e>
                                  <m:r>
                                    <a:rPr lang="en-US" sz="1200" i="1">
                                      <a:solidFill>
                                        <a:schemeClr val="bg1"/>
                                      </a:solidFill>
                                      <a:latin typeface="Cambria Math" charset="0"/>
                                    </a:rPr>
                                    <m:t>𝑛</m:t>
                                  </m:r>
                                </m:e>
                                <m:sub>
                                  <m:r>
                                    <a:rPr lang="en-US" sz="1200" i="1">
                                      <a:solidFill>
                                        <a:schemeClr val="bg1"/>
                                      </a:solidFill>
                                      <a:latin typeface="Cambria Math" charset="0"/>
                                    </a:rPr>
                                    <m:t>𝑧</m:t>
                                  </m:r>
                                </m:sub>
                                <m:sup>
                                  <m:r>
                                    <a:rPr lang="en-US" sz="1200" i="1">
                                      <a:solidFill>
                                        <a:schemeClr val="bg1"/>
                                      </a:solidFill>
                                      <a:latin typeface="Cambria Math" charset="0"/>
                                    </a:rPr>
                                    <m:t>2</m:t>
                                  </m:r>
                                </m:sup>
                              </m:sSubSup>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r>
                                <a:rPr lang="en-US" sz="1200" i="1">
                                  <a:solidFill>
                                    <a:schemeClr val="bg1"/>
                                  </a:solidFill>
                                  <a:latin typeface="Cambria Math" charset="0"/>
                                </a:rPr>
                                <m:t>)</m:t>
                              </m:r>
                            </m:e>
                          </m:mr>
                        </m:m>
                      </m:e>
                    </m:d>
                  </m:oMath>
                </a14:m>
                <a:endParaRPr lang="en-US" sz="1200" dirty="0">
                  <a:solidFill>
                    <a:schemeClr val="bg1"/>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5754397" y="1816099"/>
                <a:ext cx="6374103" cy="1043903"/>
              </a:xfrm>
              <a:prstGeom prst="rect">
                <a:avLst/>
              </a:prstGeom>
              <a:blipFill rotWithShape="0">
                <a:blip r:embed="rId2"/>
                <a:stretch>
                  <a:fillRect/>
                </a:stretch>
              </a:blipFill>
            </p:spPr>
            <p:txBody>
              <a:bodyPr/>
              <a:lstStyle/>
              <a:p>
                <a:r>
                  <a:rPr lang="en-US">
                    <a:noFill/>
                  </a:rPr>
                  <a:t> </a:t>
                </a:r>
              </a:p>
            </p:txBody>
          </p:sp>
        </mc:Fallback>
      </mc:AlternateContent>
      <p:sp>
        <p:nvSpPr>
          <p:cNvPr id="19" name="Rectangle 18"/>
          <p:cNvSpPr/>
          <p:nvPr/>
        </p:nvSpPr>
        <p:spPr>
          <a:xfrm>
            <a:off x="4810994" y="2163087"/>
            <a:ext cx="831850" cy="361904"/>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r</a:t>
            </a:r>
            <a:r>
              <a:rPr lang="en-US" dirty="0">
                <a:solidFill>
                  <a:schemeClr val="bg1"/>
                </a:solidFill>
              </a:rPr>
              <a:t>’=</a:t>
            </a:r>
            <a:r>
              <a:rPr lang="en-US" dirty="0" err="1">
                <a:solidFill>
                  <a:schemeClr val="bg1"/>
                </a:solidFill>
              </a:rPr>
              <a:t>A</a:t>
            </a:r>
            <a:r>
              <a:rPr lang="en-US" b="1" dirty="0" err="1">
                <a:solidFill>
                  <a:schemeClr val="bg1"/>
                </a:solidFill>
              </a:rPr>
              <a:t>r</a:t>
            </a:r>
            <a:endParaRPr lang="en-US" b="1" dirty="0">
              <a:solidFill>
                <a:schemeClr val="bg1"/>
              </a:solidFill>
            </a:endParaRPr>
          </a:p>
        </p:txBody>
      </p:sp>
      <mc:AlternateContent xmlns:mc="http://schemas.openxmlformats.org/markup-compatibility/2006" xmlns:a14="http://schemas.microsoft.com/office/drawing/2010/main">
        <mc:Choice Requires="a14">
          <p:sp>
            <p:nvSpPr>
              <p:cNvPr id="20" name="Rectangle 19"/>
              <p:cNvSpPr/>
              <p:nvPr/>
            </p:nvSpPr>
            <p:spPr>
              <a:xfrm>
                <a:off x="2927061" y="2558694"/>
                <a:ext cx="1987839" cy="77759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charset="0"/>
                            </a:rPr>
                            <m:t>𝑟</m:t>
                          </m:r>
                          <m:r>
                            <a:rPr lang="en-US" i="1">
                              <a:solidFill>
                                <a:schemeClr val="bg1"/>
                              </a:solidFill>
                              <a:latin typeface="Cambria Math" charset="0"/>
                            </a:rPr>
                            <m:t>′</m:t>
                          </m:r>
                        </m:e>
                        <m:sub>
                          <m:r>
                            <a:rPr lang="en-US" i="1">
                              <a:solidFill>
                                <a:schemeClr val="bg1"/>
                              </a:solidFill>
                              <a:latin typeface="Cambria Math" charset="0"/>
                            </a:rPr>
                            <m:t>𝑖</m:t>
                          </m:r>
                        </m:sub>
                      </m:sSub>
                      <m:r>
                        <a:rPr lang="en-US" i="1">
                          <a:solidFill>
                            <a:schemeClr val="bg1"/>
                          </a:solidFill>
                          <a:latin typeface="Cambria Math" charset="0"/>
                        </a:rPr>
                        <m:t>=</m:t>
                      </m:r>
                      <m:nary>
                        <m:naryPr>
                          <m:chr m:val="∑"/>
                          <m:limLoc m:val="undOvr"/>
                          <m:ctrlPr>
                            <a:rPr lang="en-US" i="1">
                              <a:solidFill>
                                <a:schemeClr val="bg1"/>
                              </a:solidFill>
                              <a:latin typeface="Cambria Math" panose="02040503050406030204" pitchFamily="18" charset="0"/>
                            </a:rPr>
                          </m:ctrlPr>
                        </m:naryPr>
                        <m:sub>
                          <m:r>
                            <a:rPr lang="en-US" i="1">
                              <a:solidFill>
                                <a:schemeClr val="bg1"/>
                              </a:solidFill>
                              <a:latin typeface="Cambria Math" charset="0"/>
                            </a:rPr>
                            <m:t>𝑗</m:t>
                          </m:r>
                          <m:r>
                            <a:rPr lang="en-US" i="1">
                              <a:solidFill>
                                <a:schemeClr val="bg1"/>
                              </a:solidFill>
                              <a:latin typeface="Cambria Math" charset="0"/>
                            </a:rPr>
                            <m:t>=1</m:t>
                          </m:r>
                        </m:sub>
                        <m:sup>
                          <m:r>
                            <a:rPr lang="en-US" i="1">
                              <a:solidFill>
                                <a:schemeClr val="bg1"/>
                              </a:solidFill>
                              <a:latin typeface="Cambria Math" charset="0"/>
                            </a:rPr>
                            <m:t>3</m:t>
                          </m:r>
                        </m:sup>
                        <m:e>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𝐴</m:t>
                              </m:r>
                            </m:e>
                            <m:sub>
                              <m:r>
                                <a:rPr lang="en-US" i="1">
                                  <a:solidFill>
                                    <a:schemeClr val="bg1"/>
                                  </a:solidFill>
                                  <a:latin typeface="Cambria Math" charset="0"/>
                                </a:rPr>
                                <m:t>𝑖𝑗</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𝑟</m:t>
                              </m:r>
                            </m:e>
                            <m:sub>
                              <m:r>
                                <a:rPr lang="en-US" i="1">
                                  <a:solidFill>
                                    <a:schemeClr val="bg1"/>
                                  </a:solidFill>
                                  <a:latin typeface="Cambria Math" charset="0"/>
                                </a:rPr>
                                <m:t>𝑗</m:t>
                              </m:r>
                            </m:sub>
                          </m:sSub>
                        </m:e>
                      </m:nary>
                    </m:oMath>
                  </m:oMathPara>
                </a14:m>
                <a:endParaRPr lang="en-US" dirty="0">
                  <a:solidFill>
                    <a:schemeClr val="bg1"/>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2927061" y="2558694"/>
                <a:ext cx="1987839" cy="777596"/>
              </a:xfrm>
              <a:prstGeom prst="rect">
                <a:avLst/>
              </a:prstGeom>
              <a:blipFill rotWithShape="0">
                <a:blip r:embed="rId3"/>
                <a:stretch>
                  <a:fillRect/>
                </a:stretch>
              </a:blipFill>
            </p:spPr>
            <p:txBody>
              <a:bodyPr/>
              <a:lstStyle/>
              <a:p>
                <a:r>
                  <a:rPr lang="en-US">
                    <a:noFill/>
                  </a:rPr>
                  <a:t> </a:t>
                </a:r>
              </a:p>
            </p:txBody>
          </p:sp>
        </mc:Fallback>
      </mc:AlternateContent>
      <p:sp>
        <p:nvSpPr>
          <p:cNvPr id="8" name="TextBox 7"/>
          <p:cNvSpPr txBox="1"/>
          <p:nvPr/>
        </p:nvSpPr>
        <p:spPr>
          <a:xfrm>
            <a:off x="6362700" y="3853477"/>
            <a:ext cx="5802358" cy="369332"/>
          </a:xfrm>
          <a:prstGeom prst="rect">
            <a:avLst/>
          </a:prstGeom>
          <a:noFill/>
        </p:spPr>
        <p:txBody>
          <a:bodyPr wrap="none" rtlCol="0">
            <a:spAutoFit/>
          </a:bodyPr>
          <a:lstStyle/>
          <a:p>
            <a:r>
              <a:rPr lang="en-US" dirty="0"/>
              <a:t>The length of a vector can be expressed using the transpose:</a:t>
            </a:r>
          </a:p>
        </p:txBody>
      </p:sp>
      <mc:AlternateContent xmlns:mc="http://schemas.openxmlformats.org/markup-compatibility/2006" xmlns:a14="http://schemas.microsoft.com/office/drawing/2010/main">
        <mc:Choice Requires="a14">
          <p:sp>
            <p:nvSpPr>
              <p:cNvPr id="21" name="Rectangle 20"/>
              <p:cNvSpPr/>
              <p:nvPr/>
            </p:nvSpPr>
            <p:spPr>
              <a:xfrm>
                <a:off x="8048476" y="2916852"/>
                <a:ext cx="2047650" cy="5197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i="1" smtClean="0">
                              <a:solidFill>
                                <a:schemeClr val="bg1"/>
                              </a:solidFill>
                              <a:latin typeface="Cambria Math" panose="02040503050406030204" pitchFamily="18" charset="0"/>
                            </a:rPr>
                          </m:ctrlPr>
                        </m:sSupPr>
                        <m:e>
                          <m:r>
                            <a:rPr lang="en-US" i="1">
                              <a:solidFill>
                                <a:schemeClr val="bg1"/>
                              </a:solidFill>
                              <a:latin typeface="Cambria Math" charset="0"/>
                            </a:rPr>
                            <m:t>𝐴</m:t>
                          </m:r>
                        </m:e>
                        <m:sup>
                          <m:r>
                            <a:rPr lang="en-US" i="1">
                              <a:solidFill>
                                <a:schemeClr val="bg1"/>
                              </a:solidFill>
                              <a:latin typeface="Cambria Math" charset="0"/>
                            </a:rPr>
                            <m:t>−1</m:t>
                          </m:r>
                        </m:sup>
                      </m:sSup>
                      <m:r>
                        <a:rPr lang="en-US" i="1">
                          <a:solidFill>
                            <a:schemeClr val="bg1"/>
                          </a:solidFill>
                          <a:latin typeface="Cambria Math" charset="0"/>
                        </a:rPr>
                        <m:t>=</m:t>
                      </m:r>
                      <m:r>
                        <a:rPr lang="en-US" i="1">
                          <a:solidFill>
                            <a:schemeClr val="bg1"/>
                          </a:solidFill>
                          <a:latin typeface="Cambria Math" charset="0"/>
                        </a:rPr>
                        <m:t>𝐴</m:t>
                      </m:r>
                      <m:d>
                        <m:dPr>
                          <m:ctrlPr>
                            <a:rPr lang="en-US" i="1">
                              <a:solidFill>
                                <a:schemeClr val="bg1"/>
                              </a:solidFill>
                              <a:latin typeface="Cambria Math" panose="02040503050406030204" pitchFamily="18" charset="0"/>
                            </a:rPr>
                          </m:ctrlPr>
                        </m:dPr>
                        <m:e>
                          <m:r>
                            <a:rPr lang="en-US" i="1">
                              <a:solidFill>
                                <a:schemeClr val="bg1"/>
                              </a:solidFill>
                              <a:latin typeface="Cambria Math" charset="0"/>
                            </a:rPr>
                            <m:t>−</m:t>
                          </m:r>
                          <m:r>
                            <a:rPr lang="en-US" i="1">
                              <a:solidFill>
                                <a:schemeClr val="bg1"/>
                              </a:solidFill>
                              <a:latin typeface="Cambria Math" charset="0"/>
                            </a:rPr>
                            <m:t>𝜃</m:t>
                          </m:r>
                        </m:e>
                      </m:d>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𝐴</m:t>
                          </m:r>
                        </m:e>
                        <m:sup>
                          <m:r>
                            <a:rPr lang="en-US" i="1">
                              <a:solidFill>
                                <a:schemeClr val="bg1"/>
                              </a:solidFill>
                              <a:latin typeface="Cambria Math" charset="0"/>
                            </a:rPr>
                            <m:t>⊺</m:t>
                          </m:r>
                        </m:sup>
                      </m:sSup>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8048476" y="2916852"/>
                <a:ext cx="2047650" cy="51977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6350963" y="4222809"/>
                <a:ext cx="5725449" cy="78996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i="1" smtClean="0">
                              <a:solidFill>
                                <a:schemeClr val="bg1"/>
                              </a:solidFill>
                              <a:latin typeface="Cambria Math" panose="02040503050406030204" pitchFamily="18" charset="0"/>
                            </a:rPr>
                          </m:ctrlPr>
                        </m:sSupPr>
                        <m:e>
                          <m:d>
                            <m:dPr>
                              <m:begChr m:val="‖"/>
                              <m:endChr m:val="‖"/>
                              <m:ctrlPr>
                                <a:rPr lang="en-US" i="1">
                                  <a:solidFill>
                                    <a:schemeClr val="bg1"/>
                                  </a:solidFill>
                                  <a:latin typeface="Cambria Math" panose="02040503050406030204" pitchFamily="18" charset="0"/>
                                </a:rPr>
                              </m:ctrlPr>
                            </m:dPr>
                            <m:e>
                              <m:acc>
                                <m:accPr>
                                  <m:chr m:val="⃗"/>
                                  <m:ctrlPr>
                                    <a:rPr lang="en-US" i="1">
                                      <a:solidFill>
                                        <a:schemeClr val="bg1"/>
                                      </a:solidFill>
                                      <a:latin typeface="Cambria Math" panose="02040503050406030204" pitchFamily="18" charset="0"/>
                                    </a:rPr>
                                  </m:ctrlPr>
                                </m:accPr>
                                <m:e>
                                  <m:r>
                                    <m:rPr>
                                      <m:sty m:val="p"/>
                                    </m:rPr>
                                    <a:rPr lang="en-US">
                                      <a:solidFill>
                                        <a:schemeClr val="bg1"/>
                                      </a:solidFill>
                                      <a:latin typeface="Cambria Math" charset="0"/>
                                    </a:rPr>
                                    <m:t>v</m:t>
                                  </m:r>
                                </m:e>
                              </m:acc>
                            </m:e>
                          </m:d>
                        </m:e>
                        <m:sup>
                          <m:r>
                            <a:rPr lang="en-US" i="1">
                              <a:solidFill>
                                <a:schemeClr val="bg1"/>
                              </a:solidFill>
                              <a:latin typeface="Cambria Math" charset="0"/>
                            </a:rPr>
                            <m:t>2</m:t>
                          </m:r>
                        </m:sup>
                      </m:sSup>
                      <m:r>
                        <a:rPr lang="en-US" i="1">
                          <a:solidFill>
                            <a:schemeClr val="bg1"/>
                          </a:solidFill>
                          <a:latin typeface="Cambria Math" charset="0"/>
                        </a:rPr>
                        <m:t>=</m:t>
                      </m:r>
                      <m:sSubSup>
                        <m:sSubSupPr>
                          <m:ctrlPr>
                            <a:rPr lang="en-US" i="1">
                              <a:solidFill>
                                <a:schemeClr val="bg1"/>
                              </a:solidFill>
                              <a:latin typeface="Cambria Math" panose="02040503050406030204" pitchFamily="18" charset="0"/>
                            </a:rPr>
                          </m:ctrlPr>
                        </m:sSubSupPr>
                        <m:e>
                          <m:r>
                            <m:rPr>
                              <m:sty m:val="p"/>
                            </m:rPr>
                            <a:rPr lang="en-US">
                              <a:solidFill>
                                <a:schemeClr val="bg1"/>
                              </a:solidFill>
                              <a:latin typeface="Cambria Math" charset="0"/>
                            </a:rPr>
                            <m:t>v</m:t>
                          </m:r>
                        </m:e>
                        <m:sub>
                          <m:r>
                            <a:rPr lang="en-US" i="1">
                              <a:solidFill>
                                <a:schemeClr val="bg1"/>
                              </a:solidFill>
                              <a:latin typeface="Cambria Math" charset="0"/>
                            </a:rPr>
                            <m:t>1</m:t>
                          </m:r>
                        </m:sub>
                        <m:sup>
                          <m:r>
                            <a:rPr lang="en-US" i="1">
                              <a:solidFill>
                                <a:schemeClr val="bg1"/>
                              </a:solidFill>
                              <a:latin typeface="Cambria Math" charset="0"/>
                            </a:rPr>
                            <m:t>2</m:t>
                          </m:r>
                        </m:sup>
                      </m:sSubSup>
                      <m:r>
                        <a:rPr lang="en-US">
                          <a:solidFill>
                            <a:schemeClr val="bg1"/>
                          </a:solidFill>
                          <a:latin typeface="Cambria Math" charset="0"/>
                        </a:rPr>
                        <m:t>+…+</m:t>
                      </m:r>
                      <m:sSubSup>
                        <m:sSubSupPr>
                          <m:ctrlPr>
                            <a:rPr lang="en-US" i="1">
                              <a:solidFill>
                                <a:schemeClr val="bg1"/>
                              </a:solidFill>
                              <a:latin typeface="Cambria Math" panose="02040503050406030204" pitchFamily="18" charset="0"/>
                            </a:rPr>
                          </m:ctrlPr>
                        </m:sSubSupPr>
                        <m:e>
                          <m:r>
                            <m:rPr>
                              <m:sty m:val="p"/>
                            </m:rPr>
                            <a:rPr lang="en-US">
                              <a:solidFill>
                                <a:schemeClr val="bg1"/>
                              </a:solidFill>
                              <a:latin typeface="Cambria Math" charset="0"/>
                            </a:rPr>
                            <m:t>v</m:t>
                          </m:r>
                        </m:e>
                        <m:sub>
                          <m:r>
                            <a:rPr lang="en-US" i="1">
                              <a:solidFill>
                                <a:schemeClr val="bg1"/>
                              </a:solidFill>
                              <a:latin typeface="Cambria Math" charset="0"/>
                            </a:rPr>
                            <m:t>𝑛</m:t>
                          </m:r>
                        </m:sub>
                        <m:sup>
                          <m:r>
                            <a:rPr lang="en-US" i="1">
                              <a:solidFill>
                                <a:schemeClr val="bg1"/>
                              </a:solidFill>
                              <a:latin typeface="Cambria Math" charset="0"/>
                            </a:rPr>
                            <m:t>2</m:t>
                          </m:r>
                        </m:sup>
                      </m:sSubSup>
                      <m:r>
                        <a:rPr lang="en-US" i="1">
                          <a:solidFill>
                            <a:schemeClr val="bg1"/>
                          </a:solidFill>
                          <a:latin typeface="Cambria Math" charset="0"/>
                        </a:rPr>
                        <m:t>=</m:t>
                      </m:r>
                      <m:d>
                        <m:dPr>
                          <m:begChr m:val="["/>
                          <m:endChr m:val="]"/>
                          <m:ctrlPr>
                            <a:rPr lang="en-US" i="1">
                              <a:solidFill>
                                <a:schemeClr val="bg1"/>
                              </a:solidFill>
                              <a:latin typeface="Cambria Math" panose="02040503050406030204" pitchFamily="18" charset="0"/>
                            </a:rPr>
                          </m:ctrlPr>
                        </m:dPr>
                        <m:e>
                          <m:m>
                            <m:mPr>
                              <m:mcs>
                                <m:mc>
                                  <m:mcPr>
                                    <m:count m:val="3"/>
                                    <m:mcJc m:val="center"/>
                                  </m:mcPr>
                                </m:mc>
                              </m:mcs>
                              <m:ctrlPr>
                                <a:rPr lang="en-US" i="1">
                                  <a:solidFill>
                                    <a:schemeClr val="bg1"/>
                                  </a:solidFill>
                                  <a:latin typeface="Cambria Math" panose="02040503050406030204" pitchFamily="18" charset="0"/>
                                </a:rPr>
                              </m:ctrlPr>
                            </m:mPr>
                            <m:m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v</m:t>
                                    </m:r>
                                  </m:e>
                                  <m:sub>
                                    <m:r>
                                      <a:rPr lang="en-US" i="1">
                                        <a:solidFill>
                                          <a:schemeClr val="bg1"/>
                                        </a:solidFill>
                                        <a:latin typeface="Cambria Math" charset="0"/>
                                      </a:rPr>
                                      <m:t>1</m:t>
                                    </m:r>
                                  </m:sub>
                                </m:sSub>
                              </m:e>
                              <m:e>
                                <m:r>
                                  <a:rPr lang="en-US" i="1">
                                    <a:solidFill>
                                      <a:schemeClr val="bg1"/>
                                    </a:solidFill>
                                    <a:latin typeface="Cambria Math" charset="0"/>
                                  </a:rPr>
                                  <m:t>…</m:t>
                                </m:r>
                              </m:e>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v</m:t>
                                    </m:r>
                                  </m:e>
                                  <m:sub>
                                    <m:r>
                                      <a:rPr lang="en-US" i="1">
                                        <a:solidFill>
                                          <a:schemeClr val="bg1"/>
                                        </a:solidFill>
                                        <a:latin typeface="Cambria Math" charset="0"/>
                                      </a:rPr>
                                      <m:t>𝑛</m:t>
                                    </m:r>
                                  </m:sub>
                                </m:sSub>
                              </m:e>
                            </m:mr>
                          </m:m>
                        </m:e>
                      </m:d>
                      <m:d>
                        <m:dPr>
                          <m:begChr m:val="["/>
                          <m:endChr m:val="]"/>
                          <m:ctrlPr>
                            <a:rPr lang="en-US" i="1">
                              <a:solidFill>
                                <a:schemeClr val="bg1"/>
                              </a:solidFill>
                              <a:latin typeface="Cambria Math" panose="02040503050406030204" pitchFamily="18" charset="0"/>
                            </a:rPr>
                          </m:ctrlPr>
                        </m:dPr>
                        <m:e>
                          <m:m>
                            <m:mPr>
                              <m:mcs>
                                <m:mc>
                                  <m:mcPr>
                                    <m:count m:val="1"/>
                                    <m:mcJc m:val="center"/>
                                  </m:mcPr>
                                </m:mc>
                              </m:mcs>
                              <m:ctrlPr>
                                <a:rPr lang="en-US" i="1">
                                  <a:solidFill>
                                    <a:schemeClr val="bg1"/>
                                  </a:solidFill>
                                  <a:latin typeface="Cambria Math" panose="02040503050406030204" pitchFamily="18" charset="0"/>
                                </a:rPr>
                              </m:ctrlPr>
                            </m:mPr>
                            <m:m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v</m:t>
                                    </m:r>
                                  </m:e>
                                  <m:sub>
                                    <m:r>
                                      <a:rPr lang="en-US" i="1">
                                        <a:solidFill>
                                          <a:schemeClr val="bg1"/>
                                        </a:solidFill>
                                        <a:latin typeface="Cambria Math" charset="0"/>
                                      </a:rPr>
                                      <m:t>1</m:t>
                                    </m:r>
                                  </m:sub>
                                </m:sSub>
                              </m:e>
                            </m:mr>
                            <m:mr>
                              <m:e>
                                <m:r>
                                  <a:rPr lang="en-US" i="1">
                                    <a:solidFill>
                                      <a:schemeClr val="bg1"/>
                                    </a:solidFill>
                                    <a:latin typeface="Cambria Math" charset="0"/>
                                  </a:rPr>
                                  <m:t>…</m:t>
                                </m:r>
                              </m:e>
                            </m:mr>
                            <m:mr>
                              <m:e>
                                <m:sSub>
                                  <m:sSubPr>
                                    <m:ctrlPr>
                                      <a:rPr lang="en-US" i="1">
                                        <a:solidFill>
                                          <a:schemeClr val="bg1"/>
                                        </a:solidFill>
                                        <a:latin typeface="Cambria Math" panose="02040503050406030204" pitchFamily="18" charset="0"/>
                                      </a:rPr>
                                    </m:ctrlPr>
                                  </m:sSubPr>
                                  <m:e>
                                    <m:r>
                                      <m:rPr>
                                        <m:sty m:val="p"/>
                                      </m:rPr>
                                      <a:rPr lang="en-US">
                                        <a:solidFill>
                                          <a:schemeClr val="bg1"/>
                                        </a:solidFill>
                                        <a:latin typeface="Cambria Math" charset="0"/>
                                      </a:rPr>
                                      <m:t>v</m:t>
                                    </m:r>
                                  </m:e>
                                  <m:sub>
                                    <m:r>
                                      <a:rPr lang="en-US" i="1">
                                        <a:solidFill>
                                          <a:schemeClr val="bg1"/>
                                        </a:solidFill>
                                        <a:latin typeface="Cambria Math" charset="0"/>
                                      </a:rPr>
                                      <m:t>𝑛</m:t>
                                    </m:r>
                                  </m:sub>
                                </m:sSub>
                              </m:e>
                            </m:mr>
                          </m:m>
                        </m:e>
                      </m:d>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d>
                            <m:dPr>
                              <m:ctrlPr>
                                <a:rPr lang="en-US" i="1">
                                  <a:solidFill>
                                    <a:schemeClr val="bg1"/>
                                  </a:solidFill>
                                  <a:latin typeface="Cambria Math" panose="02040503050406030204" pitchFamily="18" charset="0"/>
                                </a:rPr>
                              </m:ctrlPr>
                            </m:dPr>
                            <m:e>
                              <m:acc>
                                <m:accPr>
                                  <m:chr m:val="⃗"/>
                                  <m:ctrlPr>
                                    <a:rPr lang="en-US" i="1">
                                      <a:solidFill>
                                        <a:schemeClr val="bg1"/>
                                      </a:solidFill>
                                      <a:latin typeface="Cambria Math" panose="02040503050406030204" pitchFamily="18" charset="0"/>
                                    </a:rPr>
                                  </m:ctrlPr>
                                </m:accPr>
                                <m:e>
                                  <m:r>
                                    <m:rPr>
                                      <m:sty m:val="p"/>
                                    </m:rPr>
                                    <a:rPr lang="en-US">
                                      <a:solidFill>
                                        <a:schemeClr val="bg1"/>
                                      </a:solidFill>
                                      <a:latin typeface="Cambria Math" charset="0"/>
                                    </a:rPr>
                                    <m:t>v</m:t>
                                  </m:r>
                                </m:e>
                              </m:acc>
                            </m:e>
                          </m:d>
                        </m:e>
                        <m:sup>
                          <m:r>
                            <a:rPr lang="en-US" i="1">
                              <a:solidFill>
                                <a:schemeClr val="bg1"/>
                              </a:solidFill>
                              <a:latin typeface="Cambria Math" charset="0"/>
                            </a:rPr>
                            <m:t>⊺</m:t>
                          </m:r>
                        </m:sup>
                      </m:sSup>
                      <m:acc>
                        <m:accPr>
                          <m:chr m:val="⃗"/>
                          <m:ctrlPr>
                            <a:rPr lang="en-US" i="1">
                              <a:solidFill>
                                <a:schemeClr val="bg1"/>
                              </a:solidFill>
                              <a:latin typeface="Cambria Math" panose="02040503050406030204" pitchFamily="18" charset="0"/>
                            </a:rPr>
                          </m:ctrlPr>
                        </m:accPr>
                        <m:e>
                          <m:r>
                            <m:rPr>
                              <m:sty m:val="p"/>
                            </m:rPr>
                            <a:rPr lang="en-US">
                              <a:solidFill>
                                <a:schemeClr val="bg1"/>
                              </a:solidFill>
                              <a:latin typeface="Cambria Math" charset="0"/>
                            </a:rPr>
                            <m:t>v</m:t>
                          </m:r>
                        </m:e>
                      </m:acc>
                    </m:oMath>
                  </m:oMathPara>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6350963" y="4222809"/>
                <a:ext cx="5725449" cy="789961"/>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449680" y="4796790"/>
                <a:ext cx="26327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charset="0"/>
                        </a:rPr>
                        <m:t>𝜃</m:t>
                      </m:r>
                    </m:oMath>
                  </m:oMathPara>
                </a14:m>
                <a:endParaRPr lang="en-US" dirty="0">
                  <a:solidFill>
                    <a:schemeClr val="tx1"/>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2449680" y="4796790"/>
                <a:ext cx="263270" cy="369332"/>
              </a:xfrm>
              <a:prstGeom prst="rect">
                <a:avLst/>
              </a:prstGeom>
              <a:blipFill rotWithShape="0">
                <a:blip r:embed="rId6"/>
                <a:stretch>
                  <a:fillRect r="-13953"/>
                </a:stretch>
              </a:blipFill>
            </p:spPr>
            <p:txBody>
              <a:bodyPr/>
              <a:lstStyle/>
              <a:p>
                <a:r>
                  <a:rPr lang="en-US">
                    <a:noFill/>
                  </a:rPr>
                  <a:t> </a:t>
                </a:r>
              </a:p>
            </p:txBody>
          </p:sp>
        </mc:Fallback>
      </mc:AlternateContent>
      <p:sp>
        <p:nvSpPr>
          <p:cNvPr id="25" name="Arc 24"/>
          <p:cNvSpPr/>
          <p:nvPr/>
        </p:nvSpPr>
        <p:spPr>
          <a:xfrm>
            <a:off x="2085800" y="4691265"/>
            <a:ext cx="914400" cy="9144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p:cNvSpPr txBox="1"/>
              <p:nvPr/>
            </p:nvSpPr>
            <p:spPr>
              <a:xfrm>
                <a:off x="10175073" y="2804698"/>
                <a:ext cx="1989134" cy="923330"/>
              </a:xfrm>
              <a:prstGeom prst="rect">
                <a:avLst/>
              </a:prstGeom>
              <a:noFill/>
            </p:spPr>
            <p:txBody>
              <a:bodyPr wrap="none" rtlCol="0">
                <a:spAutoFit/>
              </a:bodyPr>
              <a:lstStyle/>
              <a:p>
                <a:r>
                  <a:rPr lang="en-US" dirty="0"/>
                  <a:t>Note the transpose</a:t>
                </a:r>
              </a:p>
              <a:p>
                <a14:m>
                  <m:oMath xmlns:m="http://schemas.openxmlformats.org/officeDocument/2006/math">
                    <m:r>
                      <a:rPr lang="en-US" i="1" smtClean="0">
                        <a:solidFill>
                          <a:schemeClr val="tx1"/>
                        </a:solidFill>
                        <a:latin typeface="Cambria Math" charset="0"/>
                      </a:rPr>
                      <m:t>⊺ </m:t>
                    </m:r>
                  </m:oMath>
                </a14:m>
                <a:r>
                  <a:rPr lang="en-US" dirty="0">
                    <a:solidFill>
                      <a:schemeClr val="tx1"/>
                    </a:solidFill>
                  </a:rPr>
                  <a:t>swaps rows and </a:t>
                </a:r>
              </a:p>
              <a:p>
                <a:r>
                  <a:rPr lang="en-US" dirty="0">
                    <a:solidFill>
                      <a:schemeClr val="tx1"/>
                    </a:solidFill>
                  </a:rPr>
                  <a:t>columns</a:t>
                </a:r>
              </a:p>
            </p:txBody>
          </p:sp>
        </mc:Choice>
        <mc:Fallback xmlns="">
          <p:sp>
            <p:nvSpPr>
              <p:cNvPr id="26" name="TextBox 25"/>
              <p:cNvSpPr txBox="1">
                <a:spLocks noRot="1" noChangeAspect="1" noMove="1" noResize="1" noEditPoints="1" noAdjustHandles="1" noChangeArrowheads="1" noChangeShapeType="1" noTextEdit="1"/>
              </p:cNvSpPr>
              <p:nvPr/>
            </p:nvSpPr>
            <p:spPr>
              <a:xfrm>
                <a:off x="10175073" y="2804698"/>
                <a:ext cx="1989134" cy="923330"/>
              </a:xfrm>
              <a:prstGeom prst="rect">
                <a:avLst/>
              </a:prstGeom>
              <a:blipFill rotWithShape="0">
                <a:blip r:embed="rId7"/>
                <a:stretch>
                  <a:fillRect l="-2454" t="-9211" r="-2454" b="-17763"/>
                </a:stretch>
              </a:blipFill>
            </p:spPr>
            <p:txBody>
              <a:bodyPr/>
              <a:lstStyle/>
              <a:p>
                <a:r>
                  <a:rPr lang="en-US">
                    <a:noFill/>
                  </a:rPr>
                  <a:t> </a:t>
                </a:r>
              </a:p>
            </p:txBody>
          </p:sp>
        </mc:Fallback>
      </mc:AlternateContent>
    </p:spTree>
    <p:extLst>
      <p:ext uri="{BB962C8B-B14F-4D97-AF65-F5344CB8AC3E}">
        <p14:creationId xmlns:p14="http://schemas.microsoft.com/office/powerpoint/2010/main" val="1191657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transformations - rotations</a:t>
            </a:r>
          </a:p>
        </p:txBody>
      </p:sp>
      <p:sp>
        <p:nvSpPr>
          <p:cNvPr id="3" name="Content Placeholder 2"/>
          <p:cNvSpPr>
            <a:spLocks noGrp="1"/>
          </p:cNvSpPr>
          <p:nvPr>
            <p:ph idx="1"/>
          </p:nvPr>
        </p:nvSpPr>
        <p:spPr>
          <a:xfrm>
            <a:off x="685801" y="2118004"/>
            <a:ext cx="10131425" cy="3649133"/>
          </a:xfrm>
        </p:spPr>
        <p:txBody>
          <a:bodyPr/>
          <a:lstStyle/>
          <a:p>
            <a:r>
              <a:rPr lang="en-US" dirty="0"/>
              <a:t>First, imagine rotating 3-vector </a:t>
            </a:r>
            <a:r>
              <a:rPr lang="en-US" b="1" dirty="0"/>
              <a:t>r</a:t>
            </a:r>
            <a:r>
              <a:rPr lang="en-US" dirty="0"/>
              <a:t> into </a:t>
            </a:r>
            <a:r>
              <a:rPr lang="en-US" b="1" dirty="0"/>
              <a:t>r’</a:t>
            </a:r>
            <a:r>
              <a:rPr lang="en-US" dirty="0"/>
              <a:t>:                      </a:t>
            </a:r>
          </a:p>
          <a:p>
            <a:r>
              <a:rPr lang="en-US" dirty="0"/>
              <a:t>This can be written</a:t>
            </a:r>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4" name="Straight Connector 3"/>
          <p:cNvCxnSpPr/>
          <p:nvPr/>
        </p:nvCxnSpPr>
        <p:spPr>
          <a:xfrm>
            <a:off x="2024063" y="3088257"/>
            <a:ext cx="0" cy="3628456"/>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762000" y="5481638"/>
            <a:ext cx="71564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762000" y="3467819"/>
            <a:ext cx="3292415" cy="3260006"/>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2024063" y="4603750"/>
            <a:ext cx="2374900" cy="87312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39"/>
          <p:cNvSpPr txBox="1">
            <a:spLocks noChangeArrowheads="1"/>
          </p:cNvSpPr>
          <p:nvPr/>
        </p:nvSpPr>
        <p:spPr bwMode="auto">
          <a:xfrm>
            <a:off x="3103563" y="4643438"/>
            <a:ext cx="3340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r’</a:t>
            </a:r>
            <a:endParaRPr lang="en-US" sz="1800" b="1" baseline="-25000" dirty="0"/>
          </a:p>
        </p:txBody>
      </p:sp>
      <p:sp>
        <p:nvSpPr>
          <p:cNvPr id="11" name="TextBox 39"/>
          <p:cNvSpPr txBox="1">
            <a:spLocks noChangeArrowheads="1"/>
          </p:cNvSpPr>
          <p:nvPr/>
        </p:nvSpPr>
        <p:spPr bwMode="auto">
          <a:xfrm>
            <a:off x="1720462" y="5589469"/>
            <a:ext cx="34015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O</a:t>
            </a:r>
            <a:endParaRPr lang="en-US" sz="1800" b="1" baseline="-25000" dirty="0"/>
          </a:p>
        </p:txBody>
      </p:sp>
      <p:sp>
        <p:nvSpPr>
          <p:cNvPr id="12" name="TextBox 39"/>
          <p:cNvSpPr txBox="1">
            <a:spLocks noChangeArrowheads="1"/>
          </p:cNvSpPr>
          <p:nvPr/>
        </p:nvSpPr>
        <p:spPr bwMode="auto">
          <a:xfrm>
            <a:off x="1412786" y="3366729"/>
            <a:ext cx="29367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t>S</a:t>
            </a:r>
            <a:endParaRPr lang="en-US" sz="1800" b="1" baseline="-25000" dirty="0"/>
          </a:p>
        </p:txBody>
      </p:sp>
      <p:sp>
        <p:nvSpPr>
          <p:cNvPr id="13" name="TextBox 51"/>
          <p:cNvSpPr txBox="1">
            <a:spLocks noChangeArrowheads="1"/>
          </p:cNvSpPr>
          <p:nvPr/>
        </p:nvSpPr>
        <p:spPr bwMode="auto">
          <a:xfrm>
            <a:off x="8256588" y="5278438"/>
            <a:ext cx="28405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x</a:t>
            </a:r>
          </a:p>
        </p:txBody>
      </p:sp>
      <p:sp>
        <p:nvSpPr>
          <p:cNvPr id="14" name="TextBox 51"/>
          <p:cNvSpPr txBox="1">
            <a:spLocks noChangeArrowheads="1"/>
          </p:cNvSpPr>
          <p:nvPr/>
        </p:nvSpPr>
        <p:spPr bwMode="auto">
          <a:xfrm>
            <a:off x="3891626" y="3622167"/>
            <a:ext cx="2888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t>y</a:t>
            </a:r>
          </a:p>
        </p:txBody>
      </p:sp>
      <p:sp>
        <p:nvSpPr>
          <p:cNvPr id="15" name="TextBox 51"/>
          <p:cNvSpPr txBox="1">
            <a:spLocks noChangeArrowheads="1"/>
          </p:cNvSpPr>
          <p:nvPr/>
        </p:nvSpPr>
        <p:spPr bwMode="auto">
          <a:xfrm>
            <a:off x="2045574" y="3087329"/>
            <a:ext cx="2760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z</a:t>
            </a:r>
            <a:endParaRPr lang="en-US" sz="1800" dirty="0"/>
          </a:p>
        </p:txBody>
      </p:sp>
      <p:cxnSp>
        <p:nvCxnSpPr>
          <p:cNvPr id="16" name="Straight Arrow Connector 15"/>
          <p:cNvCxnSpPr/>
          <p:nvPr/>
        </p:nvCxnSpPr>
        <p:spPr>
          <a:xfrm flipV="1">
            <a:off x="2021186" y="3853477"/>
            <a:ext cx="1049816" cy="163777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3081570" y="3434116"/>
            <a:ext cx="266420" cy="369332"/>
          </a:xfrm>
          <a:prstGeom prst="rect">
            <a:avLst/>
          </a:prstGeom>
        </p:spPr>
        <p:txBody>
          <a:bodyPr wrap="none">
            <a:spAutoFit/>
          </a:bodyPr>
          <a:lstStyle/>
          <a:p>
            <a:r>
              <a:rPr lang="en-US" b="1"/>
              <a:t>r</a:t>
            </a:r>
            <a:endParaRPr lang="en-US" b="1" baseline="-25000" dirty="0"/>
          </a:p>
        </p:txBody>
      </p:sp>
      <mc:AlternateContent xmlns:mc="http://schemas.openxmlformats.org/markup-compatibility/2006" xmlns:a14="http://schemas.microsoft.com/office/drawing/2010/main">
        <mc:Choice Requires="a14">
          <p:sp>
            <p:nvSpPr>
              <p:cNvPr id="17" name="Rectangle 16"/>
              <p:cNvSpPr/>
              <p:nvPr/>
            </p:nvSpPr>
            <p:spPr>
              <a:xfrm>
                <a:off x="5754397" y="1816099"/>
                <a:ext cx="6374103" cy="104390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A(</a:t>
                </a:r>
                <a14:m>
                  <m:oMath xmlns:m="http://schemas.openxmlformats.org/officeDocument/2006/math">
                    <m:r>
                      <a:rPr lang="en-US" i="1">
                        <a:solidFill>
                          <a:schemeClr val="bg1"/>
                        </a:solidFill>
                        <a:latin typeface="Cambria Math" charset="0"/>
                      </a:rPr>
                      <m:t>𝜃</m:t>
                    </m:r>
                  </m:oMath>
                </a14:m>
                <a:r>
                  <a:rPr lang="en-US" dirty="0">
                    <a:solidFill>
                      <a:schemeClr val="bg1"/>
                    </a:solidFill>
                  </a:rPr>
                  <a:t>)</a:t>
                </a:r>
                <a14:m>
                  <m:oMath xmlns:m="http://schemas.openxmlformats.org/officeDocument/2006/math">
                    <m:r>
                      <a:rPr lang="en-US" sz="1200" b="0" i="1" smtClean="0">
                        <a:solidFill>
                          <a:schemeClr val="bg1"/>
                        </a:solidFill>
                        <a:latin typeface="Cambria Math" charset="0"/>
                      </a:rPr>
                      <m:t>=</m:t>
                    </m:r>
                    <m:d>
                      <m:dPr>
                        <m:begChr m:val="["/>
                        <m:endChr m:val="]"/>
                        <m:ctrlPr>
                          <a:rPr lang="en-US" sz="1200" i="1">
                            <a:solidFill>
                              <a:schemeClr val="bg1"/>
                            </a:solidFill>
                            <a:latin typeface="Cambria Math" panose="02040503050406030204" pitchFamily="18" charset="0"/>
                          </a:rPr>
                        </m:ctrlPr>
                      </m:dPr>
                      <m:e>
                        <m:m>
                          <m:mPr>
                            <m:mcs>
                              <m:mc>
                                <m:mcPr>
                                  <m:count m:val="3"/>
                                  <m:mcJc m:val="center"/>
                                </m:mcPr>
                              </m:mc>
                            </m:mcs>
                            <m:ctrlPr>
                              <a:rPr lang="en-US" sz="1200" i="1">
                                <a:solidFill>
                                  <a:schemeClr val="bg1"/>
                                </a:solidFill>
                                <a:latin typeface="Cambria Math" panose="02040503050406030204" pitchFamily="18" charset="0"/>
                              </a:rPr>
                            </m:ctrlPr>
                          </m:mPr>
                          <m:mr>
                            <m:e>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r>
                                <a:rPr lang="en-US" sz="1200" i="1">
                                  <a:solidFill>
                                    <a:schemeClr val="bg1"/>
                                  </a:solidFill>
                                  <a:latin typeface="Cambria Math" charset="0"/>
                                </a:rPr>
                                <m:t>+</m:t>
                              </m:r>
                              <m:sSubSup>
                                <m:sSubSupPr>
                                  <m:ctrlPr>
                                    <a:rPr lang="en-US" sz="1200" i="1">
                                      <a:solidFill>
                                        <a:schemeClr val="bg1"/>
                                      </a:solidFill>
                                      <a:latin typeface="Cambria Math" panose="02040503050406030204" pitchFamily="18" charset="0"/>
                                    </a:rPr>
                                  </m:ctrlPr>
                                </m:sSubSupPr>
                                <m:e>
                                  <m:r>
                                    <a:rPr lang="en-US" sz="1200" i="1">
                                      <a:solidFill>
                                        <a:schemeClr val="bg1"/>
                                      </a:solidFill>
                                      <a:latin typeface="Cambria Math" charset="0"/>
                                    </a:rPr>
                                    <m:t>𝑛</m:t>
                                  </m:r>
                                </m:e>
                                <m:sub>
                                  <m:r>
                                    <a:rPr lang="en-US" sz="1200" i="1">
                                      <a:solidFill>
                                        <a:schemeClr val="bg1"/>
                                      </a:solidFill>
                                      <a:latin typeface="Cambria Math" charset="0"/>
                                    </a:rPr>
                                    <m:t>𝑥</m:t>
                                  </m:r>
                                </m:sub>
                                <m:sup>
                                  <m:r>
                                    <a:rPr lang="en-US" sz="1200" i="1">
                                      <a:solidFill>
                                        <a:schemeClr val="bg1"/>
                                      </a:solidFill>
                                      <a:latin typeface="Cambria Math" charset="0"/>
                                    </a:rPr>
                                    <m:t>2</m:t>
                                  </m:r>
                                </m:sup>
                              </m:sSubSup>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r>
                                <a:rPr lang="en-US" sz="1200" i="1">
                                  <a:solidFill>
                                    <a:schemeClr val="bg1"/>
                                  </a:solidFill>
                                  <a:latin typeface="Cambria Math" charset="0"/>
                                </a:rPr>
                                <m:t>)</m:t>
                              </m:r>
                            </m:e>
                            <m:e>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d>
                                <m:dPr>
                                  <m:ctrlPr>
                                    <a:rPr lang="en-US" sz="1200" i="1">
                                      <a:solidFill>
                                        <a:schemeClr val="bg1"/>
                                      </a:solidFill>
                                      <a:latin typeface="Cambria Math" panose="02040503050406030204" pitchFamily="18" charset="0"/>
                                    </a:rPr>
                                  </m:ctrlPr>
                                </m:dPr>
                                <m:e>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e>
                              </m:d>
                              <m:r>
                                <a:rPr lang="en-US" sz="1200" i="1">
                                  <a:solidFill>
                                    <a:schemeClr val="bg1"/>
                                  </a:solidFill>
                                  <a:latin typeface="Cambria Math"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sin</m:t>
                                  </m:r>
                                </m:fName>
                                <m:e>
                                  <m:r>
                                    <a:rPr lang="en-US" sz="1200" i="1">
                                      <a:solidFill>
                                        <a:schemeClr val="bg1"/>
                                      </a:solidFill>
                                      <a:latin typeface="Cambria Math" charset="0"/>
                                    </a:rPr>
                                    <m:t>𝜃</m:t>
                                  </m:r>
                                </m:e>
                              </m:func>
                            </m:e>
                            <m:e>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d>
                                <m:dPr>
                                  <m:ctrlPr>
                                    <a:rPr lang="en-US" sz="1200" i="1">
                                      <a:solidFill>
                                        <a:schemeClr val="bg1"/>
                                      </a:solidFill>
                                      <a:latin typeface="Cambria Math" panose="02040503050406030204" pitchFamily="18" charset="0"/>
                                    </a:rPr>
                                  </m:ctrlPr>
                                </m:dPr>
                                <m:e>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e>
                              </m:d>
                              <m:r>
                                <a:rPr lang="en-US" sz="1200" i="1">
                                  <a:solidFill>
                                    <a:schemeClr val="bg1"/>
                                  </a:solidFill>
                                  <a:latin typeface="Cambria Math"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sin</m:t>
                                  </m:r>
                                </m:fName>
                                <m:e>
                                  <m:r>
                                    <a:rPr lang="en-US" sz="1200" i="1">
                                      <a:solidFill>
                                        <a:schemeClr val="bg1"/>
                                      </a:solidFill>
                                      <a:latin typeface="Cambria Math" charset="0"/>
                                    </a:rPr>
                                    <m:t>𝜃</m:t>
                                  </m:r>
                                </m:e>
                              </m:func>
                            </m:e>
                          </m:mr>
                          <m:mr>
                            <m:e>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d>
                                <m:dPr>
                                  <m:ctrlPr>
                                    <a:rPr lang="en-US" sz="1200" i="1">
                                      <a:solidFill>
                                        <a:schemeClr val="bg1"/>
                                      </a:solidFill>
                                      <a:latin typeface="Cambria Math" panose="02040503050406030204" pitchFamily="18" charset="0"/>
                                    </a:rPr>
                                  </m:ctrlPr>
                                </m:dPr>
                                <m:e>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e>
                              </m:d>
                              <m:r>
                                <a:rPr lang="en-US" sz="1200" i="1">
                                  <a:solidFill>
                                    <a:schemeClr val="bg1"/>
                                  </a:solidFill>
                                  <a:latin typeface="Cambria Math"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sin</m:t>
                                  </m:r>
                                </m:fName>
                                <m:e>
                                  <m:r>
                                    <a:rPr lang="en-US" sz="1200" i="1">
                                      <a:solidFill>
                                        <a:schemeClr val="bg1"/>
                                      </a:solidFill>
                                      <a:latin typeface="Cambria Math" charset="0"/>
                                    </a:rPr>
                                    <m:t>𝜃</m:t>
                                  </m:r>
                                </m:e>
                              </m:func>
                            </m:e>
                            <m:e>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r>
                                <a:rPr lang="en-US" sz="1200" i="1">
                                  <a:solidFill>
                                    <a:schemeClr val="bg1"/>
                                  </a:solidFill>
                                  <a:latin typeface="Cambria Math" charset="0"/>
                                </a:rPr>
                                <m:t>+</m:t>
                              </m:r>
                              <m:sSubSup>
                                <m:sSubSupPr>
                                  <m:ctrlPr>
                                    <a:rPr lang="en-US" sz="1200" i="1">
                                      <a:solidFill>
                                        <a:schemeClr val="bg1"/>
                                      </a:solidFill>
                                      <a:latin typeface="Cambria Math" panose="02040503050406030204" pitchFamily="18" charset="0"/>
                                    </a:rPr>
                                  </m:ctrlPr>
                                </m:sSubSupPr>
                                <m:e>
                                  <m:r>
                                    <a:rPr lang="en-US" sz="1200" i="1">
                                      <a:solidFill>
                                        <a:schemeClr val="bg1"/>
                                      </a:solidFill>
                                      <a:latin typeface="Cambria Math" charset="0"/>
                                    </a:rPr>
                                    <m:t>𝑛</m:t>
                                  </m:r>
                                </m:e>
                                <m:sub>
                                  <m:r>
                                    <a:rPr lang="en-US" sz="1200" i="1">
                                      <a:solidFill>
                                        <a:schemeClr val="bg1"/>
                                      </a:solidFill>
                                      <a:latin typeface="Cambria Math" charset="0"/>
                                    </a:rPr>
                                    <m:t>𝑦</m:t>
                                  </m:r>
                                </m:sub>
                                <m:sup>
                                  <m:r>
                                    <a:rPr lang="en-US" sz="1200" i="1">
                                      <a:solidFill>
                                        <a:schemeClr val="bg1"/>
                                      </a:solidFill>
                                      <a:latin typeface="Cambria Math" charset="0"/>
                                    </a:rPr>
                                    <m:t>2</m:t>
                                  </m:r>
                                </m:sup>
                              </m:sSubSup>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r>
                                <a:rPr lang="en-US" sz="1200" i="1">
                                  <a:solidFill>
                                    <a:schemeClr val="bg1"/>
                                  </a:solidFill>
                                  <a:latin typeface="Cambria Math" charset="0"/>
                                </a:rPr>
                                <m:t>)</m:t>
                              </m:r>
                            </m:e>
                            <m:e>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d>
                                <m:dPr>
                                  <m:ctrlPr>
                                    <a:rPr lang="en-US" sz="1200" i="1">
                                      <a:solidFill>
                                        <a:schemeClr val="bg1"/>
                                      </a:solidFill>
                                      <a:latin typeface="Cambria Math" panose="02040503050406030204" pitchFamily="18" charset="0"/>
                                    </a:rPr>
                                  </m:ctrlPr>
                                </m:dPr>
                                <m:e>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e>
                              </m:d>
                              <m:r>
                                <a:rPr lang="en-US" sz="1200" i="1">
                                  <a:solidFill>
                                    <a:schemeClr val="bg1"/>
                                  </a:solidFill>
                                  <a:latin typeface="Cambria Math"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sin</m:t>
                                  </m:r>
                                </m:fName>
                                <m:e>
                                  <m:r>
                                    <a:rPr lang="en-US" sz="1200" i="1">
                                      <a:solidFill>
                                        <a:schemeClr val="bg1"/>
                                      </a:solidFill>
                                      <a:latin typeface="Cambria Math" charset="0"/>
                                    </a:rPr>
                                    <m:t>𝜃</m:t>
                                  </m:r>
                                </m:e>
                              </m:func>
                            </m:e>
                          </m:mr>
                          <m:mr>
                            <m:e>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d>
                                <m:dPr>
                                  <m:ctrlPr>
                                    <a:rPr lang="en-US" sz="1200" i="1">
                                      <a:solidFill>
                                        <a:schemeClr val="bg1"/>
                                      </a:solidFill>
                                      <a:latin typeface="Cambria Math" panose="02040503050406030204" pitchFamily="18" charset="0"/>
                                    </a:rPr>
                                  </m:ctrlPr>
                                </m:dPr>
                                <m:e>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e>
                              </m:d>
                              <m:r>
                                <a:rPr lang="en-US" sz="1200" i="1">
                                  <a:solidFill>
                                    <a:schemeClr val="bg1"/>
                                  </a:solidFill>
                                  <a:latin typeface="Cambria Math"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sin</m:t>
                                  </m:r>
                                </m:fName>
                                <m:e>
                                  <m:r>
                                    <a:rPr lang="en-US" sz="1200" i="1">
                                      <a:solidFill>
                                        <a:schemeClr val="bg1"/>
                                      </a:solidFill>
                                      <a:latin typeface="Cambria Math" charset="0"/>
                                    </a:rPr>
                                    <m:t>𝜃</m:t>
                                  </m:r>
                                </m:e>
                              </m:func>
                            </m:e>
                            <m:e>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𝑧</m:t>
                                  </m:r>
                                </m:sub>
                              </m:sSub>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𝑦</m:t>
                                  </m:r>
                                </m:sub>
                              </m:sSub>
                              <m:d>
                                <m:dPr>
                                  <m:ctrlPr>
                                    <a:rPr lang="en-US" sz="1200" i="1">
                                      <a:solidFill>
                                        <a:schemeClr val="bg1"/>
                                      </a:solidFill>
                                      <a:latin typeface="Cambria Math" panose="02040503050406030204" pitchFamily="18" charset="0"/>
                                    </a:rPr>
                                  </m:ctrlPr>
                                </m:dPr>
                                <m:e>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e>
                              </m:d>
                              <m:r>
                                <a:rPr lang="en-US" sz="1200" i="1">
                                  <a:solidFill>
                                    <a:schemeClr val="bg1"/>
                                  </a:solidFill>
                                  <a:latin typeface="Cambria Math" charset="0"/>
                                </a:rPr>
                                <m:t>+</m:t>
                              </m:r>
                              <m:sSub>
                                <m:sSubPr>
                                  <m:ctrlPr>
                                    <a:rPr lang="en-US" sz="1200" i="1">
                                      <a:solidFill>
                                        <a:schemeClr val="bg1"/>
                                      </a:solidFill>
                                      <a:latin typeface="Cambria Math" panose="02040503050406030204" pitchFamily="18" charset="0"/>
                                    </a:rPr>
                                  </m:ctrlPr>
                                </m:sSubPr>
                                <m:e>
                                  <m:r>
                                    <a:rPr lang="en-US" sz="1200" i="1">
                                      <a:solidFill>
                                        <a:schemeClr val="bg1"/>
                                      </a:solidFill>
                                      <a:latin typeface="Cambria Math" charset="0"/>
                                    </a:rPr>
                                    <m:t>𝑛</m:t>
                                  </m:r>
                                </m:e>
                                <m:sub>
                                  <m:r>
                                    <a:rPr lang="en-US" sz="1200" i="1">
                                      <a:solidFill>
                                        <a:schemeClr val="bg1"/>
                                      </a:solidFill>
                                      <a:latin typeface="Cambria Math" charset="0"/>
                                    </a:rPr>
                                    <m:t>𝑥</m:t>
                                  </m:r>
                                </m:sub>
                              </m:sSub>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sin</m:t>
                                  </m:r>
                                </m:fName>
                                <m:e>
                                  <m:r>
                                    <a:rPr lang="en-US" sz="1200" i="1">
                                      <a:solidFill>
                                        <a:schemeClr val="bg1"/>
                                      </a:solidFill>
                                      <a:latin typeface="Cambria Math" charset="0"/>
                                    </a:rPr>
                                    <m:t>𝜃</m:t>
                                  </m:r>
                                </m:e>
                              </m:func>
                            </m:e>
                            <m:e>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r>
                                <a:rPr lang="en-US" sz="1200" i="1">
                                  <a:solidFill>
                                    <a:schemeClr val="bg1"/>
                                  </a:solidFill>
                                  <a:latin typeface="Cambria Math" charset="0"/>
                                </a:rPr>
                                <m:t>+</m:t>
                              </m:r>
                              <m:sSubSup>
                                <m:sSubSupPr>
                                  <m:ctrlPr>
                                    <a:rPr lang="en-US" sz="1200" i="1">
                                      <a:solidFill>
                                        <a:schemeClr val="bg1"/>
                                      </a:solidFill>
                                      <a:latin typeface="Cambria Math" panose="02040503050406030204" pitchFamily="18" charset="0"/>
                                    </a:rPr>
                                  </m:ctrlPr>
                                </m:sSubSupPr>
                                <m:e>
                                  <m:r>
                                    <a:rPr lang="en-US" sz="1200" i="1">
                                      <a:solidFill>
                                        <a:schemeClr val="bg1"/>
                                      </a:solidFill>
                                      <a:latin typeface="Cambria Math" charset="0"/>
                                    </a:rPr>
                                    <m:t>𝑛</m:t>
                                  </m:r>
                                </m:e>
                                <m:sub>
                                  <m:r>
                                    <a:rPr lang="en-US" sz="1200" i="1">
                                      <a:solidFill>
                                        <a:schemeClr val="bg1"/>
                                      </a:solidFill>
                                      <a:latin typeface="Cambria Math" charset="0"/>
                                    </a:rPr>
                                    <m:t>𝑧</m:t>
                                  </m:r>
                                </m:sub>
                                <m:sup>
                                  <m:r>
                                    <a:rPr lang="en-US" sz="1200" i="1">
                                      <a:solidFill>
                                        <a:schemeClr val="bg1"/>
                                      </a:solidFill>
                                      <a:latin typeface="Cambria Math" charset="0"/>
                                    </a:rPr>
                                    <m:t>2</m:t>
                                  </m:r>
                                </m:sup>
                              </m:sSubSup>
                              <m:r>
                                <a:rPr lang="en-US" sz="1200" i="1">
                                  <a:solidFill>
                                    <a:schemeClr val="bg1"/>
                                  </a:solidFill>
                                  <a:latin typeface="Cambria Math" charset="0"/>
                                </a:rPr>
                                <m:t>(1−</m:t>
                              </m:r>
                              <m:func>
                                <m:funcPr>
                                  <m:ctrlPr>
                                    <a:rPr lang="en-US" sz="1200" i="1">
                                      <a:solidFill>
                                        <a:schemeClr val="bg1"/>
                                      </a:solidFill>
                                      <a:latin typeface="Cambria Math" panose="02040503050406030204" pitchFamily="18" charset="0"/>
                                    </a:rPr>
                                  </m:ctrlPr>
                                </m:funcPr>
                                <m:fName>
                                  <m:r>
                                    <m:rPr>
                                      <m:sty m:val="p"/>
                                    </m:rPr>
                                    <a:rPr lang="en-US" sz="1200">
                                      <a:solidFill>
                                        <a:schemeClr val="bg1"/>
                                      </a:solidFill>
                                      <a:latin typeface="Cambria Math" charset="0"/>
                                    </a:rPr>
                                    <m:t>cos</m:t>
                                  </m:r>
                                </m:fName>
                                <m:e>
                                  <m:r>
                                    <a:rPr lang="en-US" sz="1200" i="1">
                                      <a:solidFill>
                                        <a:schemeClr val="bg1"/>
                                      </a:solidFill>
                                      <a:latin typeface="Cambria Math" charset="0"/>
                                    </a:rPr>
                                    <m:t>𝜃</m:t>
                                  </m:r>
                                </m:e>
                              </m:func>
                              <m:r>
                                <a:rPr lang="en-US" sz="1200" i="1">
                                  <a:solidFill>
                                    <a:schemeClr val="bg1"/>
                                  </a:solidFill>
                                  <a:latin typeface="Cambria Math" charset="0"/>
                                </a:rPr>
                                <m:t>)</m:t>
                              </m:r>
                            </m:e>
                          </m:mr>
                        </m:m>
                      </m:e>
                    </m:d>
                  </m:oMath>
                </a14:m>
                <a:endParaRPr lang="en-US" sz="1200" dirty="0">
                  <a:solidFill>
                    <a:schemeClr val="bg1"/>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5754397" y="1816099"/>
                <a:ext cx="6374103" cy="1043903"/>
              </a:xfrm>
              <a:prstGeom prst="rect">
                <a:avLst/>
              </a:prstGeom>
              <a:blipFill rotWithShape="0">
                <a:blip r:embed="rId2"/>
                <a:stretch>
                  <a:fillRect/>
                </a:stretch>
              </a:blipFill>
            </p:spPr>
            <p:txBody>
              <a:bodyPr/>
              <a:lstStyle/>
              <a:p>
                <a:r>
                  <a:rPr lang="en-US">
                    <a:noFill/>
                  </a:rPr>
                  <a:t> </a:t>
                </a:r>
              </a:p>
            </p:txBody>
          </p:sp>
        </mc:Fallback>
      </mc:AlternateContent>
      <p:sp>
        <p:nvSpPr>
          <p:cNvPr id="19" name="Rectangle 18"/>
          <p:cNvSpPr/>
          <p:nvPr/>
        </p:nvSpPr>
        <p:spPr>
          <a:xfrm>
            <a:off x="4810994" y="2163087"/>
            <a:ext cx="831850" cy="361904"/>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r</a:t>
            </a:r>
            <a:r>
              <a:rPr lang="en-US" dirty="0">
                <a:solidFill>
                  <a:schemeClr val="bg1"/>
                </a:solidFill>
              </a:rPr>
              <a:t>’=</a:t>
            </a:r>
            <a:r>
              <a:rPr lang="en-US" dirty="0" err="1">
                <a:solidFill>
                  <a:schemeClr val="bg1"/>
                </a:solidFill>
              </a:rPr>
              <a:t>A</a:t>
            </a:r>
            <a:r>
              <a:rPr lang="en-US" b="1" dirty="0" err="1">
                <a:solidFill>
                  <a:schemeClr val="bg1"/>
                </a:solidFill>
              </a:rPr>
              <a:t>r</a:t>
            </a:r>
            <a:endParaRPr lang="en-US" b="1" dirty="0">
              <a:solidFill>
                <a:schemeClr val="bg1"/>
              </a:solidFill>
            </a:endParaRPr>
          </a:p>
        </p:txBody>
      </p:sp>
      <mc:AlternateContent xmlns:mc="http://schemas.openxmlformats.org/markup-compatibility/2006" xmlns:a14="http://schemas.microsoft.com/office/drawing/2010/main">
        <mc:Choice Requires="a14">
          <p:sp>
            <p:nvSpPr>
              <p:cNvPr id="20" name="Rectangle 19"/>
              <p:cNvSpPr/>
              <p:nvPr/>
            </p:nvSpPr>
            <p:spPr>
              <a:xfrm>
                <a:off x="2927061" y="2558694"/>
                <a:ext cx="1987839" cy="77759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charset="0"/>
                            </a:rPr>
                            <m:t>𝑟</m:t>
                          </m:r>
                          <m:r>
                            <a:rPr lang="en-US" i="1">
                              <a:solidFill>
                                <a:schemeClr val="bg1"/>
                              </a:solidFill>
                              <a:latin typeface="Cambria Math" charset="0"/>
                            </a:rPr>
                            <m:t>′</m:t>
                          </m:r>
                        </m:e>
                        <m:sub>
                          <m:r>
                            <a:rPr lang="en-US" i="1">
                              <a:solidFill>
                                <a:schemeClr val="bg1"/>
                              </a:solidFill>
                              <a:latin typeface="Cambria Math" charset="0"/>
                            </a:rPr>
                            <m:t>𝑖</m:t>
                          </m:r>
                        </m:sub>
                      </m:sSub>
                      <m:r>
                        <a:rPr lang="en-US" i="1">
                          <a:solidFill>
                            <a:schemeClr val="bg1"/>
                          </a:solidFill>
                          <a:latin typeface="Cambria Math" charset="0"/>
                        </a:rPr>
                        <m:t>=</m:t>
                      </m:r>
                      <m:nary>
                        <m:naryPr>
                          <m:chr m:val="∑"/>
                          <m:limLoc m:val="undOvr"/>
                          <m:ctrlPr>
                            <a:rPr lang="en-US" i="1">
                              <a:solidFill>
                                <a:schemeClr val="bg1"/>
                              </a:solidFill>
                              <a:latin typeface="Cambria Math" panose="02040503050406030204" pitchFamily="18" charset="0"/>
                            </a:rPr>
                          </m:ctrlPr>
                        </m:naryPr>
                        <m:sub>
                          <m:r>
                            <a:rPr lang="en-US" i="1">
                              <a:solidFill>
                                <a:schemeClr val="bg1"/>
                              </a:solidFill>
                              <a:latin typeface="Cambria Math" charset="0"/>
                            </a:rPr>
                            <m:t>𝑗</m:t>
                          </m:r>
                          <m:r>
                            <a:rPr lang="en-US" i="1">
                              <a:solidFill>
                                <a:schemeClr val="bg1"/>
                              </a:solidFill>
                              <a:latin typeface="Cambria Math" charset="0"/>
                            </a:rPr>
                            <m:t>=1</m:t>
                          </m:r>
                        </m:sub>
                        <m:sup>
                          <m:r>
                            <a:rPr lang="en-US" i="1">
                              <a:solidFill>
                                <a:schemeClr val="bg1"/>
                              </a:solidFill>
                              <a:latin typeface="Cambria Math" charset="0"/>
                            </a:rPr>
                            <m:t>3</m:t>
                          </m:r>
                        </m:sup>
                        <m:e>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𝐴</m:t>
                              </m:r>
                            </m:e>
                            <m:sub>
                              <m:r>
                                <a:rPr lang="en-US" i="1">
                                  <a:solidFill>
                                    <a:schemeClr val="bg1"/>
                                  </a:solidFill>
                                  <a:latin typeface="Cambria Math" charset="0"/>
                                </a:rPr>
                                <m:t>𝑖𝑗</m:t>
                              </m:r>
                            </m:sub>
                          </m:sSub>
                          <m:sSub>
                            <m:sSubPr>
                              <m:ctrlPr>
                                <a:rPr lang="en-US" i="1">
                                  <a:solidFill>
                                    <a:schemeClr val="bg1"/>
                                  </a:solidFill>
                                  <a:latin typeface="Cambria Math" panose="02040503050406030204" pitchFamily="18" charset="0"/>
                                </a:rPr>
                              </m:ctrlPr>
                            </m:sSubPr>
                            <m:e>
                              <m:r>
                                <a:rPr lang="en-US" i="1">
                                  <a:solidFill>
                                    <a:schemeClr val="bg1"/>
                                  </a:solidFill>
                                  <a:latin typeface="Cambria Math" charset="0"/>
                                </a:rPr>
                                <m:t>𝑟</m:t>
                              </m:r>
                            </m:e>
                            <m:sub>
                              <m:r>
                                <a:rPr lang="en-US" i="1">
                                  <a:solidFill>
                                    <a:schemeClr val="bg1"/>
                                  </a:solidFill>
                                  <a:latin typeface="Cambria Math" charset="0"/>
                                </a:rPr>
                                <m:t>𝑗</m:t>
                              </m:r>
                            </m:sub>
                          </m:sSub>
                        </m:e>
                      </m:nary>
                    </m:oMath>
                  </m:oMathPara>
                </a14:m>
                <a:endParaRPr lang="en-US" dirty="0">
                  <a:solidFill>
                    <a:schemeClr val="bg1"/>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2927061" y="2558694"/>
                <a:ext cx="1987839" cy="777596"/>
              </a:xfrm>
              <a:prstGeom prst="rect">
                <a:avLst/>
              </a:prstGeom>
              <a:blipFill rotWithShape="0">
                <a:blip r:embed="rId3"/>
                <a:stretch>
                  <a:fillRect/>
                </a:stretch>
              </a:blipFill>
            </p:spPr>
            <p:txBody>
              <a:bodyPr/>
              <a:lstStyle/>
              <a:p>
                <a:r>
                  <a:rPr lang="en-US">
                    <a:noFill/>
                  </a:rPr>
                  <a:t> </a:t>
                </a:r>
              </a:p>
            </p:txBody>
          </p:sp>
        </mc:Fallback>
      </mc:AlternateContent>
      <p:sp>
        <p:nvSpPr>
          <p:cNvPr id="8" name="TextBox 7"/>
          <p:cNvSpPr txBox="1"/>
          <p:nvPr/>
        </p:nvSpPr>
        <p:spPr>
          <a:xfrm>
            <a:off x="6362700" y="3853477"/>
            <a:ext cx="3379323" cy="369332"/>
          </a:xfrm>
          <a:prstGeom prst="rect">
            <a:avLst/>
          </a:prstGeom>
          <a:noFill/>
        </p:spPr>
        <p:txBody>
          <a:bodyPr wrap="none" rtlCol="0">
            <a:spAutoFit/>
          </a:bodyPr>
          <a:lstStyle/>
          <a:p>
            <a:r>
              <a:rPr lang="en-US" dirty="0"/>
              <a:t>Length is invariant under rotation:</a:t>
            </a:r>
          </a:p>
        </p:txBody>
      </p:sp>
      <mc:AlternateContent xmlns:mc="http://schemas.openxmlformats.org/markup-compatibility/2006" xmlns:a14="http://schemas.microsoft.com/office/drawing/2010/main">
        <mc:Choice Requires="a14">
          <p:sp>
            <p:nvSpPr>
              <p:cNvPr id="21" name="Rectangle 20"/>
              <p:cNvSpPr/>
              <p:nvPr/>
            </p:nvSpPr>
            <p:spPr>
              <a:xfrm>
                <a:off x="8048476" y="2916852"/>
                <a:ext cx="2047650" cy="51977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i="1" smtClean="0">
                              <a:solidFill>
                                <a:schemeClr val="bg1"/>
                              </a:solidFill>
                              <a:latin typeface="Cambria Math" panose="02040503050406030204" pitchFamily="18" charset="0"/>
                            </a:rPr>
                          </m:ctrlPr>
                        </m:sSupPr>
                        <m:e>
                          <m:r>
                            <a:rPr lang="en-US" i="1">
                              <a:solidFill>
                                <a:schemeClr val="bg1"/>
                              </a:solidFill>
                              <a:latin typeface="Cambria Math" charset="0"/>
                            </a:rPr>
                            <m:t>𝐴</m:t>
                          </m:r>
                        </m:e>
                        <m:sup>
                          <m:r>
                            <a:rPr lang="en-US" i="1">
                              <a:solidFill>
                                <a:schemeClr val="bg1"/>
                              </a:solidFill>
                              <a:latin typeface="Cambria Math" charset="0"/>
                            </a:rPr>
                            <m:t>−1</m:t>
                          </m:r>
                        </m:sup>
                      </m:sSup>
                      <m:r>
                        <a:rPr lang="en-US" i="1">
                          <a:solidFill>
                            <a:schemeClr val="bg1"/>
                          </a:solidFill>
                          <a:latin typeface="Cambria Math" charset="0"/>
                        </a:rPr>
                        <m:t>=</m:t>
                      </m:r>
                      <m:r>
                        <a:rPr lang="en-US" i="1">
                          <a:solidFill>
                            <a:schemeClr val="bg1"/>
                          </a:solidFill>
                          <a:latin typeface="Cambria Math" charset="0"/>
                        </a:rPr>
                        <m:t>𝐴</m:t>
                      </m:r>
                      <m:d>
                        <m:dPr>
                          <m:ctrlPr>
                            <a:rPr lang="en-US" i="1">
                              <a:solidFill>
                                <a:schemeClr val="bg1"/>
                              </a:solidFill>
                              <a:latin typeface="Cambria Math" panose="02040503050406030204" pitchFamily="18" charset="0"/>
                            </a:rPr>
                          </m:ctrlPr>
                        </m:dPr>
                        <m:e>
                          <m:r>
                            <a:rPr lang="en-US" i="1">
                              <a:solidFill>
                                <a:schemeClr val="bg1"/>
                              </a:solidFill>
                              <a:latin typeface="Cambria Math" charset="0"/>
                            </a:rPr>
                            <m:t>−</m:t>
                          </m:r>
                          <m:r>
                            <a:rPr lang="en-US" i="1">
                              <a:solidFill>
                                <a:schemeClr val="bg1"/>
                              </a:solidFill>
                              <a:latin typeface="Cambria Math" charset="0"/>
                            </a:rPr>
                            <m:t>𝜃</m:t>
                          </m:r>
                        </m:e>
                      </m:d>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𝐴</m:t>
                          </m:r>
                        </m:e>
                        <m:sup>
                          <m:r>
                            <a:rPr lang="en-US" i="1">
                              <a:solidFill>
                                <a:schemeClr val="bg1"/>
                              </a:solidFill>
                              <a:latin typeface="Cambria Math" charset="0"/>
                            </a:rPr>
                            <m:t>⊺</m:t>
                          </m:r>
                        </m:sup>
                      </m:sSup>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8048476" y="2916852"/>
                <a:ext cx="2047650" cy="51977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6350963" y="4312054"/>
                <a:ext cx="5777537" cy="70071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i="1" smtClean="0">
                              <a:solidFill>
                                <a:schemeClr val="bg1"/>
                              </a:solidFill>
                              <a:latin typeface="Cambria Math" panose="02040503050406030204" pitchFamily="18" charset="0"/>
                            </a:rPr>
                          </m:ctrlPr>
                        </m:sSupPr>
                        <m:e>
                          <m:r>
                            <a:rPr lang="en-US" i="1">
                              <a:solidFill>
                                <a:schemeClr val="bg1"/>
                              </a:solidFill>
                              <a:latin typeface="Cambria Math" charset="0"/>
                            </a:rPr>
                            <m:t>|</m:t>
                          </m:r>
                          <m:d>
                            <m:dPr>
                              <m:begChr m:val="|"/>
                              <m:endChr m:val="|"/>
                              <m:ctrlPr>
                                <a:rPr lang="en-US" b="0" i="1" smtClean="0">
                                  <a:solidFill>
                                    <a:schemeClr val="bg1"/>
                                  </a:solidFill>
                                  <a:latin typeface="Cambria Math" panose="02040503050406030204" pitchFamily="18" charset="0"/>
                                </a:rPr>
                              </m:ctrlPr>
                            </m:dPr>
                            <m:e>
                              <m:r>
                                <a:rPr lang="en-US" i="1">
                                  <a:solidFill>
                                    <a:schemeClr val="bg1"/>
                                  </a:solidFill>
                                  <a:latin typeface="Cambria Math" charset="0"/>
                                </a:rPr>
                                <m:t>𝐴</m:t>
                              </m:r>
                              <m:acc>
                                <m:accPr>
                                  <m:chr m:val="⃗"/>
                                  <m:ctrlPr>
                                    <a:rPr lang="en-US" i="1">
                                      <a:solidFill>
                                        <a:schemeClr val="bg1"/>
                                      </a:solidFill>
                                      <a:latin typeface="Cambria Math" panose="02040503050406030204" pitchFamily="18" charset="0"/>
                                    </a:rPr>
                                  </m:ctrlPr>
                                </m:accPr>
                                <m:e>
                                  <m:r>
                                    <a:rPr lang="en-US" i="1">
                                      <a:solidFill>
                                        <a:schemeClr val="bg1"/>
                                      </a:solidFill>
                                      <a:latin typeface="Cambria Math" charset="0"/>
                                    </a:rPr>
                                    <m:t>𝑟</m:t>
                                  </m:r>
                                </m:e>
                              </m:acc>
                            </m:e>
                          </m:d>
                          <m:r>
                            <a:rPr lang="en-US" b="0" i="1" smtClean="0">
                              <a:solidFill>
                                <a:schemeClr val="bg1"/>
                              </a:solidFill>
                              <a:latin typeface="Cambria Math" charset="0"/>
                            </a:rPr>
                            <m:t>|</m:t>
                          </m:r>
                        </m:e>
                        <m:sup>
                          <m:r>
                            <a:rPr lang="en-US" i="1">
                              <a:solidFill>
                                <a:schemeClr val="bg1"/>
                              </a:solidFill>
                              <a:latin typeface="Cambria Math" charset="0"/>
                            </a:rPr>
                            <m:t>2</m:t>
                          </m:r>
                        </m:sup>
                      </m:sSup>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d>
                            <m:dPr>
                              <m:ctrlPr>
                                <a:rPr lang="en-US" i="1">
                                  <a:solidFill>
                                    <a:schemeClr val="bg1"/>
                                  </a:solidFill>
                                  <a:latin typeface="Cambria Math" panose="02040503050406030204" pitchFamily="18" charset="0"/>
                                </a:rPr>
                              </m:ctrlPr>
                            </m:dPr>
                            <m:e>
                              <m:r>
                                <a:rPr lang="en-US" i="1">
                                  <a:solidFill>
                                    <a:schemeClr val="bg1"/>
                                  </a:solidFill>
                                  <a:latin typeface="Cambria Math" charset="0"/>
                                </a:rPr>
                                <m:t>𝐴</m:t>
                              </m:r>
                              <m:acc>
                                <m:accPr>
                                  <m:chr m:val="⃗"/>
                                  <m:ctrlPr>
                                    <a:rPr lang="en-US" i="1">
                                      <a:solidFill>
                                        <a:schemeClr val="bg1"/>
                                      </a:solidFill>
                                      <a:latin typeface="Cambria Math" panose="02040503050406030204" pitchFamily="18" charset="0"/>
                                    </a:rPr>
                                  </m:ctrlPr>
                                </m:accPr>
                                <m:e>
                                  <m:r>
                                    <a:rPr lang="en-US" i="1">
                                      <a:solidFill>
                                        <a:schemeClr val="bg1"/>
                                      </a:solidFill>
                                      <a:latin typeface="Cambria Math" charset="0"/>
                                    </a:rPr>
                                    <m:t>𝑟</m:t>
                                  </m:r>
                                </m:e>
                              </m:acc>
                            </m:e>
                          </m:d>
                        </m:e>
                        <m:sup>
                          <m:r>
                            <a:rPr lang="en-US" i="1">
                              <a:solidFill>
                                <a:schemeClr val="bg1"/>
                              </a:solidFill>
                              <a:latin typeface="Cambria Math" charset="0"/>
                            </a:rPr>
                            <m:t>⊺</m:t>
                          </m:r>
                        </m:sup>
                      </m:sSup>
                      <m:d>
                        <m:dPr>
                          <m:ctrlPr>
                            <a:rPr lang="en-US" i="1">
                              <a:solidFill>
                                <a:schemeClr val="bg1"/>
                              </a:solidFill>
                              <a:latin typeface="Cambria Math" panose="02040503050406030204" pitchFamily="18" charset="0"/>
                            </a:rPr>
                          </m:ctrlPr>
                        </m:dPr>
                        <m:e>
                          <m:r>
                            <a:rPr lang="en-US" i="1">
                              <a:solidFill>
                                <a:schemeClr val="bg1"/>
                              </a:solidFill>
                              <a:latin typeface="Cambria Math" charset="0"/>
                            </a:rPr>
                            <m:t>𝐴</m:t>
                          </m:r>
                          <m:acc>
                            <m:accPr>
                              <m:chr m:val="⃗"/>
                              <m:ctrlPr>
                                <a:rPr lang="en-US" i="1">
                                  <a:solidFill>
                                    <a:schemeClr val="bg1"/>
                                  </a:solidFill>
                                  <a:latin typeface="Cambria Math" panose="02040503050406030204" pitchFamily="18" charset="0"/>
                                </a:rPr>
                              </m:ctrlPr>
                            </m:accPr>
                            <m:e>
                              <m:r>
                                <a:rPr lang="en-US" i="1">
                                  <a:solidFill>
                                    <a:schemeClr val="bg1"/>
                                  </a:solidFill>
                                  <a:latin typeface="Cambria Math" charset="0"/>
                                </a:rPr>
                                <m:t>𝑟</m:t>
                              </m:r>
                            </m:e>
                          </m:acc>
                        </m:e>
                      </m:d>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acc>
                            <m:accPr>
                              <m:chr m:val="⃗"/>
                              <m:ctrlPr>
                                <a:rPr lang="en-US" i="1">
                                  <a:solidFill>
                                    <a:schemeClr val="bg1"/>
                                  </a:solidFill>
                                  <a:latin typeface="Cambria Math" panose="02040503050406030204" pitchFamily="18" charset="0"/>
                                </a:rPr>
                              </m:ctrlPr>
                            </m:accPr>
                            <m:e>
                              <m:r>
                                <a:rPr lang="en-US" i="1">
                                  <a:solidFill>
                                    <a:schemeClr val="bg1"/>
                                  </a:solidFill>
                                  <a:latin typeface="Cambria Math" charset="0"/>
                                </a:rPr>
                                <m:t>𝑟</m:t>
                              </m:r>
                            </m:e>
                          </m:acc>
                        </m:e>
                        <m:sup>
                          <m:r>
                            <a:rPr lang="en-US" i="1">
                              <a:solidFill>
                                <a:schemeClr val="bg1"/>
                              </a:solidFill>
                              <a:latin typeface="Cambria Math" charset="0"/>
                            </a:rPr>
                            <m:t>⊺</m:t>
                          </m:r>
                        </m:sup>
                      </m:sSup>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𝐴</m:t>
                          </m:r>
                        </m:e>
                        <m:sup>
                          <m:r>
                            <a:rPr lang="en-US" i="1">
                              <a:solidFill>
                                <a:schemeClr val="bg1"/>
                              </a:solidFill>
                              <a:latin typeface="Cambria Math" charset="0"/>
                            </a:rPr>
                            <m:t>⊺</m:t>
                          </m:r>
                        </m:sup>
                      </m:sSup>
                      <m:r>
                        <a:rPr lang="en-US" i="1">
                          <a:solidFill>
                            <a:schemeClr val="bg1"/>
                          </a:solidFill>
                          <a:latin typeface="Cambria Math" charset="0"/>
                        </a:rPr>
                        <m:t>𝐴</m:t>
                      </m:r>
                      <m:r>
                        <a:rPr lang="en-US" i="1">
                          <a:solidFill>
                            <a:schemeClr val="bg1"/>
                          </a:solidFill>
                          <a:latin typeface="Cambria Math" charset="0"/>
                        </a:rPr>
                        <m:t> </m:t>
                      </m:r>
                      <m:acc>
                        <m:accPr>
                          <m:chr m:val="⃗"/>
                          <m:ctrlPr>
                            <a:rPr lang="en-US" i="1">
                              <a:solidFill>
                                <a:schemeClr val="bg1"/>
                              </a:solidFill>
                              <a:latin typeface="Cambria Math" panose="02040503050406030204" pitchFamily="18" charset="0"/>
                            </a:rPr>
                          </m:ctrlPr>
                        </m:accPr>
                        <m:e>
                          <m:r>
                            <a:rPr lang="en-US" i="1">
                              <a:solidFill>
                                <a:schemeClr val="bg1"/>
                              </a:solidFill>
                              <a:latin typeface="Cambria Math" charset="0"/>
                            </a:rPr>
                            <m:t>𝑟</m:t>
                          </m:r>
                        </m:e>
                      </m:acc>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acc>
                            <m:accPr>
                              <m:chr m:val="⃗"/>
                              <m:ctrlPr>
                                <a:rPr lang="en-US" i="1">
                                  <a:solidFill>
                                    <a:schemeClr val="bg1"/>
                                  </a:solidFill>
                                  <a:latin typeface="Cambria Math" panose="02040503050406030204" pitchFamily="18" charset="0"/>
                                </a:rPr>
                              </m:ctrlPr>
                            </m:accPr>
                            <m:e>
                              <m:r>
                                <a:rPr lang="en-US" i="1">
                                  <a:solidFill>
                                    <a:schemeClr val="bg1"/>
                                  </a:solidFill>
                                  <a:latin typeface="Cambria Math" charset="0"/>
                                </a:rPr>
                                <m:t>𝑟</m:t>
                              </m:r>
                            </m:e>
                          </m:acc>
                        </m:e>
                        <m:sup>
                          <m:r>
                            <a:rPr lang="en-US" i="1">
                              <a:solidFill>
                                <a:schemeClr val="bg1"/>
                              </a:solidFill>
                              <a:latin typeface="Cambria Math" charset="0"/>
                            </a:rPr>
                            <m:t>⊺</m:t>
                          </m:r>
                        </m:sup>
                      </m:sSup>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𝐴</m:t>
                          </m:r>
                        </m:e>
                        <m:sup>
                          <m:r>
                            <a:rPr lang="en-US" i="1">
                              <a:solidFill>
                                <a:schemeClr val="bg1"/>
                              </a:solidFill>
                              <a:latin typeface="Cambria Math" charset="0"/>
                            </a:rPr>
                            <m:t>−1</m:t>
                          </m:r>
                        </m:sup>
                      </m:sSup>
                      <m:r>
                        <a:rPr lang="en-US" i="1">
                          <a:solidFill>
                            <a:schemeClr val="bg1"/>
                          </a:solidFill>
                          <a:latin typeface="Cambria Math" charset="0"/>
                        </a:rPr>
                        <m:t>𝐴</m:t>
                      </m:r>
                      <m:r>
                        <a:rPr lang="en-US" i="1">
                          <a:solidFill>
                            <a:schemeClr val="bg1"/>
                          </a:solidFill>
                          <a:latin typeface="Cambria Math" charset="0"/>
                        </a:rPr>
                        <m:t> </m:t>
                      </m:r>
                      <m:acc>
                        <m:accPr>
                          <m:chr m:val="⃗"/>
                          <m:ctrlPr>
                            <a:rPr lang="en-US" i="1">
                              <a:solidFill>
                                <a:schemeClr val="bg1"/>
                              </a:solidFill>
                              <a:latin typeface="Cambria Math" panose="02040503050406030204" pitchFamily="18" charset="0"/>
                            </a:rPr>
                          </m:ctrlPr>
                        </m:accPr>
                        <m:e>
                          <m:r>
                            <a:rPr lang="en-US" i="1">
                              <a:solidFill>
                                <a:schemeClr val="bg1"/>
                              </a:solidFill>
                              <a:latin typeface="Cambria Math" charset="0"/>
                            </a:rPr>
                            <m:t>𝑟</m:t>
                          </m:r>
                        </m:e>
                      </m:acc>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acc>
                            <m:accPr>
                              <m:chr m:val="⃗"/>
                              <m:ctrlPr>
                                <a:rPr lang="en-US" i="1">
                                  <a:solidFill>
                                    <a:schemeClr val="bg1"/>
                                  </a:solidFill>
                                  <a:latin typeface="Cambria Math" panose="02040503050406030204" pitchFamily="18" charset="0"/>
                                </a:rPr>
                              </m:ctrlPr>
                            </m:accPr>
                            <m:e>
                              <m:r>
                                <a:rPr lang="en-US" i="1">
                                  <a:solidFill>
                                    <a:schemeClr val="bg1"/>
                                  </a:solidFill>
                                  <a:latin typeface="Cambria Math" charset="0"/>
                                </a:rPr>
                                <m:t>𝑟</m:t>
                              </m:r>
                            </m:e>
                          </m:acc>
                        </m:e>
                        <m:sup>
                          <m:r>
                            <a:rPr lang="en-US" i="1">
                              <a:solidFill>
                                <a:schemeClr val="bg1"/>
                              </a:solidFill>
                              <a:latin typeface="Cambria Math" charset="0"/>
                            </a:rPr>
                            <m:t>⊺</m:t>
                          </m:r>
                        </m:sup>
                      </m:sSup>
                      <m:r>
                        <a:rPr lang="en-US" i="1">
                          <a:solidFill>
                            <a:schemeClr val="bg1"/>
                          </a:solidFill>
                          <a:latin typeface="Cambria Math" charset="0"/>
                        </a:rPr>
                        <m:t> </m:t>
                      </m:r>
                      <m:acc>
                        <m:accPr>
                          <m:chr m:val="⃗"/>
                          <m:ctrlPr>
                            <a:rPr lang="en-US" i="1">
                              <a:solidFill>
                                <a:schemeClr val="bg1"/>
                              </a:solidFill>
                              <a:latin typeface="Cambria Math" panose="02040503050406030204" pitchFamily="18" charset="0"/>
                            </a:rPr>
                          </m:ctrlPr>
                        </m:accPr>
                        <m:e>
                          <m:r>
                            <a:rPr lang="en-US" i="1">
                              <a:solidFill>
                                <a:schemeClr val="bg1"/>
                              </a:solidFill>
                              <a:latin typeface="Cambria Math" charset="0"/>
                            </a:rPr>
                            <m:t>𝑟</m:t>
                          </m:r>
                        </m:e>
                      </m:acc>
                      <m:r>
                        <a:rPr lang="en-US" i="1">
                          <a:solidFill>
                            <a:schemeClr val="bg1"/>
                          </a:solidFill>
                          <a:latin typeface="Cambria Math" charset="0"/>
                        </a:rPr>
                        <m:t>=</m:t>
                      </m:r>
                      <m:sSup>
                        <m:sSupPr>
                          <m:ctrlPr>
                            <a:rPr lang="en-US" i="1">
                              <a:solidFill>
                                <a:schemeClr val="bg1"/>
                              </a:solidFill>
                              <a:latin typeface="Cambria Math" panose="02040503050406030204" pitchFamily="18" charset="0"/>
                            </a:rPr>
                          </m:ctrlPr>
                        </m:sSupPr>
                        <m:e>
                          <m:r>
                            <a:rPr lang="en-US" i="1">
                              <a:solidFill>
                                <a:schemeClr val="bg1"/>
                              </a:solidFill>
                              <a:latin typeface="Cambria Math" charset="0"/>
                            </a:rPr>
                            <m:t>|</m:t>
                          </m:r>
                          <m:d>
                            <m:dPr>
                              <m:begChr m:val="|"/>
                              <m:endChr m:val="|"/>
                              <m:ctrlPr>
                                <a:rPr lang="en-US" b="0" i="1" smtClean="0">
                                  <a:solidFill>
                                    <a:schemeClr val="bg1"/>
                                  </a:solidFill>
                                  <a:latin typeface="Cambria Math" panose="02040503050406030204" pitchFamily="18" charset="0"/>
                                </a:rPr>
                              </m:ctrlPr>
                            </m:dPr>
                            <m:e>
                              <m:acc>
                                <m:accPr>
                                  <m:chr m:val="⃗"/>
                                  <m:ctrlPr>
                                    <a:rPr lang="en-US" i="1">
                                      <a:solidFill>
                                        <a:schemeClr val="bg1"/>
                                      </a:solidFill>
                                      <a:latin typeface="Cambria Math" panose="02040503050406030204" pitchFamily="18" charset="0"/>
                                    </a:rPr>
                                  </m:ctrlPr>
                                </m:accPr>
                                <m:e>
                                  <m:r>
                                    <a:rPr lang="en-US" i="1">
                                      <a:solidFill>
                                        <a:schemeClr val="bg1"/>
                                      </a:solidFill>
                                      <a:latin typeface="Cambria Math" charset="0"/>
                                    </a:rPr>
                                    <m:t>𝑟</m:t>
                                  </m:r>
                                </m:e>
                              </m:acc>
                            </m:e>
                          </m:d>
                          <m:r>
                            <a:rPr lang="en-US" b="0" i="1" smtClean="0">
                              <a:solidFill>
                                <a:schemeClr val="bg1"/>
                              </a:solidFill>
                              <a:latin typeface="Cambria Math" charset="0"/>
                            </a:rPr>
                            <m:t>|</m:t>
                          </m:r>
                        </m:e>
                        <m:sup>
                          <m:r>
                            <a:rPr lang="en-US" i="1">
                              <a:solidFill>
                                <a:schemeClr val="bg1"/>
                              </a:solidFill>
                              <a:latin typeface="Cambria Math" charset="0"/>
                            </a:rPr>
                            <m:t>2</m:t>
                          </m:r>
                        </m:sup>
                      </m:sSup>
                    </m:oMath>
                  </m:oMathPara>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6350963" y="4312054"/>
                <a:ext cx="5777537" cy="70071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449680" y="4796790"/>
                <a:ext cx="26327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charset="0"/>
                        </a:rPr>
                        <m:t>𝜃</m:t>
                      </m:r>
                    </m:oMath>
                  </m:oMathPara>
                </a14:m>
                <a:endParaRPr lang="en-US" dirty="0">
                  <a:solidFill>
                    <a:schemeClr val="tx1"/>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2449680" y="4796790"/>
                <a:ext cx="263270" cy="369332"/>
              </a:xfrm>
              <a:prstGeom prst="rect">
                <a:avLst/>
              </a:prstGeom>
              <a:blipFill rotWithShape="0">
                <a:blip r:embed="rId6"/>
                <a:stretch>
                  <a:fillRect r="-13953"/>
                </a:stretch>
              </a:blipFill>
            </p:spPr>
            <p:txBody>
              <a:bodyPr/>
              <a:lstStyle/>
              <a:p>
                <a:r>
                  <a:rPr lang="en-US">
                    <a:noFill/>
                  </a:rPr>
                  <a:t> </a:t>
                </a:r>
              </a:p>
            </p:txBody>
          </p:sp>
        </mc:Fallback>
      </mc:AlternateContent>
      <p:sp>
        <p:nvSpPr>
          <p:cNvPr id="25" name="Arc 24"/>
          <p:cNvSpPr/>
          <p:nvPr/>
        </p:nvSpPr>
        <p:spPr>
          <a:xfrm>
            <a:off x="2085800" y="4691265"/>
            <a:ext cx="914400" cy="9144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p:cNvSpPr txBox="1"/>
              <p:nvPr/>
            </p:nvSpPr>
            <p:spPr>
              <a:xfrm>
                <a:off x="10175073" y="2804698"/>
                <a:ext cx="1989134" cy="923330"/>
              </a:xfrm>
              <a:prstGeom prst="rect">
                <a:avLst/>
              </a:prstGeom>
              <a:noFill/>
            </p:spPr>
            <p:txBody>
              <a:bodyPr wrap="none" rtlCol="0">
                <a:spAutoFit/>
              </a:bodyPr>
              <a:lstStyle/>
              <a:p>
                <a:r>
                  <a:rPr lang="en-US" dirty="0"/>
                  <a:t>Note the transpose</a:t>
                </a:r>
              </a:p>
              <a:p>
                <a14:m>
                  <m:oMath xmlns:m="http://schemas.openxmlformats.org/officeDocument/2006/math">
                    <m:r>
                      <a:rPr lang="en-US" i="1" smtClean="0">
                        <a:solidFill>
                          <a:schemeClr val="tx1"/>
                        </a:solidFill>
                        <a:latin typeface="Cambria Math" charset="0"/>
                      </a:rPr>
                      <m:t>⊺ </m:t>
                    </m:r>
                  </m:oMath>
                </a14:m>
                <a:r>
                  <a:rPr lang="en-US" dirty="0">
                    <a:solidFill>
                      <a:schemeClr val="tx1"/>
                    </a:solidFill>
                  </a:rPr>
                  <a:t>swaps rows and </a:t>
                </a:r>
              </a:p>
              <a:p>
                <a:r>
                  <a:rPr lang="en-US" dirty="0">
                    <a:solidFill>
                      <a:schemeClr val="tx1"/>
                    </a:solidFill>
                  </a:rPr>
                  <a:t>columns</a:t>
                </a:r>
              </a:p>
            </p:txBody>
          </p:sp>
        </mc:Choice>
        <mc:Fallback xmlns="">
          <p:sp>
            <p:nvSpPr>
              <p:cNvPr id="26" name="TextBox 25"/>
              <p:cNvSpPr txBox="1">
                <a:spLocks noRot="1" noChangeAspect="1" noMove="1" noResize="1" noEditPoints="1" noAdjustHandles="1" noChangeArrowheads="1" noChangeShapeType="1" noTextEdit="1"/>
              </p:cNvSpPr>
              <p:nvPr/>
            </p:nvSpPr>
            <p:spPr>
              <a:xfrm>
                <a:off x="10175073" y="2804698"/>
                <a:ext cx="1989134" cy="923330"/>
              </a:xfrm>
              <a:prstGeom prst="rect">
                <a:avLst/>
              </a:prstGeom>
              <a:blipFill rotWithShape="0">
                <a:blip r:embed="rId7"/>
                <a:stretch>
                  <a:fillRect l="-2454" t="-9211" r="-2454" b="-17763"/>
                </a:stretch>
              </a:blipFill>
            </p:spPr>
            <p:txBody>
              <a:bodyPr/>
              <a:lstStyle/>
              <a:p>
                <a:r>
                  <a:rPr lang="en-US">
                    <a:noFill/>
                  </a:rPr>
                  <a:t> </a:t>
                </a:r>
              </a:p>
            </p:txBody>
          </p:sp>
        </mc:Fallback>
      </mc:AlternateContent>
    </p:spTree>
    <p:extLst>
      <p:ext uri="{BB962C8B-B14F-4D97-AF65-F5344CB8AC3E}">
        <p14:creationId xmlns:p14="http://schemas.microsoft.com/office/powerpoint/2010/main" val="384412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82408</TotalTime>
  <Words>4402</Words>
  <Application>Microsoft Macintosh PowerPoint</Application>
  <PresentationFormat>Widescreen</PresentationFormat>
  <Paragraphs>856</Paragraphs>
  <Slides>46</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Cambria Math</vt:lpstr>
      <vt:lpstr>Edwardian Script ITC</vt:lpstr>
      <vt:lpstr>Symbol</vt:lpstr>
      <vt:lpstr>Celestial</vt:lpstr>
      <vt:lpstr>Unit I The Theory of Relativity Part iI:  Special Relativity  PHYS 7903/AST 4953 – General Relativistic MHD </vt:lpstr>
      <vt:lpstr>Special theory of relativity – on the electrodynamics of moving bodies </vt:lpstr>
      <vt:lpstr>Postulates of special relativity</vt:lpstr>
      <vt:lpstr>Relativistic corrections to classical physics – velocity addition</vt:lpstr>
      <vt:lpstr>Reference frames</vt:lpstr>
      <vt:lpstr>transformations - rotations</vt:lpstr>
      <vt:lpstr>transformations - rotations</vt:lpstr>
      <vt:lpstr>transformations - rotations</vt:lpstr>
      <vt:lpstr>transformations - rotations</vt:lpstr>
      <vt:lpstr>Lorentz transformations and Inertial frames</vt:lpstr>
      <vt:lpstr>Lorentz transformations and Inertial frames</vt:lpstr>
      <vt:lpstr>Lorentz transformations and Inertial frames</vt:lpstr>
      <vt:lpstr>transformations - a word on tensors </vt:lpstr>
      <vt:lpstr>transformations - a word on tensors </vt:lpstr>
      <vt:lpstr>transformations - a word on tensors </vt:lpstr>
      <vt:lpstr>metric</vt:lpstr>
      <vt:lpstr>metric tensor</vt:lpstr>
      <vt:lpstr>Minkowski flat metric tensor</vt:lpstr>
      <vt:lpstr>Lorentz transformations</vt:lpstr>
      <vt:lpstr>Lorentz transformations</vt:lpstr>
      <vt:lpstr>Lorentz transformations - example</vt:lpstr>
      <vt:lpstr>Lorentz transformations - example</vt:lpstr>
      <vt:lpstr>Time dilation</vt:lpstr>
      <vt:lpstr>Time dilation</vt:lpstr>
      <vt:lpstr>Review of Four vectors</vt:lpstr>
      <vt:lpstr>Review of Four Vectors</vt:lpstr>
      <vt:lpstr>Worldlines, worldsheets, worldvolumes</vt:lpstr>
      <vt:lpstr>Worldlines, worldsheets, worldvolumes</vt:lpstr>
      <vt:lpstr>Proper time on a worldline</vt:lpstr>
      <vt:lpstr>Review of Special Relativity</vt:lpstr>
      <vt:lpstr>Length contraction</vt:lpstr>
      <vt:lpstr>Length contraction</vt:lpstr>
      <vt:lpstr>Length contraction</vt:lpstr>
      <vt:lpstr>Review of Spacetime Interval </vt:lpstr>
      <vt:lpstr>Pop quiz - Relativity of simultaneity</vt:lpstr>
      <vt:lpstr>Pop quiz - Relativity of simultaneity</vt:lpstr>
      <vt:lpstr>Pop quiz - Relativity of simultaneity</vt:lpstr>
      <vt:lpstr>Pop quiz - Relativity of simultaneity</vt:lpstr>
      <vt:lpstr>Pop quiz - Relativity of simultaneity</vt:lpstr>
      <vt:lpstr>Relativity of simultaneity (Group Activity)</vt:lpstr>
      <vt:lpstr>Relativity of simultaneity (Group Activity)</vt:lpstr>
      <vt:lpstr>Relativity of simultaneity (Group Activity)</vt:lpstr>
      <vt:lpstr>Relativity of simultaneity (Group Activity)</vt:lpstr>
      <vt:lpstr>Relativity of simultaneity (Group Activity)</vt:lpstr>
      <vt:lpstr>Relativity of simultaneity (Group Activity)</vt:lpstr>
      <vt:lpstr>Relativity of simultaneity (Group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Relativity of Space and time in popular science</dc:title>
  <dc:creator>Richard Anantua</dc:creator>
  <cp:lastModifiedBy>Richard Anantua</cp:lastModifiedBy>
  <cp:revision>464</cp:revision>
  <cp:lastPrinted>2017-07-08T19:18:10Z</cp:lastPrinted>
  <dcterms:created xsi:type="dcterms:W3CDTF">2017-02-25T18:53:48Z</dcterms:created>
  <dcterms:modified xsi:type="dcterms:W3CDTF">2023-02-16T06:41:57Z</dcterms:modified>
</cp:coreProperties>
</file>