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sldIdLst>
    <p:sldId id="391" r:id="rId2"/>
    <p:sldId id="356" r:id="rId3"/>
    <p:sldId id="279" r:id="rId4"/>
    <p:sldId id="257" r:id="rId5"/>
    <p:sldId id="258" r:id="rId6"/>
    <p:sldId id="294" r:id="rId7"/>
    <p:sldId id="295" r:id="rId8"/>
    <p:sldId id="389" r:id="rId9"/>
    <p:sldId id="292" r:id="rId10"/>
    <p:sldId id="293" r:id="rId11"/>
    <p:sldId id="313" r:id="rId12"/>
    <p:sldId id="314" r:id="rId13"/>
    <p:sldId id="322" r:id="rId14"/>
    <p:sldId id="323" r:id="rId15"/>
    <p:sldId id="311" r:id="rId16"/>
    <p:sldId id="390" r:id="rId17"/>
    <p:sldId id="291" r:id="rId18"/>
    <p:sldId id="387" r:id="rId19"/>
    <p:sldId id="368" r:id="rId20"/>
    <p:sldId id="280" r:id="rId21"/>
    <p:sldId id="281" r:id="rId22"/>
    <p:sldId id="369" r:id="rId23"/>
    <p:sldId id="374" r:id="rId24"/>
    <p:sldId id="283" r:id="rId25"/>
    <p:sldId id="276" r:id="rId26"/>
    <p:sldId id="373" r:id="rId27"/>
    <p:sldId id="372" r:id="rId28"/>
    <p:sldId id="286" r:id="rId29"/>
    <p:sldId id="385" r:id="rId30"/>
    <p:sldId id="284" r:id="rId31"/>
    <p:sldId id="383" r:id="rId32"/>
    <p:sldId id="350" r:id="rId33"/>
    <p:sldId id="375" r:id="rId34"/>
    <p:sldId id="275" r:id="rId35"/>
    <p:sldId id="376" r:id="rId36"/>
    <p:sldId id="377" r:id="rId37"/>
    <p:sldId id="378" r:id="rId38"/>
    <p:sldId id="371" r:id="rId39"/>
    <p:sldId id="379" r:id="rId40"/>
    <p:sldId id="380" r:id="rId41"/>
    <p:sldId id="384" r:id="rId42"/>
    <p:sldId id="338" r:id="rId43"/>
    <p:sldId id="381" r:id="rId44"/>
    <p:sldId id="334" r:id="rId45"/>
    <p:sldId id="336" r:id="rId46"/>
    <p:sldId id="337" r:id="rId47"/>
    <p:sldId id="339" r:id="rId48"/>
    <p:sldId id="340" r:id="rId49"/>
    <p:sldId id="343" r:id="rId50"/>
    <p:sldId id="288" r:id="rId51"/>
    <p:sldId id="272" r:id="rId52"/>
    <p:sldId id="282" r:id="rId53"/>
    <p:sldId id="277" r:id="rId54"/>
    <p:sldId id="273" r:id="rId55"/>
    <p:sldId id="271" r:id="rId56"/>
    <p:sldId id="259" r:id="rId57"/>
    <p:sldId id="261" r:id="rId58"/>
    <p:sldId id="262" r:id="rId59"/>
    <p:sldId id="263" r:id="rId60"/>
    <p:sldId id="266" r:id="rId61"/>
    <p:sldId id="386" r:id="rId62"/>
    <p:sldId id="335" r:id="rId63"/>
    <p:sldId id="388" r:id="rId6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94292"/>
  </p:normalViewPr>
  <p:slideViewPr>
    <p:cSldViewPr snapToGrid="0" snapToObjects="1">
      <p:cViewPr varScale="1">
        <p:scale>
          <a:sx n="93" d="100"/>
          <a:sy n="93" d="100"/>
        </p:scale>
        <p:origin x="216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22DD0D-41FC-0A42-A7F4-E155A5640EC4}" type="datetimeFigureOut">
              <a:rPr lang="en-US" smtClean="0"/>
              <a:t>3/21/23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0556D-28EC-A145-97F3-98C8D07C7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811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Amateur_astronomy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cr4.globalspec.com/blogentry/1372/Rotating-Black-Holes-the-Naked-Truth" TargetMode="External"/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Unit I is the buildup to GR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7DE08-FE4F-8747-B49F-01962FC40C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owlcation.com</a:t>
            </a:r>
            <a:r>
              <a:rPr lang="en-US" dirty="0"/>
              <a:t>/stem/Exoplanet-Detection-Methods</a:t>
            </a:r>
          </a:p>
          <a:p>
            <a:endParaRPr lang="en-US" dirty="0"/>
          </a:p>
          <a:p>
            <a:r>
              <a:rPr lang="en-US" dirty="0"/>
              <a:t>PPN Parameters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Einstein_ring</a:t>
            </a:r>
            <a:endParaRPr lang="en-US" dirty="0"/>
          </a:p>
          <a:p>
            <a:r>
              <a:rPr lang="en-US" dirty="0"/>
              <a:t>Gravitational mirror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C32B4-3599-084A-8A67-B6B721001AE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33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owlcation.com</a:t>
            </a:r>
            <a:r>
              <a:rPr lang="en-US" dirty="0"/>
              <a:t>/stem/Exoplanet-Detection-Methods</a:t>
            </a:r>
          </a:p>
          <a:p>
            <a:endParaRPr lang="en-US" dirty="0"/>
          </a:p>
          <a:p>
            <a:r>
              <a:rPr lang="en-US" dirty="0"/>
              <a:t>PPN Parameters</a:t>
            </a:r>
          </a:p>
          <a:p>
            <a:endParaRPr lang="en-US" dirty="0"/>
          </a:p>
          <a:p>
            <a:r>
              <a:rPr lang="en-US" dirty="0"/>
              <a:t>Gravitational mirror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C32B4-3599-084A-8A67-B6B721001AE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584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owlcation.com</a:t>
            </a:r>
            <a:r>
              <a:rPr lang="en-US" dirty="0"/>
              <a:t>/stem/Exoplanet-Detection-Methods</a:t>
            </a:r>
          </a:p>
          <a:p>
            <a:endParaRPr lang="en-US" dirty="0"/>
          </a:p>
          <a:p>
            <a:r>
              <a:rPr lang="en-US" dirty="0"/>
              <a:t>PPN Parameters</a:t>
            </a:r>
          </a:p>
          <a:p>
            <a:endParaRPr lang="en-US" dirty="0"/>
          </a:p>
          <a:p>
            <a:r>
              <a:rPr lang="en-US" dirty="0"/>
              <a:t>Gravitational mirror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C32B4-3599-084A-8A67-B6B721001AE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906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background.uchicago.edu</a:t>
            </a:r>
            <a:r>
              <a:rPr lang="en-US" dirty="0"/>
              <a:t>/~</a:t>
            </a:r>
            <a:r>
              <a:rPr lang="en-US" dirty="0" err="1"/>
              <a:t>whu</a:t>
            </a:r>
            <a:r>
              <a:rPr lang="en-US" dirty="0"/>
              <a:t>/polar/</a:t>
            </a:r>
            <a:r>
              <a:rPr lang="en-US" dirty="0" err="1"/>
              <a:t>webversion</a:t>
            </a:r>
            <a:r>
              <a:rPr lang="en-US" dirty="0"/>
              <a:t>/node6.html</a:t>
            </a:r>
          </a:p>
          <a:p>
            <a:endParaRPr lang="en-US" dirty="0"/>
          </a:p>
          <a:p>
            <a:r>
              <a:rPr lang="en-US" dirty="0"/>
              <a:t>http://</a:t>
            </a:r>
            <a:r>
              <a:rPr lang="en-US" dirty="0" err="1"/>
              <a:t>eagle.phys.utk.edu</a:t>
            </a:r>
            <a:r>
              <a:rPr lang="en-US" dirty="0"/>
              <a:t>/</a:t>
            </a:r>
            <a:r>
              <a:rPr lang="en-US" dirty="0" err="1"/>
              <a:t>guidry</a:t>
            </a:r>
            <a:r>
              <a:rPr lang="en-US" dirty="0"/>
              <a:t>/astro616/lectures/lecture_ch21.pdf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C32B4-3599-084A-8A67-B6B721001AE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4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www.ligo.caltech.edu</a:t>
            </a:r>
            <a:r>
              <a:rPr lang="en-US" dirty="0"/>
              <a:t>/page/what-are-</a:t>
            </a:r>
            <a:r>
              <a:rPr lang="en-US" dirty="0" err="1"/>
              <a:t>gw</a:t>
            </a:r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www.quora.com</a:t>
            </a:r>
            <a:r>
              <a:rPr lang="en-US" dirty="0"/>
              <a:t>/How-much-did-the-gravity-waves-detected-at-LIGO-stretch-space-A-micrometer</a:t>
            </a:r>
          </a:p>
          <a:p>
            <a:r>
              <a:rPr lang="en-US" dirty="0"/>
              <a:t>The strain measured by the LIGO interferometer in recent gravitational wave events was about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10−21</a:t>
            </a:r>
            <a:r>
              <a:rPr lang="en-US" dirty="0"/>
              <a:t>, or one part in a sextillion. The LIGO tunnel is 4 kilometers in length, so the measured change in length is about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4×10−18</a:t>
            </a:r>
            <a:r>
              <a:rPr lang="en-US" dirty="0"/>
              <a:t> meters, or roughly 1/200th the size of a proton.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C32B4-3599-084A-8A67-B6B721001AE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391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www.cosmotography.com</a:t>
            </a:r>
            <a:r>
              <a:rPr lang="en-US" dirty="0"/>
              <a:t>/images/</a:t>
            </a:r>
            <a:r>
              <a:rPr lang="en-US" dirty="0" err="1"/>
              <a:t>supermassive_blackholes_drive_galaxy_evolution.html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www.quora.com</a:t>
            </a:r>
            <a:r>
              <a:rPr lang="en-US" dirty="0"/>
              <a:t>/Are-Black-Holes-actual-holes-or-spheres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0556D-28EC-A145-97F3-98C8D07C7E7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624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33:00 -&gt; iTunes 31:30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0556D-28EC-A145-97F3-98C8D07C7E7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8674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33:00 -&gt; iTunes 31:30</a:t>
            </a:r>
          </a:p>
          <a:p>
            <a:endParaRPr lang="en-US" dirty="0"/>
          </a:p>
          <a:p>
            <a:r>
              <a:rPr lang="en-US" dirty="0"/>
              <a:t>With LIGP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0556D-28EC-A145-97F3-98C8D07C7E7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6958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We start with some background on black holes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We commonly associate relativistic jets with AGN, and around 10% of AGN host jets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Black hole/x-ray binary stars are also known to host relativistic jets with bulk Lorentz factors of a few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Finally, gamma ray bursts host the most powerful jets known, with Lorentz factors approaching 1000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0556D-28EC-A145-97F3-98C8D07C7E7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28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Pass out EHT article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Event_Horizon_Telescope</a:t>
            </a:r>
            <a:endParaRPr lang="en-US" dirty="0"/>
          </a:p>
          <a:p>
            <a:endParaRPr lang="en-US" dirty="0"/>
          </a:p>
          <a:p>
            <a:r>
              <a:rPr lang="en-US" dirty="0"/>
              <a:t>http://</a:t>
            </a:r>
            <a:r>
              <a:rPr lang="en-US" dirty="0" err="1"/>
              <a:t>www.scintillatingastronomy.com</a:t>
            </a:r>
            <a:r>
              <a:rPr lang="en-US" dirty="0"/>
              <a:t>/</a:t>
            </a:r>
            <a:r>
              <a:rPr lang="en-US" dirty="0" err="1"/>
              <a:t>eht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0556D-28EC-A145-97F3-98C8D07C7E7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22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=VxYslttKJ1k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0556D-28EC-A145-97F3-98C8D07C7E7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8979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Pass out EHT article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Event_Horizon_Telescope</a:t>
            </a:r>
            <a:endParaRPr lang="en-US" dirty="0"/>
          </a:p>
          <a:p>
            <a:endParaRPr lang="en-US" dirty="0"/>
          </a:p>
          <a:p>
            <a:r>
              <a:rPr lang="en-US" dirty="0"/>
              <a:t>http://</a:t>
            </a:r>
            <a:r>
              <a:rPr lang="en-US" dirty="0" err="1"/>
              <a:t>www.scintillatingastronomy.com</a:t>
            </a:r>
            <a:r>
              <a:rPr lang="en-US" dirty="0"/>
              <a:t>/</a:t>
            </a:r>
            <a:r>
              <a:rPr lang="en-US" dirty="0" err="1"/>
              <a:t>eht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0556D-28EC-A145-97F3-98C8D07C7E7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23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2:14:10 -&gt; iTunes</a:t>
            </a:r>
            <a:r>
              <a:rPr lang="en-US" baseline="0" dirty="0"/>
              <a:t> 2:12:25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0556D-28EC-A145-97F3-98C8D07C7E7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487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First, we embed</a:t>
            </a:r>
            <a:r>
              <a:rPr lang="en-US" baseline="0" dirty="0">
                <a:latin typeface="Calibri" charset="0"/>
              </a:rPr>
              <a:t> the observing jet simulations approach within its astrophysical context</a:t>
            </a:r>
          </a:p>
          <a:p>
            <a:pPr eaLnBrk="1" hangingPunct="1">
              <a:spcBef>
                <a:spcPct val="0"/>
              </a:spcBef>
            </a:pPr>
            <a:endParaRPr lang="en-US" baseline="0" dirty="0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baseline="0" dirty="0">
                <a:latin typeface="Calibri" charset="0"/>
              </a:rPr>
              <a:t>M87 is the prototypical case for a jet/accretion disk/black hole system</a:t>
            </a:r>
          </a:p>
          <a:p>
            <a:pPr eaLnBrk="1" hangingPunct="1">
              <a:spcBef>
                <a:spcPct val="0"/>
              </a:spcBef>
            </a:pPr>
            <a:endParaRPr lang="en-US" baseline="0" dirty="0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As one of the most massive</a:t>
            </a:r>
            <a:r>
              <a:rPr lang="en-US" baseline="30000" dirty="0"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giant elliptical galaxies near (5.4x10^7ly) Earth and one of the brightest radio sources in the sky, Messier 87 is a popular target for both </a:t>
            </a:r>
            <a:r>
              <a:rPr lang="en-US" dirty="0">
                <a:latin typeface="Calibri" charset="0"/>
                <a:hlinkClick r:id="rId3" tooltip="Amateur astronomy"/>
              </a:rPr>
              <a:t>amateur astronomy</a:t>
            </a:r>
            <a:r>
              <a:rPr lang="en-US" dirty="0">
                <a:latin typeface="Calibri" charset="0"/>
              </a:rPr>
              <a:t> observations and professional astronomy study. (Wikipedia)</a:t>
            </a:r>
          </a:p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Image: 3C274_98A_43_MATHS_76.png http://</a:t>
            </a:r>
            <a:r>
              <a:rPr lang="en-US" dirty="0" err="1">
                <a:latin typeface="Calibri" charset="0"/>
              </a:rPr>
              <a:t>www.aoc.nrao.edu</a:t>
            </a:r>
            <a:r>
              <a:rPr lang="en-US" dirty="0">
                <a:latin typeface="Calibri" charset="0"/>
              </a:rPr>
              <a:t>/~</a:t>
            </a:r>
            <a:r>
              <a:rPr lang="en-US" dirty="0" err="1">
                <a:latin typeface="Calibri" charset="0"/>
              </a:rPr>
              <a:t>cwalker</a:t>
            </a:r>
            <a:r>
              <a:rPr lang="en-US" dirty="0">
                <a:latin typeface="Calibri" charset="0"/>
              </a:rPr>
              <a:t>/M87/</a:t>
            </a:r>
          </a:p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The advent of higher resolution sub-mm from the Event</a:t>
            </a:r>
            <a:r>
              <a:rPr lang="en-US" baseline="0" dirty="0">
                <a:latin typeface="Calibri" charset="0"/>
              </a:rPr>
              <a:t> Horizon Telescope will provide us images we can compare with our highest resolution simulations</a:t>
            </a:r>
          </a:p>
          <a:p>
            <a:pPr eaLnBrk="1" hangingPunct="1">
              <a:spcBef>
                <a:spcPct val="0"/>
              </a:spcBef>
            </a:pPr>
            <a:endParaRPr lang="en-US" baseline="0" dirty="0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baseline="0" dirty="0">
                <a:latin typeface="Calibri" charset="0"/>
              </a:rPr>
              <a:t>EHT is centered on ALMA, uses Hawaii, Mexico, </a:t>
            </a:r>
            <a:r>
              <a:rPr lang="en-US" baseline="0" dirty="0" err="1">
                <a:latin typeface="Calibri" charset="0"/>
              </a:rPr>
              <a:t>Chile,etc</a:t>
            </a:r>
            <a:r>
              <a:rPr lang="en-US" baseline="0" dirty="0">
                <a:latin typeface="Calibri" charset="0"/>
              </a:rPr>
              <a:t>.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>
                <a:latin typeface="Calibri" charset="0"/>
              </a:rPr>
              <a:t>ALMA: anchor of EHT</a:t>
            </a:r>
            <a:endParaRPr lang="en-US" dirty="0">
              <a:latin typeface="Calibri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0556D-28EC-A145-97F3-98C8D07C7E7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267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F_a</a:t>
            </a:r>
            <a:r>
              <a:rPr lang="en-US" dirty="0"/>
              <a:t>=</a:t>
            </a:r>
            <a:r>
              <a:rPr lang="en-US" dirty="0" err="1"/>
              <a:t>m_a</a:t>
            </a:r>
            <a:r>
              <a:rPr lang="en-US" baseline="0" dirty="0"/>
              <a:t> a =&gt; m_a^2 = </a:t>
            </a:r>
            <a:r>
              <a:rPr lang="en-US" baseline="0" dirty="0" err="1"/>
              <a:t>F_a</a:t>
            </a:r>
            <a:r>
              <a:rPr lang="en-US" baseline="0" dirty="0"/>
              <a:t>/a</a:t>
            </a:r>
          </a:p>
          <a:p>
            <a:r>
              <a:rPr lang="en-US" baseline="0" dirty="0" err="1"/>
              <a:t>F_g</a:t>
            </a:r>
            <a:r>
              <a:rPr lang="en-US" baseline="0" dirty="0"/>
              <a:t> = G </a:t>
            </a:r>
            <a:r>
              <a:rPr lang="en-US" baseline="0" dirty="0" err="1"/>
              <a:t>m_g</a:t>
            </a:r>
            <a:r>
              <a:rPr lang="en-US" baseline="0" dirty="0"/>
              <a:t> </a:t>
            </a:r>
            <a:r>
              <a:rPr lang="en-US" baseline="0" dirty="0" err="1"/>
              <a:t>m_g</a:t>
            </a:r>
            <a:r>
              <a:rPr lang="en-US" baseline="0" dirty="0"/>
              <a:t>/r^2 =&gt; m_g^2 =</a:t>
            </a:r>
            <a:r>
              <a:rPr lang="en-US" baseline="0" dirty="0" err="1"/>
              <a:t>F_g</a:t>
            </a:r>
            <a:r>
              <a:rPr lang="en-US" baseline="0" dirty="0"/>
              <a:t> r^2/g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0556D-28EC-A145-97F3-98C8D07C7E7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975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Jay Z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Free fall can be replicated in</a:t>
            </a:r>
            <a:r>
              <a:rPr lang="en-US" baseline="0" dirty="0"/>
              <a:t> </a:t>
            </a:r>
            <a:r>
              <a:rPr lang="en-US" dirty="0" err="1"/>
              <a:t>GraviLab</a:t>
            </a:r>
            <a:r>
              <a:rPr lang="en-US" baseline="0" dirty="0"/>
              <a:t> taking M-&gt;0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Buoyancy can be replicated in </a:t>
            </a:r>
            <a:r>
              <a:rPr lang="en-US" dirty="0" err="1"/>
              <a:t>AccLab</a:t>
            </a:r>
            <a:r>
              <a:rPr lang="en-US" dirty="0"/>
              <a:t> by the floor knocking air molecules up to balloon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0556D-28EC-A145-97F3-98C8D07C7E7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0910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presence of the black hole gravity warps the </a:t>
            </a:r>
            <a:r>
              <a:rPr lang="en-US" dirty="0" err="1"/>
              <a:t>spacetime</a:t>
            </a:r>
            <a:r>
              <a:rPr lang="en-US" baseline="0" dirty="0"/>
              <a:t> on large scales near </a:t>
            </a:r>
            <a:r>
              <a:rPr lang="en-US" baseline="0" dirty="0" err="1"/>
              <a:t>GraviLab</a:t>
            </a:r>
            <a:r>
              <a:rPr lang="en-US" baseline="0" dirty="0"/>
              <a:t>, and does not do this near </a:t>
            </a:r>
            <a:r>
              <a:rPr lang="en-US" baseline="0" dirty="0" err="1"/>
              <a:t>AccLab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0556D-28EC-A145-97F3-98C8D07C7E7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914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effects of tidal forces accompanying</a:t>
            </a:r>
            <a:r>
              <a:rPr lang="en-US" baseline="0" dirty="0"/>
              <a:t> gravitational curvature vanish for sufficiently small labs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0556D-28EC-A145-97F3-98C8D07C7E7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004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Explicit examples require more background</a:t>
            </a:r>
            <a:r>
              <a:rPr lang="en-US" baseline="0" dirty="0"/>
              <a:t> in differential geometry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0556D-28EC-A145-97F3-98C8D07C7E7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993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1:04:30 -&gt;</a:t>
            </a:r>
            <a:r>
              <a:rPr lang="en-US" baseline="0" dirty="0"/>
              <a:t> iTunes 1:02:30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0556D-28EC-A145-97F3-98C8D07C7E7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7807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1:04:30 -&gt;</a:t>
            </a:r>
            <a:r>
              <a:rPr lang="en-US" baseline="0" dirty="0"/>
              <a:t> iTunes 1:02:30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0556D-28EC-A145-97F3-98C8D07C7E7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65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hyperphysics.phy-astr.gsu.edu</a:t>
            </a:r>
            <a:r>
              <a:rPr lang="en-US" dirty="0"/>
              <a:t>/</a:t>
            </a:r>
            <a:r>
              <a:rPr lang="en-US" dirty="0" err="1"/>
              <a:t>hbase</a:t>
            </a:r>
            <a:r>
              <a:rPr lang="en-US" dirty="0"/>
              <a:t>/</a:t>
            </a:r>
            <a:r>
              <a:rPr lang="en-US" dirty="0" err="1"/>
              <a:t>Relativ</a:t>
            </a:r>
            <a:r>
              <a:rPr lang="en-US" dirty="0"/>
              <a:t>/airtim.html#c5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C32B4-3599-084A-8A67-B6B721001AE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468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7DE08-FE4F-8747-B49F-01962FC40CB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216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dirty="0">
                <a:hlinkClick r:id="rId3"/>
              </a:rPr>
              <a:t>http://cr4.globalspec.com/blogentry/1372/Rotating-Black-Holes-the-Naked-Truth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0556D-28EC-A145-97F3-98C8D07C7E7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0627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33:00 -&gt; iTunes 31:30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0556D-28EC-A145-97F3-98C8D07C7E7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787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33:00 -&gt; iTunes 31:30</a:t>
            </a:r>
          </a:p>
          <a:p>
            <a:endParaRPr lang="en-US" dirty="0"/>
          </a:p>
          <a:p>
            <a:r>
              <a:rPr lang="en-US" dirty="0"/>
              <a:t>With LIGP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0556D-28EC-A145-97F3-98C8D07C7E7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522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hyperphysics.phy-astr.gsu.edu</a:t>
            </a:r>
            <a:r>
              <a:rPr lang="en-US" dirty="0"/>
              <a:t>/</a:t>
            </a:r>
            <a:r>
              <a:rPr lang="en-US" dirty="0" err="1"/>
              <a:t>hbase</a:t>
            </a:r>
            <a:r>
              <a:rPr lang="en-US" dirty="0"/>
              <a:t>/</a:t>
            </a:r>
            <a:r>
              <a:rPr lang="en-US" dirty="0" err="1"/>
              <a:t>Relativ</a:t>
            </a:r>
            <a:r>
              <a:rPr lang="en-US" dirty="0"/>
              <a:t>/airtim.html#c5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C32B4-3599-084A-8A67-B6B721001AE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05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/wiki/Hafele%E2%80%93Keating_experiment</a:t>
            </a:r>
          </a:p>
          <a:p>
            <a:endParaRPr lang="en-US" dirty="0"/>
          </a:p>
          <a:p>
            <a:r>
              <a:rPr lang="en-US" dirty="0"/>
              <a:t>Clocks tick faster in the weaker gravitational field while airborne, thus gaining ns</a:t>
            </a:r>
          </a:p>
          <a:p>
            <a:r>
              <a:rPr lang="en-US" dirty="0"/>
              <a:t>Clocks move faster relative to the Center of Earth moving Eastward, thus losing 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Clocks move slower relative to the Center of Earth moving Westward, thus gaining 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C32B4-3599-084A-8A67-B6B721001AE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51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Hartle</a:t>
            </a:r>
            <a:r>
              <a:rPr lang="en-US" dirty="0"/>
              <a:t> p. 64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C32B4-3599-084A-8A67-B6B721001A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02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Hartle</a:t>
            </a:r>
            <a:r>
              <a:rPr lang="en-US" dirty="0"/>
              <a:t> p. 64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C32B4-3599-084A-8A67-B6B721001AE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39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Hartle</a:t>
            </a:r>
            <a:r>
              <a:rPr lang="en-US" dirty="0"/>
              <a:t> p. 64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C32B4-3599-084A-8A67-B6B721001AE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59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owlcation.com</a:t>
            </a:r>
            <a:r>
              <a:rPr lang="en-US" dirty="0"/>
              <a:t>/stem/Exoplanet-Detection-Methods</a:t>
            </a:r>
          </a:p>
          <a:p>
            <a:endParaRPr lang="en-US" dirty="0"/>
          </a:p>
          <a:p>
            <a:r>
              <a:rPr lang="en-US" dirty="0"/>
              <a:t>PPN Parameters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Einstein_ring</a:t>
            </a:r>
            <a:endParaRPr lang="en-US" dirty="0"/>
          </a:p>
          <a:p>
            <a:r>
              <a:rPr lang="en-US" dirty="0"/>
              <a:t>Gravitational mirror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C32B4-3599-084A-8A67-B6B721001A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243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3/21/23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3/21/23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hyperlink" Target="http://science.sciencemag.org/content/early/2017/06/06/science.aal2879.fu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hyperlink" Target="http://science.sciencemag.org/content/early/2017/06/06/science.aal2879.fu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../media/image1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ps.org/prl/pdf/10.1103/PhysRevLett.116.061102" TargetMode="External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4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0.png"/><Relationship Id="rId4" Type="http://schemas.openxmlformats.org/officeDocument/2006/relationships/image" Target="../media/image60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100.png"/><Relationship Id="rId2" Type="http://schemas.openxmlformats.org/officeDocument/2006/relationships/image" Target="../media/image4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0.png"/><Relationship Id="rId5" Type="http://schemas.openxmlformats.org/officeDocument/2006/relationships/image" Target="../media/image90.png"/><Relationship Id="rId4" Type="http://schemas.openxmlformats.org/officeDocument/2006/relationships/image" Target="../media/image51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2017/04/black-hole-event-horizon-telescope-pictures-genius-science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2017/04/black-hole-event-horizon-telescope-pictures-genius-science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kipac-web.stanford.edu/seeing-believing-observing-simulations-relativistic-jet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kipac-web.stanford.edu/seeing-believing-observing-simulations-relativistic-jets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s://kipac-web.stanford.edu/seeing-believing-observing-simulations-relativistic-jet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elativityoflight.com/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1.png"/><Relationship Id="rId5" Type="http://schemas.openxmlformats.org/officeDocument/2006/relationships/image" Target="../media/image430.png"/><Relationship Id="rId4" Type="http://schemas.openxmlformats.org/officeDocument/2006/relationships/image" Target="../media/image42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image" Target="../media/image161.png"/><Relationship Id="rId7" Type="http://schemas.openxmlformats.org/officeDocument/2006/relationships/image" Target="../media/image20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37.tiff"/><Relationship Id="rId10" Type="http://schemas.openxmlformats.org/officeDocument/2006/relationships/image" Target="../media/image230.png"/><Relationship Id="rId4" Type="http://schemas.openxmlformats.org/officeDocument/2006/relationships/image" Target="../media/image170.png"/><Relationship Id="rId9" Type="http://schemas.openxmlformats.org/officeDocument/2006/relationships/image" Target="../media/image22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image" Target="../media/image161.png"/><Relationship Id="rId7" Type="http://schemas.openxmlformats.org/officeDocument/2006/relationships/image" Target="../media/image20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11" Type="http://schemas.openxmlformats.org/officeDocument/2006/relationships/image" Target="../media/image240.png"/><Relationship Id="rId5" Type="http://schemas.openxmlformats.org/officeDocument/2006/relationships/image" Target="../media/image37.tiff"/><Relationship Id="rId10" Type="http://schemas.openxmlformats.org/officeDocument/2006/relationships/image" Target="../media/image230.png"/><Relationship Id="rId4" Type="http://schemas.openxmlformats.org/officeDocument/2006/relationships/image" Target="../media/image170.png"/><Relationship Id="rId9" Type="http://schemas.openxmlformats.org/officeDocument/2006/relationships/image" Target="../media/image22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cr4.globalspec.com/blogentry/1372/Rotating-Black-Holes-the-Naked-Truth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26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9.png"/><Relationship Id="rId5" Type="http://schemas.openxmlformats.org/officeDocument/2006/relationships/image" Target="../media/image6.jp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Unit I</a:t>
            </a:r>
            <a:br>
              <a:rPr lang="en-US" dirty="0"/>
            </a:br>
            <a:r>
              <a:rPr lang="en-US" dirty="0"/>
              <a:t>The Theory of Relativity</a:t>
            </a:r>
            <a:br>
              <a:rPr lang="en-US" dirty="0"/>
            </a:br>
            <a:r>
              <a:rPr lang="en-US" sz="2700" dirty="0"/>
              <a:t>Part </a:t>
            </a:r>
            <a:r>
              <a:rPr lang="en-US" sz="2700" dirty="0" err="1"/>
              <a:t>iII</a:t>
            </a:r>
            <a:r>
              <a:rPr lang="en-US" sz="2700" dirty="0"/>
              <a:t>: </a:t>
            </a:r>
            <a:br>
              <a:rPr lang="en-US" sz="2700" dirty="0"/>
            </a:br>
            <a:r>
              <a:rPr lang="en-US" sz="2700" dirty="0"/>
              <a:t>General Relativity And Applications</a:t>
            </a:r>
            <a:br>
              <a:rPr lang="en-US" sz="2700" dirty="0"/>
            </a:br>
            <a:br>
              <a:rPr lang="en-US" dirty="0"/>
            </a:br>
            <a:r>
              <a:rPr lang="en-US" sz="2400" dirty="0"/>
              <a:t>PHYS 7903/AST 4953 – General Relativistic MHD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Richard </a:t>
            </a:r>
            <a:r>
              <a:rPr lang="en-US" dirty="0" err="1"/>
              <a:t>anantua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9826" y="4741652"/>
            <a:ext cx="1288211" cy="211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69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decay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Exercise: </a:t>
                </a:r>
                <a:r>
                  <a:rPr lang="en-US" dirty="0"/>
                  <a:t>In 1977 at CERN, muons (specifically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</a:rPr>
                      <m:t>𝜇</m:t>
                    </m:r>
                  </m:oMath>
                </a14:m>
                <a:r>
                  <a:rPr lang="en-US" baseline="30000" dirty="0"/>
                  <a:t>+</a:t>
                </a:r>
                <a:r>
                  <a:rPr lang="en-US" dirty="0"/>
                  <a:t> particles) were accelerated to v/c=0.9994 in a 14m circumference storage ring. If a muon’s lifetime (before decaying into positrons and neutrinos) at rest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𝜏</m:t>
                    </m:r>
                  </m:oMath>
                </a14:m>
                <a:r>
                  <a:rPr lang="en-US" dirty="0"/>
                  <a:t>=2.2x10</a:t>
                </a:r>
                <a:r>
                  <a:rPr lang="en-US" baseline="30000" dirty="0"/>
                  <a:t>-6</a:t>
                </a:r>
                <a:r>
                  <a:rPr lang="en-US" dirty="0"/>
                  <a:t>s, what does special relativity predict is the expected lifetime T of the boosted muon?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The experimentally (Bailey et al. 1977) measured lifetimes were related as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421" r="-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692711" y="3318333"/>
                <a:ext cx="8185994" cy="12966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𝑇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𝛾𝜏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𝜏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/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2.2∙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−6</m:t>
                              </m:r>
                            </m:sup>
                          </m:s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(0.9994)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m:rPr>
                          <m:sty m:val="p"/>
                        </m:rPr>
                        <a:rPr lang="en-US">
                          <a:solidFill>
                            <a:schemeClr val="bg1"/>
                          </a:solidFill>
                          <a:latin typeface="Cambria Math" charset="0"/>
                        </a:rPr>
                        <m:t>s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=6.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4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∙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−5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>
                          <a:solidFill>
                            <a:schemeClr val="bg1"/>
                          </a:solidFill>
                          <a:latin typeface="Cambria Math" charset="0"/>
                        </a:rPr>
                        <m:t>s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711" y="3318333"/>
                <a:ext cx="8185994" cy="129660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172994" y="5286895"/>
                <a:ext cx="3142211" cy="814647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𝑇</m:t>
                          </m:r>
                          <m:r>
                            <m:rPr>
                              <m:sty m:val="p"/>
                            </m:rPr>
                            <a:rPr lang="en-US" baseline="-2500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Exp</m:t>
                          </m:r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chemeClr val="bg1"/>
                              </a:solidFill>
                            </a:rPr>
                            <m:t> 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𝛾𝜏</m:t>
                          </m:r>
                          <m:r>
                            <m:rPr>
                              <m:sty m:val="p"/>
                            </m:rPr>
                            <a:rPr lang="en-US" baseline="-2500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Exp</m:t>
                          </m:r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chemeClr val="bg1"/>
                              </a:solidFill>
                            </a:rPr>
                            <m:t> </m:t>
                          </m:r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1+(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9</m:t>
                          </m:r>
                          <m:r>
                            <a:rPr lang="en-US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±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2)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∙10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2994" y="5286895"/>
                <a:ext cx="3142211" cy="81464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5168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bending around stars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astromeric</a:t>
            </a:r>
            <a:r>
              <a:rPr lang="en-US" dirty="0"/>
              <a:t> microlensing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142067"/>
            <a:ext cx="10436628" cy="4291984"/>
          </a:xfrm>
        </p:spPr>
        <p:txBody>
          <a:bodyPr>
            <a:normAutofit/>
          </a:bodyPr>
          <a:lstStyle/>
          <a:p>
            <a:r>
              <a:rPr lang="en-US" dirty="0"/>
              <a:t>In astrometric microlensing, light from a source at D</a:t>
            </a:r>
            <a:r>
              <a:rPr lang="en-US" baseline="-25000" dirty="0"/>
              <a:t>s</a:t>
            </a:r>
            <a:r>
              <a:rPr lang="en-US" dirty="0"/>
              <a:t> is deflected by a gravitationally lensing star of mass M at D</a:t>
            </a:r>
            <a:r>
              <a:rPr lang="en-US" baseline="-25000" dirty="0"/>
              <a:t>L</a:t>
            </a:r>
            <a:r>
              <a:rPr lang="en-US" dirty="0"/>
              <a:t> into at least 2 images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and possibly Einstein ring of angular width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360819" y="4981607"/>
                <a:ext cx="4588622" cy="814647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E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𝐺𝑀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r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,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   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𝐷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r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≈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  <m:t>S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  <m:t>L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S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S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L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0819" y="4981607"/>
                <a:ext cx="4588622" cy="81464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4638" y="4742829"/>
            <a:ext cx="1886642" cy="15960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9426625" y="5104014"/>
            <a:ext cx="28702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Einstein ring of gravitationally lensed galaxy SDP 81. Courtesy of ALMA (NRAO/ESO/NAOJ); B. Saxton NRAO/AUI/NSF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35283" y="3275215"/>
            <a:ext cx="2279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4804" y="2594261"/>
            <a:ext cx="3334637" cy="200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56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bending around stars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astromeric</a:t>
            </a:r>
            <a:r>
              <a:rPr lang="en-US" dirty="0"/>
              <a:t> microlensing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1" y="2142067"/>
                <a:ext cx="10436628" cy="4291984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In astrometric microlensing, light from a source at D</a:t>
                </a:r>
                <a:r>
                  <a:rPr lang="en-US" baseline="-25000" dirty="0"/>
                  <a:t>s</a:t>
                </a:r>
                <a:r>
                  <a:rPr lang="en-US" dirty="0"/>
                  <a:t> is deflected by a gravitationally lensing star of mass M at D</a:t>
                </a:r>
                <a:r>
                  <a:rPr lang="en-US" baseline="-25000" dirty="0"/>
                  <a:t>L</a:t>
                </a:r>
                <a:r>
                  <a:rPr lang="en-US" dirty="0"/>
                  <a:t> into at least 2 images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The deflection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𝛼</m:t>
                    </m:r>
                  </m:oMath>
                </a14:m>
                <a:r>
                  <a:rPr lang="en-US" dirty="0"/>
                  <a:t> of light from the source rays in the absence of the lens is given by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1" y="2142067"/>
                <a:ext cx="10436628" cy="4291984"/>
              </a:xfrm>
              <a:blipFill rotWithShape="0">
                <a:blip r:embed="rId3"/>
                <a:stretch>
                  <a:fillRect l="-409" t="-4972" r="-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935283" y="3275215"/>
            <a:ext cx="2279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4804" y="2594261"/>
            <a:ext cx="3334637" cy="20043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565781" y="5143393"/>
                <a:ext cx="6196083" cy="1207633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𝛼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𝛿𝜃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  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E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chemeClr val="bg1"/>
                                              </a:solidFill>
                                              <a:latin typeface="Cambria Math" charset="0"/>
                                            </a:rPr>
                                            <m:t>Δ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aseline="-25000">
                                              <a:solidFill>
                                                <a:schemeClr val="bg1"/>
                                              </a:solidFill>
                                              <a:latin typeface="Cambria Math" charset="0"/>
                                            </a:rPr>
                                            <m:t>SL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charset="0"/>
                                            </a:rPr>
                                            <m:t>𝜃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charset="0"/>
                                                </a:rPr>
                                                <m:t>  </m:t>
                                              </m:r>
                                              <m:r>
                                                <a:rPr lang="en-US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charset="0"/>
                                                </a:rPr>
                                                <m:t>E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+4</m:t>
                              </m:r>
                            </m:e>
                          </m:rad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Δ</m:t>
                              </m:r>
                              <m:r>
                                <m:rPr>
                                  <m:sty m:val="p"/>
                                </m:rPr>
                                <a:rPr lang="en-US" baseline="-2500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SL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𝜃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  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E</m:t>
                                  </m:r>
                                </m:sub>
                              </m:sSub>
                            </m:den>
                          </m:f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,</m:t>
                      </m:r>
                      <m:r>
                        <a:rPr lang="en-US" b="0" i="0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chemeClr val="bg1"/>
                          </a:solidFill>
                          <a:latin typeface="Cambria Math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baseline="-25000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SL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𝜃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S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L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5781" y="5143393"/>
                <a:ext cx="6196083" cy="120763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789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bending around stars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1" y="1762298"/>
                <a:ext cx="10131425" cy="4921135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Exercise:</a:t>
                </a:r>
                <a:r>
                  <a:rPr lang="en-US" dirty="0"/>
                  <a:t> Read </a:t>
                </a:r>
                <a:r>
                  <a:rPr lang="en-US" dirty="0">
                    <a:hlinkClick r:id="rId3"/>
                  </a:rPr>
                  <a:t>http://science.sciencemag.org/content/early/2017/06/06/science.aal2879.ful</a:t>
                </a:r>
                <a:r>
                  <a:rPr lang="en-US" dirty="0"/>
                  <a:t> and determine which are the source and the lensing stars. </a:t>
                </a:r>
                <a:r>
                  <a:rPr lang="en-US" dirty="0">
                    <a:solidFill>
                      <a:schemeClr val="tx1"/>
                    </a:solidFill>
                  </a:rPr>
                  <a:t>Assume the lens is directly in front of the observer</a:t>
                </a: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to determine the angular deflection</a:t>
                </a:r>
                <a:r>
                  <a:rPr lang="en-US" dirty="0">
                    <a:ln>
                      <a:solidFill>
                        <a:schemeClr val="tx1"/>
                      </a:solidFill>
                    </a:ln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Cambria Math" charset="0"/>
                      </a:rPr>
                      <m:t>𝛼</m:t>
                    </m:r>
                  </m:oMath>
                </a14:m>
                <a:r>
                  <a:rPr lang="en-US" dirty="0">
                    <a:ln>
                      <a:solidFill>
                        <a:schemeClr val="tx1"/>
                      </a:solidFill>
                    </a:ln>
                  </a:rPr>
                  <a:t> </a:t>
                </a:r>
                <a:r>
                  <a:rPr lang="en-US" dirty="0"/>
                  <a:t>(in arc seconds (“)) of a source separated 0.5” from a lens resulting in Einstein radius 31 mas (where 1 mas = 1x10</a:t>
                </a:r>
                <a:r>
                  <a:rPr lang="en-US" baseline="30000" dirty="0"/>
                  <a:t>-3</a:t>
                </a:r>
                <a:r>
                  <a:rPr lang="en-US" dirty="0"/>
                  <a:t>”).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solidFill>
                          <a:schemeClr val="tx1"/>
                        </a:solidFill>
                        <a:latin typeface="Cambria Math" charset="0"/>
                      </a:rPr>
                      <m:t>Δ</m:t>
                    </m:r>
                    <m:r>
                      <m:rPr>
                        <m:sty m:val="p"/>
                      </m:rPr>
                      <a:rPr lang="en-US" baseline="-25000">
                        <a:solidFill>
                          <a:schemeClr val="tx1"/>
                        </a:solidFill>
                        <a:latin typeface="Cambria Math" charset="0"/>
                      </a:rPr>
                      <m:t>SL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𝜃</m:t>
                    </m:r>
                    <m:r>
                      <a:rPr lang="en-US" i="1">
                        <a:latin typeface="Cambria Math" charset="0"/>
                      </a:rPr>
                      <m:t>→</m:t>
                    </m:r>
                  </m:oMath>
                </a14:m>
                <a:r>
                  <a:rPr lang="en-US" dirty="0"/>
                  <a:t> 0, how do source and image relate and what does the observer see?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1" y="1762298"/>
                <a:ext cx="10131425" cy="4921135"/>
              </a:xfrm>
              <a:blipFill rotWithShape="0">
                <a:blip r:embed="rId4"/>
                <a:stretch>
                  <a:fillRect l="-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017871" y="2700439"/>
                <a:ext cx="5174499" cy="1207633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𝛼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𝛿𝜃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  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E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chemeClr val="bg1"/>
                                              </a:solidFill>
                                              <a:latin typeface="Cambria Math" charset="0"/>
                                            </a:rPr>
                                            <m:t>Δ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charset="0"/>
                                            </a:rPr>
                                            <m:t>𝜃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charset="0"/>
                                                </a:rPr>
                                                <m:t>  </m:t>
                                              </m:r>
                                              <m:r>
                                                <a:rPr lang="en-US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charset="0"/>
                                                </a:rPr>
                                                <m:t>E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+4</m:t>
                              </m:r>
                            </m:e>
                          </m:rad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Δ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𝜃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  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E</m:t>
                                  </m:r>
                                </m:sub>
                              </m:sSub>
                            </m:den>
                          </m:f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chemeClr val="bg1"/>
                          </a:solidFill>
                          <a:latin typeface="Cambria Math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baseline="-25000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SL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𝜃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S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L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7871" y="2700439"/>
                <a:ext cx="5174499" cy="120763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9060872" y="4904509"/>
            <a:ext cx="2279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2054" y="2414132"/>
            <a:ext cx="3138983" cy="18867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96287" y="2700439"/>
                <a:ext cx="6196083" cy="1207633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𝛼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𝛿𝜃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  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E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chemeClr val="bg1"/>
                                              </a:solidFill>
                                              <a:latin typeface="Cambria Math" charset="0"/>
                                            </a:rPr>
                                            <m:t>Δ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aseline="-25000">
                                              <a:solidFill>
                                                <a:schemeClr val="bg1"/>
                                              </a:solidFill>
                                              <a:latin typeface="Cambria Math" charset="0"/>
                                            </a:rPr>
                                            <m:t>SL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charset="0"/>
                                            </a:rPr>
                                            <m:t>𝜃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charset="0"/>
                                                </a:rPr>
                                                <m:t>  </m:t>
                                              </m:r>
                                              <m:r>
                                                <a:rPr lang="en-US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charset="0"/>
                                                </a:rPr>
                                                <m:t>E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+4</m:t>
                              </m:r>
                            </m:e>
                          </m:rad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Δ</m:t>
                              </m:r>
                              <m:r>
                                <m:rPr>
                                  <m:sty m:val="p"/>
                                </m:rPr>
                                <a:rPr lang="en-US" baseline="-2500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SL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𝜃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  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E</m:t>
                                  </m:r>
                                </m:sub>
                              </m:sSub>
                            </m:den>
                          </m:f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,</m:t>
                      </m:r>
                      <m:r>
                        <a:rPr lang="en-US" b="0" i="0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chemeClr val="bg1"/>
                          </a:solidFill>
                          <a:latin typeface="Cambria Math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baseline="-25000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SL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𝜃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S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L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287" y="2700439"/>
                <a:ext cx="6196083" cy="1207633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6995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bending around stars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1" y="1762298"/>
                <a:ext cx="10131425" cy="4921135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Exercise:</a:t>
                </a:r>
                <a:r>
                  <a:rPr lang="en-US" dirty="0"/>
                  <a:t> Read </a:t>
                </a:r>
                <a:r>
                  <a:rPr lang="en-US" dirty="0">
                    <a:hlinkClick r:id="rId3"/>
                  </a:rPr>
                  <a:t>http://science.sciencemag.org/content/early/2017/06/06/science.aal2879.ful</a:t>
                </a:r>
                <a:r>
                  <a:rPr lang="en-US" dirty="0"/>
                  <a:t> and determine which are the source and the lensing stars. </a:t>
                </a:r>
                <a:r>
                  <a:rPr lang="en-US" dirty="0">
                    <a:solidFill>
                      <a:schemeClr val="tx1"/>
                    </a:solidFill>
                  </a:rPr>
                  <a:t>Assume the lens is directly in front of the observer</a:t>
                </a: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to determine the angular deflection</a:t>
                </a:r>
                <a:r>
                  <a:rPr lang="en-US" dirty="0">
                    <a:ln>
                      <a:solidFill>
                        <a:schemeClr val="tx1"/>
                      </a:solidFill>
                    </a:ln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Cambria Math" charset="0"/>
                      </a:rPr>
                      <m:t>𝛼</m:t>
                    </m:r>
                  </m:oMath>
                </a14:m>
                <a:r>
                  <a:rPr lang="en-US" dirty="0">
                    <a:ln>
                      <a:solidFill>
                        <a:schemeClr val="tx1"/>
                      </a:solidFill>
                    </a:ln>
                  </a:rPr>
                  <a:t> </a:t>
                </a:r>
                <a:r>
                  <a:rPr lang="en-US" dirty="0"/>
                  <a:t>(in arc seconds (“)) of a source separated 0.5” from a lens resulting in Einstein radius 31 mas (where 1 mas = 1x10</a:t>
                </a:r>
                <a:r>
                  <a:rPr lang="en-US" baseline="30000" dirty="0"/>
                  <a:t>-3</a:t>
                </a:r>
                <a:r>
                  <a:rPr lang="en-US" dirty="0"/>
                  <a:t>”).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solidFill>
                          <a:schemeClr val="tx1"/>
                        </a:solidFill>
                        <a:latin typeface="Cambria Math" charset="0"/>
                      </a:rPr>
                      <m:t>Δ</m:t>
                    </m:r>
                    <m:r>
                      <m:rPr>
                        <m:sty m:val="p"/>
                      </m:rPr>
                      <a:rPr lang="en-US" baseline="-25000">
                        <a:solidFill>
                          <a:schemeClr val="tx1"/>
                        </a:solidFill>
                        <a:latin typeface="Cambria Math" charset="0"/>
                      </a:rPr>
                      <m:t>SL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𝜃</m:t>
                    </m:r>
                    <m:r>
                      <a:rPr lang="en-US" i="1">
                        <a:latin typeface="Cambria Math" charset="0"/>
                      </a:rPr>
                      <m:t>→</m:t>
                    </m:r>
                  </m:oMath>
                </a14:m>
                <a:r>
                  <a:rPr lang="en-US" dirty="0"/>
                  <a:t> 0, how do source and image relate and what does the observer see?</a:t>
                </a:r>
              </a:p>
              <a:p>
                <a:pPr>
                  <a:buFont typeface="Arial" charset="0"/>
                  <a:buChar char="•"/>
                </a:pPr>
                <a:r>
                  <a:rPr lang="en-US" dirty="0"/>
                  <a:t>See Problem </a:t>
                </a:r>
                <a:r>
                  <a:rPr lang="en-US"/>
                  <a:t>Set  </a:t>
                </a: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1" y="1762298"/>
                <a:ext cx="10131425" cy="4921135"/>
              </a:xfrm>
              <a:blipFill>
                <a:blip r:embed="rId4"/>
                <a:stretch>
                  <a:fillRect l="-5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017871" y="2700439"/>
                <a:ext cx="5174499" cy="1207633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𝛼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𝛿𝜃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  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E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chemeClr val="bg1"/>
                                              </a:solidFill>
                                              <a:latin typeface="Cambria Math" charset="0"/>
                                            </a:rPr>
                                            <m:t>Δ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charset="0"/>
                                            </a:rPr>
                                            <m:t>𝜃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charset="0"/>
                                                </a:rPr>
                                                <m:t>  </m:t>
                                              </m:r>
                                              <m:r>
                                                <a:rPr lang="en-US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charset="0"/>
                                                </a:rPr>
                                                <m:t>E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+4</m:t>
                              </m:r>
                            </m:e>
                          </m:rad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Δ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𝜃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  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E</m:t>
                                  </m:r>
                                </m:sub>
                              </m:sSub>
                            </m:den>
                          </m:f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chemeClr val="bg1"/>
                          </a:solidFill>
                          <a:latin typeface="Cambria Math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baseline="-25000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SL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𝜃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S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L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7871" y="2700439"/>
                <a:ext cx="5174499" cy="120763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9060872" y="4904509"/>
            <a:ext cx="2279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2054" y="2414132"/>
            <a:ext cx="3138983" cy="18867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96287" y="2700439"/>
                <a:ext cx="6196083" cy="1207633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𝛼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𝛿𝜃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  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E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chemeClr val="bg1"/>
                                              </a:solidFill>
                                              <a:latin typeface="Cambria Math" charset="0"/>
                                            </a:rPr>
                                            <m:t>Δ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aseline="-25000">
                                              <a:solidFill>
                                                <a:schemeClr val="bg1"/>
                                              </a:solidFill>
                                              <a:latin typeface="Cambria Math" charset="0"/>
                                            </a:rPr>
                                            <m:t>SL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charset="0"/>
                                            </a:rPr>
                                            <m:t>𝜃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charset="0"/>
                                                </a:rPr>
                                                <m:t>  </m:t>
                                              </m:r>
                                              <m:r>
                                                <a:rPr lang="en-US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charset="0"/>
                                                </a:rPr>
                                                <m:t>E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+4</m:t>
                              </m:r>
                            </m:e>
                          </m:rad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Δ</m:t>
                              </m:r>
                              <m:r>
                                <m:rPr>
                                  <m:sty m:val="p"/>
                                </m:rPr>
                                <a:rPr lang="en-US" baseline="-2500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SL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𝜃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  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E</m:t>
                                  </m:r>
                                </m:sub>
                              </m:sSub>
                            </m:den>
                          </m:f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,</m:t>
                      </m:r>
                      <m:r>
                        <a:rPr lang="en-US" b="0" i="0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chemeClr val="bg1"/>
                          </a:solidFill>
                          <a:latin typeface="Cambria Math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baseline="-25000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SL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𝜃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S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L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287" y="2700439"/>
                <a:ext cx="6196083" cy="1207633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9800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Gravitational waves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1" y="1512920"/>
                <a:ext cx="10131425" cy="3979025"/>
              </a:xfrm>
            </p:spPr>
            <p:txBody>
              <a:bodyPr/>
              <a:lstStyle/>
              <a:p>
                <a:r>
                  <a:rPr lang="en-US" dirty="0"/>
                  <a:t>Gravitational waves are tensor perturbations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~</m:t>
                        </m:r>
                        <m:r>
                          <a:rPr lang="en-US" i="1"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𝑙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US" dirty="0"/>
                  <a:t> in space distorting mass distributions in |m|=2 perpendicular directions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1" y="1512920"/>
                <a:ext cx="10131425" cy="3979025"/>
              </a:xfrm>
              <a:blipFill rotWithShape="0">
                <a:blip r:embed="rId3"/>
                <a:stretch>
                  <a:fillRect l="-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0507" y="4979602"/>
            <a:ext cx="1762729" cy="14156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4739" y="3909696"/>
            <a:ext cx="2992988" cy="20339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4805" y="4012802"/>
            <a:ext cx="1130795" cy="14588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8436" y="3414087"/>
            <a:ext cx="1681462" cy="9635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3842" y="2320094"/>
            <a:ext cx="1130795" cy="145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93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Gravitational waves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659929"/>
            <a:ext cx="10131425" cy="3649133"/>
          </a:xfrm>
        </p:spPr>
        <p:txBody>
          <a:bodyPr/>
          <a:lstStyle/>
          <a:p>
            <a:r>
              <a:rPr lang="en-US" dirty="0"/>
              <a:t>In 2015, the Laser Interferometer Gravitational-Wave Observer (LIGO) detected gravitational waves matching the general relativistic predicted signal due to a black hole merger: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dirty="0"/>
              <a:t>     </a:t>
            </a:r>
            <a:r>
              <a:rPr lang="en-US" dirty="0">
                <a:hlinkClick r:id="rId3"/>
              </a:rPr>
              <a:t>https://journals.aps.org/prl/pdf/10.1103/PhysRevLett.116.061102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3705" y="3384743"/>
            <a:ext cx="6183573" cy="2783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3705" y="6151218"/>
            <a:ext cx="6183573" cy="3991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297" y="5309062"/>
            <a:ext cx="2438054" cy="1377321"/>
          </a:xfrm>
          <a:prstGeom prst="rect">
            <a:avLst/>
          </a:prstGeom>
        </p:spPr>
      </p:pic>
      <p:sp>
        <p:nvSpPr>
          <p:cNvPr id="8" name="Quad Arrow Callout 7"/>
          <p:cNvSpPr/>
          <p:nvPr/>
        </p:nvSpPr>
        <p:spPr>
          <a:xfrm>
            <a:off x="1807582" y="4279823"/>
            <a:ext cx="980901" cy="964077"/>
          </a:xfrm>
          <a:prstGeom prst="quadArrowCallout">
            <a:avLst>
              <a:gd name="adj1" fmla="val 4529"/>
              <a:gd name="adj2" fmla="val 14414"/>
              <a:gd name="adj3" fmla="val 18515"/>
              <a:gd name="adj4" fmla="val 473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624225" y="2793138"/>
            <a:ext cx="2413288" cy="2385601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208494" y="2926170"/>
            <a:ext cx="1069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Detector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H1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13402" y="3339607"/>
            <a:ext cx="1069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Detector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L1</a:t>
            </a:r>
          </a:p>
        </p:txBody>
      </p:sp>
    </p:spTree>
    <p:extLst>
      <p:ext uri="{BB962C8B-B14F-4D97-AF65-F5344CB8AC3E}">
        <p14:creationId xmlns:p14="http://schemas.microsoft.com/office/powerpoint/2010/main" val="373269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Strong gravity and black holes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642404"/>
            <a:ext cx="10131425" cy="3649133"/>
          </a:xfrm>
        </p:spPr>
        <p:txBody>
          <a:bodyPr/>
          <a:lstStyle/>
          <a:p>
            <a:r>
              <a:rPr lang="en-US" dirty="0"/>
              <a:t>We have seen that Einstein’s special relativity postulates can warp space and time</a:t>
            </a:r>
          </a:p>
          <a:p>
            <a:r>
              <a:rPr lang="en-US" dirty="0"/>
              <a:t>Can gravity warp </a:t>
            </a:r>
            <a:r>
              <a:rPr lang="en-US" dirty="0" err="1"/>
              <a:t>spacetime</a:t>
            </a:r>
            <a:r>
              <a:rPr lang="en-US" dirty="0"/>
              <a:t> as well?</a:t>
            </a:r>
          </a:p>
          <a:p>
            <a:pPr lvl="1"/>
            <a:r>
              <a:rPr lang="en-US" dirty="0"/>
              <a:t>Yes! Dense objects change the </a:t>
            </a:r>
            <a:r>
              <a:rPr lang="en-US" dirty="0" err="1"/>
              <a:t>spacetime</a:t>
            </a:r>
            <a:r>
              <a:rPr lang="en-US" dirty="0"/>
              <a:t> distance formula from flat space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STRONG gravity as one approaches singularity of infinite </a:t>
            </a:r>
            <a:r>
              <a:rPr lang="en-US" dirty="0" err="1"/>
              <a:t>spacetime</a:t>
            </a:r>
            <a:r>
              <a:rPr lang="en-US" dirty="0"/>
              <a:t> curvature</a:t>
            </a:r>
          </a:p>
          <a:p>
            <a:pPr lvl="1">
              <a:buFont typeface="Arial" charset="0"/>
              <a:buChar char="•"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992" y="3071003"/>
            <a:ext cx="2534121" cy="17163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3626" y="4611418"/>
            <a:ext cx="2133600" cy="21209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9126747" y="6138627"/>
            <a:ext cx="571920" cy="52467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786998" y="5912498"/>
            <a:ext cx="7857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Singularity</a:t>
            </a:r>
          </a:p>
        </p:txBody>
      </p:sp>
    </p:spTree>
    <p:extLst>
      <p:ext uri="{BB962C8B-B14F-4D97-AF65-F5344CB8AC3E}">
        <p14:creationId xmlns:p14="http://schemas.microsoft.com/office/powerpoint/2010/main" val="1714997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Interstellar </a:t>
            </a:r>
            <a:r>
              <a:rPr lang="mr-IN" dirty="0"/>
              <a:t>–</a:t>
            </a:r>
            <a:r>
              <a:rPr lang="en-US" dirty="0"/>
              <a:t> 31:25-31:55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What theorized phenomenon could be what </a:t>
            </a:r>
            <a:r>
              <a:rPr lang="en-US" dirty="0" err="1"/>
              <a:t>Romiley</a:t>
            </a:r>
            <a:r>
              <a:rPr lang="en-US" dirty="0"/>
              <a:t> is describing?</a:t>
            </a:r>
          </a:p>
        </p:txBody>
      </p:sp>
    </p:spTree>
    <p:extLst>
      <p:ext uri="{BB962C8B-B14F-4D97-AF65-F5344CB8AC3E}">
        <p14:creationId xmlns:p14="http://schemas.microsoft.com/office/powerpoint/2010/main" val="1332605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Interstellar </a:t>
            </a:r>
            <a:r>
              <a:rPr lang="mr-IN" dirty="0"/>
              <a:t>–</a:t>
            </a:r>
            <a:r>
              <a:rPr lang="en-US" dirty="0"/>
              <a:t> gravitational anomaly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Interstellar Min 31:30 “gravitational anomaly”- mysterious disturbance of </a:t>
            </a:r>
            <a:r>
              <a:rPr lang="en-US" dirty="0" err="1"/>
              <a:t>spacetime</a:t>
            </a:r>
            <a:endParaRPr lang="en-US" dirty="0"/>
          </a:p>
          <a:p>
            <a:r>
              <a:rPr lang="en-US" dirty="0"/>
              <a:t>Some of these “anomalies”</a:t>
            </a:r>
            <a:r>
              <a:rPr lang="mr-IN" dirty="0"/>
              <a:t>–</a:t>
            </a:r>
            <a:r>
              <a:rPr lang="en-US" dirty="0"/>
              <a:t> like the ones seen by Coop--  send ripples through space much like the gravitational waves discovered by LIGO</a:t>
            </a:r>
          </a:p>
          <a:p>
            <a:r>
              <a:rPr lang="en-US" dirty="0"/>
              <a:t>Some of these ”anomalies” parallel wormholes</a:t>
            </a:r>
          </a:p>
        </p:txBody>
      </p:sp>
    </p:spTree>
    <p:extLst>
      <p:ext uri="{BB962C8B-B14F-4D97-AF65-F5344CB8AC3E}">
        <p14:creationId xmlns:p14="http://schemas.microsoft.com/office/powerpoint/2010/main" val="449416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theory of relativity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883272"/>
            <a:ext cx="10131425" cy="3649133"/>
          </a:xfrm>
        </p:spPr>
        <p:txBody>
          <a:bodyPr/>
          <a:lstStyle/>
          <a:p>
            <a:r>
              <a:rPr lang="en-US" dirty="0"/>
              <a:t>Einstein  sought to extend his 1905 special theory of relativity to include non-inertial (accelerating) frames</a:t>
            </a:r>
          </a:p>
          <a:p>
            <a:r>
              <a:rPr lang="en-US" dirty="0"/>
              <a:t>In strong gravitational fields, such as near black holes or neutron stars, </a:t>
            </a:r>
            <a:r>
              <a:rPr lang="en-US" dirty="0" err="1"/>
              <a:t>classical+special</a:t>
            </a:r>
            <a:r>
              <a:rPr lang="en-US" dirty="0"/>
              <a:t> relativistic predictions for lengths, times, frequencies, energy, etc. fail</a:t>
            </a:r>
          </a:p>
          <a:p>
            <a:r>
              <a:rPr lang="en-US" dirty="0"/>
              <a:t>In a 1915 lecture at the Prussian Academy of Sciences in Berlin, Einstein unified gravity with special relativity in the general theory of relativity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Gravity in terms of space-tim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71667" y="3700531"/>
            <a:ext cx="4002925" cy="300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4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Black holes - Theory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1" y="2142067"/>
                <a:ext cx="10495546" cy="364913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Objects launched from massive bodies will fall back unless their kinetic energy is at least the magnitude of the potential energy binding them to the object: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lvl="1"/>
                <a:r>
                  <a:rPr lang="en-US" dirty="0"/>
                  <a:t>Note: The object’s mass m does not enter the escape speed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>
                    <a:solidFill>
                      <a:srgbClr val="00B050"/>
                    </a:solidFill>
                  </a:rPr>
                  <a:t>Exercise: </a:t>
                </a:r>
                <a:r>
                  <a:rPr lang="en-US" dirty="0"/>
                  <a:t>Apply the escape speed condition to a massless photon traveling at the speed of light c to find the Schwarzschild radius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dirty="0"/>
                  <a:t> , i.e., the radius in which M would have to be contained so that light cannot escape.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1" y="2142067"/>
                <a:ext cx="10495546" cy="3649133"/>
              </a:xfrm>
              <a:blipFill rotWithShape="0">
                <a:blip r:embed="rId2"/>
                <a:stretch>
                  <a:fillRect l="-407" t="-668" r="-232" b="-2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211259" y="3034846"/>
                <a:ext cx="1808210" cy="877558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𝑚</m:t>
                        </m:r>
                        <m:sSubSup>
                          <m:sSubSupPr>
                            <m:ctrlPr>
                              <a:rPr lang="en-US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v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esc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       2</m:t>
                            </m:r>
                          </m:sup>
                        </m:sSubSup>
                      </m:num>
                      <m:den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𝐺𝑀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𝑚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𝑅</m:t>
                        </m:r>
                      </m:den>
                    </m:f>
                  </m:oMath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1259" y="3034846"/>
                <a:ext cx="1808210" cy="87755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7861464" y="3563426"/>
            <a:ext cx="1619419" cy="1618173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</a:t>
            </a:r>
          </a:p>
        </p:txBody>
      </p:sp>
      <p:cxnSp>
        <p:nvCxnSpPr>
          <p:cNvPr id="9" name="Straight Connector 8"/>
          <p:cNvCxnSpPr>
            <a:endCxn id="7" idx="7"/>
          </p:cNvCxnSpPr>
          <p:nvPr/>
        </p:nvCxnSpPr>
        <p:spPr>
          <a:xfrm flipV="1">
            <a:off x="8694821" y="3800402"/>
            <a:ext cx="548904" cy="5470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710861" y="377277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  <a:endParaRPr lang="en-US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5256627" y="3026825"/>
                <a:ext cx="1930235" cy="869537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⇒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esc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      </m:t>
                          </m:r>
                        </m:sup>
                      </m:sSubSup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𝐺𝑀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𝑅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6627" y="3026825"/>
                <a:ext cx="1930235" cy="86953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20"/>
          <p:cNvSpPr/>
          <p:nvPr/>
        </p:nvSpPr>
        <p:spPr>
          <a:xfrm>
            <a:off x="8454189" y="3192380"/>
            <a:ext cx="380269" cy="3529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8646695" y="2775283"/>
            <a:ext cx="0" cy="4039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8341066" y="2859326"/>
                <a:ext cx="35458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charset="0"/>
                            </a:rPr>
                            <m:t>v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1066" y="2859326"/>
                <a:ext cx="354584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3129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Black holes - Theory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1" y="2142067"/>
                <a:ext cx="10495546" cy="364913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Objects launched from massive bodies will fall back unless their kinetic energy is at least the magnitude of the potential energy binding them to the object: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lvl="1"/>
                <a:r>
                  <a:rPr lang="en-US" dirty="0"/>
                  <a:t>Note: The object’s mass m does not enter the escape speed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>
                    <a:solidFill>
                      <a:srgbClr val="00B050"/>
                    </a:solidFill>
                  </a:rPr>
                  <a:t>Exercise: </a:t>
                </a:r>
                <a:r>
                  <a:rPr lang="en-US" dirty="0"/>
                  <a:t>Apply the escape speed condition to a massless photon traveling at the speed of light c to find the Schwarzschild radius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dirty="0"/>
                  <a:t> , i.e., the radius in which M would have to be contained so that light cannot escape.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1" y="2142067"/>
                <a:ext cx="10495546" cy="3649133"/>
              </a:xfrm>
              <a:blipFill rotWithShape="0">
                <a:blip r:embed="rId2"/>
                <a:stretch>
                  <a:fillRect l="-407" t="-668" r="-232" b="-2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273420" y="5867400"/>
                <a:ext cx="1795210" cy="653145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⇒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 charset="0"/>
                      </a:rPr>
                      <m:t>≡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</a:rPr>
                      <m:t>𝑅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𝐺𝑀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3420" y="5867400"/>
                <a:ext cx="1795210" cy="65314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211259" y="3034846"/>
                <a:ext cx="1808210" cy="877558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𝑚</m:t>
                        </m:r>
                        <m:sSubSup>
                          <m:sSubSupPr>
                            <m:ctrlPr>
                              <a:rPr lang="en-US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v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esc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       2</m:t>
                            </m:r>
                          </m:sup>
                        </m:sSubSup>
                      </m:num>
                      <m:den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𝐺𝑀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𝑚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𝑅</m:t>
                        </m:r>
                      </m:den>
                    </m:f>
                  </m:oMath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1259" y="3034846"/>
                <a:ext cx="1808210" cy="87755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7861464" y="3563426"/>
            <a:ext cx="1619419" cy="161817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</a:t>
            </a:r>
          </a:p>
        </p:txBody>
      </p:sp>
      <p:cxnSp>
        <p:nvCxnSpPr>
          <p:cNvPr id="9" name="Straight Connector 8"/>
          <p:cNvCxnSpPr>
            <a:endCxn id="7" idx="7"/>
          </p:cNvCxnSpPr>
          <p:nvPr/>
        </p:nvCxnSpPr>
        <p:spPr>
          <a:xfrm flipV="1">
            <a:off x="8694821" y="3800402"/>
            <a:ext cx="548904" cy="5470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710861" y="3772779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</a:t>
            </a:r>
            <a:r>
              <a:rPr lang="en-US" baseline="-25000" dirty="0" err="1"/>
              <a:t>S</a:t>
            </a:r>
            <a:endParaRPr lang="en-US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8292940" y="3597258"/>
                <a:ext cx="62388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dirty="0"/>
                        <m:t>c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2940" y="3597258"/>
                <a:ext cx="623889" cy="64633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5256627" y="3026825"/>
                <a:ext cx="1930235" cy="869537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⇒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esc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      </m:t>
                          </m:r>
                        </m:sup>
                      </m:sSubSup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𝐺𝑀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𝑅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6627" y="3026825"/>
                <a:ext cx="1930235" cy="86953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reeform 14"/>
          <p:cNvSpPr/>
          <p:nvPr/>
        </p:nvSpPr>
        <p:spPr>
          <a:xfrm>
            <a:off x="8686859" y="3563426"/>
            <a:ext cx="45719" cy="769016"/>
          </a:xfrm>
          <a:custGeom>
            <a:avLst/>
            <a:gdLst>
              <a:gd name="connsiteX0" fmla="*/ 209366 w 364823"/>
              <a:gd name="connsiteY0" fmla="*/ 2035834 h 2035834"/>
              <a:gd name="connsiteX1" fmla="*/ 2332 w 364823"/>
              <a:gd name="connsiteY1" fmla="*/ 1880559 h 2035834"/>
              <a:gd name="connsiteX2" fmla="*/ 330136 w 364823"/>
              <a:gd name="connsiteY2" fmla="*/ 1725283 h 2035834"/>
              <a:gd name="connsiteX3" fmla="*/ 36838 w 364823"/>
              <a:gd name="connsiteY3" fmla="*/ 1518249 h 2035834"/>
              <a:gd name="connsiteX4" fmla="*/ 347389 w 364823"/>
              <a:gd name="connsiteY4" fmla="*/ 1345721 h 2035834"/>
              <a:gd name="connsiteX5" fmla="*/ 19585 w 364823"/>
              <a:gd name="connsiteY5" fmla="*/ 1155940 h 2035834"/>
              <a:gd name="connsiteX6" fmla="*/ 364642 w 364823"/>
              <a:gd name="connsiteY6" fmla="*/ 983411 h 2035834"/>
              <a:gd name="connsiteX7" fmla="*/ 19585 w 364823"/>
              <a:gd name="connsiteY7" fmla="*/ 793630 h 2035834"/>
              <a:gd name="connsiteX8" fmla="*/ 364642 w 364823"/>
              <a:gd name="connsiteY8" fmla="*/ 638355 h 2035834"/>
              <a:gd name="connsiteX9" fmla="*/ 71343 w 364823"/>
              <a:gd name="connsiteY9" fmla="*/ 448574 h 2035834"/>
              <a:gd name="connsiteX10" fmla="*/ 364642 w 364823"/>
              <a:gd name="connsiteY10" fmla="*/ 310551 h 2035834"/>
              <a:gd name="connsiteX11" fmla="*/ 88596 w 364823"/>
              <a:gd name="connsiteY11" fmla="*/ 103517 h 2035834"/>
              <a:gd name="connsiteX12" fmla="*/ 347389 w 364823"/>
              <a:gd name="connsiteY12" fmla="*/ 0 h 2035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4823" h="2035834">
                <a:moveTo>
                  <a:pt x="209366" y="2035834"/>
                </a:moveTo>
                <a:cubicBezTo>
                  <a:pt x="95785" y="1984075"/>
                  <a:pt x="-17796" y="1932317"/>
                  <a:pt x="2332" y="1880559"/>
                </a:cubicBezTo>
                <a:cubicBezTo>
                  <a:pt x="22460" y="1828801"/>
                  <a:pt x="324385" y="1785668"/>
                  <a:pt x="330136" y="1725283"/>
                </a:cubicBezTo>
                <a:cubicBezTo>
                  <a:pt x="335887" y="1664898"/>
                  <a:pt x="33963" y="1581509"/>
                  <a:pt x="36838" y="1518249"/>
                </a:cubicBezTo>
                <a:cubicBezTo>
                  <a:pt x="39713" y="1454989"/>
                  <a:pt x="350264" y="1406106"/>
                  <a:pt x="347389" y="1345721"/>
                </a:cubicBezTo>
                <a:cubicBezTo>
                  <a:pt x="344514" y="1285336"/>
                  <a:pt x="16710" y="1216325"/>
                  <a:pt x="19585" y="1155940"/>
                </a:cubicBezTo>
                <a:cubicBezTo>
                  <a:pt x="22460" y="1095555"/>
                  <a:pt x="364642" y="1043796"/>
                  <a:pt x="364642" y="983411"/>
                </a:cubicBezTo>
                <a:cubicBezTo>
                  <a:pt x="364642" y="923026"/>
                  <a:pt x="19585" y="851139"/>
                  <a:pt x="19585" y="793630"/>
                </a:cubicBezTo>
                <a:cubicBezTo>
                  <a:pt x="19585" y="736121"/>
                  <a:pt x="356016" y="695864"/>
                  <a:pt x="364642" y="638355"/>
                </a:cubicBezTo>
                <a:cubicBezTo>
                  <a:pt x="373268" y="580846"/>
                  <a:pt x="71343" y="503208"/>
                  <a:pt x="71343" y="448574"/>
                </a:cubicBezTo>
                <a:cubicBezTo>
                  <a:pt x="71343" y="393940"/>
                  <a:pt x="361766" y="368061"/>
                  <a:pt x="364642" y="310551"/>
                </a:cubicBezTo>
                <a:cubicBezTo>
                  <a:pt x="367518" y="253041"/>
                  <a:pt x="91471" y="155275"/>
                  <a:pt x="88596" y="103517"/>
                </a:cubicBezTo>
                <a:cubicBezTo>
                  <a:pt x="85721" y="51759"/>
                  <a:pt x="216555" y="25879"/>
                  <a:pt x="347389" y="0"/>
                </a:cubicBezTo>
              </a:path>
            </a:pathLst>
          </a:custGeom>
          <a:noFill/>
          <a:ln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302325" y="5814442"/>
                <a:ext cx="1702811" cy="869537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𝑐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𝐺𝑀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𝑅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325" y="5814442"/>
                <a:ext cx="1702811" cy="86953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35948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Length contraction</a:t>
                </a:r>
              </a:p>
              <a:p>
                <a:pPr lvl="1"/>
                <a:r>
                  <a:rPr lang="en-US" dirty="0">
                    <a:solidFill>
                      <a:srgbClr val="00B050"/>
                    </a:solidFill>
                  </a:rPr>
                  <a:t>Exercise: </a:t>
                </a:r>
                <a:r>
                  <a:rPr lang="en-US" dirty="0"/>
                  <a:t>A circle of radius r=1 in its rest frame is boosted with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𝛾</m:t>
                    </m:r>
                  </m:oMath>
                </a14:m>
                <a:r>
                  <a:rPr lang="en-US" dirty="0"/>
                  <a:t>=2. What is its area now?</a:t>
                </a:r>
              </a:p>
              <a:p>
                <a:r>
                  <a:rPr lang="en-US" dirty="0"/>
                  <a:t>Relativity of simultaneity</a:t>
                </a:r>
              </a:p>
              <a:p>
                <a:pPr lvl="1"/>
                <a:r>
                  <a:rPr lang="en-US" dirty="0"/>
                  <a:t>Whether two events are simultaneous depends on the state of motion of the observer</a:t>
                </a:r>
              </a:p>
              <a:p>
                <a:r>
                  <a:rPr lang="en-US" dirty="0"/>
                  <a:t>General relativity</a:t>
                </a:r>
              </a:p>
              <a:p>
                <a:pPr lvl="1"/>
                <a:r>
                  <a:rPr lang="en-US" dirty="0"/>
                  <a:t>Gravity can be viewed as </a:t>
                </a:r>
                <a:r>
                  <a:rPr lang="en-US" dirty="0" err="1"/>
                  <a:t>spacetime</a:t>
                </a:r>
                <a:r>
                  <a:rPr lang="en-US" dirty="0"/>
                  <a:t> curvature</a:t>
                </a:r>
              </a:p>
              <a:p>
                <a:pPr lvl="1"/>
                <a:r>
                  <a:rPr lang="en-US" dirty="0"/>
                  <a:t>Black holes form when sufficient mass is within Schwarzschild radius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2842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Length contraction</a:t>
                </a:r>
              </a:p>
              <a:p>
                <a:pPr lvl="1"/>
                <a:r>
                  <a:rPr lang="en-US" dirty="0">
                    <a:solidFill>
                      <a:srgbClr val="00B050"/>
                    </a:solidFill>
                  </a:rPr>
                  <a:t>Exercise: </a:t>
                </a:r>
                <a:r>
                  <a:rPr lang="en-US" dirty="0"/>
                  <a:t>A circle of radius r=1 in its rest frame is boosted with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𝛾</m:t>
                    </m:r>
                  </m:oMath>
                </a14:m>
                <a:r>
                  <a:rPr lang="en-US" dirty="0"/>
                  <a:t>=2. What is its area now?</a:t>
                </a:r>
              </a:p>
              <a:p>
                <a:r>
                  <a:rPr lang="en-US" dirty="0"/>
                  <a:t>Relativity of simultaneity</a:t>
                </a:r>
              </a:p>
              <a:p>
                <a:pPr lvl="1"/>
                <a:r>
                  <a:rPr lang="en-US" dirty="0"/>
                  <a:t>Whether two events are simultaneous depends on the state of motion of the observer</a:t>
                </a:r>
              </a:p>
              <a:p>
                <a:r>
                  <a:rPr lang="en-US" dirty="0"/>
                  <a:t>General relativity</a:t>
                </a:r>
              </a:p>
              <a:p>
                <a:pPr lvl="1"/>
                <a:r>
                  <a:rPr lang="en-US" dirty="0"/>
                  <a:t>Gravity can be viewed as </a:t>
                </a:r>
                <a:r>
                  <a:rPr lang="en-US" dirty="0" err="1"/>
                  <a:t>spacetime</a:t>
                </a:r>
                <a:r>
                  <a:rPr lang="en-US" dirty="0"/>
                  <a:t> curvature</a:t>
                </a:r>
              </a:p>
              <a:p>
                <a:pPr lvl="1"/>
                <a:r>
                  <a:rPr lang="en-US" dirty="0"/>
                  <a:t>Black holes form when sufficient mass is within Schwarzschild radius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/>
          <p:cNvSpPr/>
          <p:nvPr/>
        </p:nvSpPr>
        <p:spPr>
          <a:xfrm>
            <a:off x="10546933" y="2743200"/>
            <a:ext cx="4572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9119938" y="274320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793704" y="2213808"/>
                <a:ext cx="8067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A=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ab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3704" y="2213808"/>
                <a:ext cx="806759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6818" t="-8197" r="-6061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344525" y="3665615"/>
                <a:ext cx="5743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A=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4525" y="3665615"/>
                <a:ext cx="574324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9574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0435387" y="3649574"/>
                <a:ext cx="7811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A=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/2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5387" y="3649574"/>
                <a:ext cx="781111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7031" t="-10000" r="-625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/>
          <p:cNvCxnSpPr/>
          <p:nvPr/>
        </p:nvCxnSpPr>
        <p:spPr>
          <a:xfrm>
            <a:off x="9577137" y="3224463"/>
            <a:ext cx="4572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0769100" y="2743201"/>
            <a:ext cx="0" cy="4571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0781129" y="3224463"/>
            <a:ext cx="223004" cy="802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0692058" y="318435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0.5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0579764" y="280736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9625259" y="317633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807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Black holes in astronomy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Remnants of stars &gt;4M</a:t>
            </a:r>
            <a:r>
              <a:rPr lang="en-US" baseline="-25000" dirty="0"/>
              <a:t>Sun</a:t>
            </a:r>
            <a:r>
              <a:rPr lang="en-US" dirty="0"/>
              <a:t> produce black holes when the star runs out of nuclear fuel providing outward pressure against gravitational collapse</a:t>
            </a:r>
          </a:p>
          <a:p>
            <a:r>
              <a:rPr lang="en-US" dirty="0"/>
              <a:t>If a black holes is formed from a star that was in a binary system, it accretes the companion star, producing x-ray radiation</a:t>
            </a:r>
          </a:p>
          <a:p>
            <a:r>
              <a:rPr lang="en-US" dirty="0"/>
              <a:t>Supermassive (10</a:t>
            </a:r>
            <a:r>
              <a:rPr lang="en-US" baseline="30000" dirty="0"/>
              <a:t>6</a:t>
            </a:r>
            <a:r>
              <a:rPr lang="en-US" dirty="0"/>
              <a:t>-10</a:t>
            </a:r>
            <a:r>
              <a:rPr lang="en-US" baseline="30000" dirty="0"/>
              <a:t>10</a:t>
            </a:r>
            <a:r>
              <a:rPr lang="en-US" dirty="0"/>
              <a:t>M</a:t>
            </a:r>
            <a:r>
              <a:rPr lang="en-US" baseline="-25000" dirty="0"/>
              <a:t>Sun</a:t>
            </a:r>
            <a:r>
              <a:rPr lang="en-US" dirty="0"/>
              <a:t>) black holes reside in Active Galactic Nuclei </a:t>
            </a:r>
          </a:p>
          <a:p>
            <a:r>
              <a:rPr lang="en-US" dirty="0"/>
              <a:t>Relativistic jets of radiating cosmic rays can be ejected from the poles of black holes in:</a:t>
            </a:r>
          </a:p>
          <a:p>
            <a:pPr lvl="1"/>
            <a:r>
              <a:rPr lang="en-US" dirty="0"/>
              <a:t>AGN</a:t>
            </a:r>
          </a:p>
          <a:p>
            <a:pPr lvl="1"/>
            <a:r>
              <a:rPr lang="en-US" dirty="0"/>
              <a:t>BH/X-Ray binaries</a:t>
            </a:r>
          </a:p>
          <a:p>
            <a:pPr lvl="1"/>
            <a:r>
              <a:rPr lang="en-US" dirty="0"/>
              <a:t>Gamma ray bursts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057" y="4515286"/>
            <a:ext cx="1594009" cy="9676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0275" y="4850130"/>
            <a:ext cx="1582119" cy="9562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9470" y="5379704"/>
            <a:ext cx="1609142" cy="97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2789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Black holes - observations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The Event Horizon Telescope is a collection of radio antennae forming a network of intercontinental baselines to form mm-images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Read: </a:t>
            </a:r>
            <a:r>
              <a:rPr lang="en-US" dirty="0">
                <a:hlinkClick r:id="rId3"/>
              </a:rPr>
              <a:t>http://news.nationalgeographic.com/2017/04/black-hole-event-horizon-telescope-pictures-genius-science/</a:t>
            </a:r>
            <a:endParaRPr lang="en-US" dirty="0"/>
          </a:p>
          <a:p>
            <a:r>
              <a:rPr lang="en-US" dirty="0">
                <a:solidFill>
                  <a:srgbClr val="00B050"/>
                </a:solidFill>
              </a:rPr>
              <a:t>Exercise: </a:t>
            </a:r>
            <a:r>
              <a:rPr lang="en-US" dirty="0"/>
              <a:t>Can you explain why baselines of radio telescopes are so long in view of the angular resolution limit below?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7414" y="2758207"/>
            <a:ext cx="3361155" cy="1767337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5"/>
          <a:stretch>
            <a:fillRect/>
          </a:stretch>
        </p:blipFill>
        <p:spPr>
          <a:xfrm>
            <a:off x="5556916" y="2815723"/>
            <a:ext cx="3923966" cy="17338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535285" y="5791200"/>
                <a:ext cx="4043262" cy="84957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min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=1.22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aperture</m:t>
                              </m:r>
                              <m: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285" y="5791200"/>
                <a:ext cx="4043262" cy="84957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10084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Black holes - observations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The Event Horizon Telescope is a collection of radio antennae forming a network of intercontinental baselines to form mm-images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Read: </a:t>
            </a:r>
            <a:r>
              <a:rPr lang="en-US" dirty="0">
                <a:hlinkClick r:id="rId3"/>
              </a:rPr>
              <a:t>http://news.nationalgeographic.com/2017/04/black-hole-event-horizon-telescope-pictures-genius-science/</a:t>
            </a:r>
            <a:endParaRPr lang="en-US" dirty="0"/>
          </a:p>
          <a:p>
            <a:r>
              <a:rPr lang="en-US" dirty="0">
                <a:solidFill>
                  <a:srgbClr val="00B050"/>
                </a:solidFill>
              </a:rPr>
              <a:t>Exercise: </a:t>
            </a:r>
            <a:r>
              <a:rPr lang="en-US" dirty="0"/>
              <a:t>Can you explain why baselines of radio telescopes are so long in view of the angular resolution limit below? </a:t>
            </a:r>
          </a:p>
          <a:p>
            <a:pPr lvl="1"/>
            <a:r>
              <a:rPr lang="en-US" dirty="0"/>
              <a:t>The ability to distinguish two sources at smaller angular separation increases with aperture diameter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7414" y="2758207"/>
            <a:ext cx="3361155" cy="1767337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5"/>
          <a:stretch>
            <a:fillRect/>
          </a:stretch>
        </p:blipFill>
        <p:spPr>
          <a:xfrm>
            <a:off x="5556916" y="2815723"/>
            <a:ext cx="3923966" cy="17338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535285" y="5791200"/>
                <a:ext cx="4043262" cy="84957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min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=1.22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aperture</m:t>
                              </m:r>
                              <m: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285" y="5791200"/>
                <a:ext cx="4043262" cy="84957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53228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Interstellar-Einstein rings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Interstellar 2:12:25 </a:t>
            </a:r>
            <a:r>
              <a:rPr lang="mr-IN" dirty="0"/>
              <a:t>–</a:t>
            </a:r>
            <a:r>
              <a:rPr lang="en-US" dirty="0"/>
              <a:t> Shuttle approaches </a:t>
            </a:r>
            <a:r>
              <a:rPr lang="en-US" dirty="0" err="1"/>
              <a:t>Gargantua</a:t>
            </a:r>
            <a:r>
              <a:rPr lang="en-US" dirty="0"/>
              <a:t> with visible Einstein rings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4581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Black holes </a:t>
            </a:r>
            <a:r>
              <a:rPr lang="mr-IN" dirty="0"/>
              <a:t>–</a:t>
            </a:r>
            <a:r>
              <a:rPr lang="en-US" dirty="0"/>
              <a:t> relativistic jets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galaxy M87 is a contains a good example of a relativistic jet</a:t>
            </a:r>
          </a:p>
          <a:p>
            <a:pPr lvl="1"/>
            <a:r>
              <a:rPr lang="en-US" dirty="0"/>
              <a:t>M87 is a</a:t>
            </a:r>
            <a:r>
              <a:rPr lang="en-US" dirty="0">
                <a:latin typeface="Droid Sans"/>
                <a:ea typeface="Droid Sans"/>
                <a:cs typeface="Droid Sans"/>
                <a:sym typeface="Droid Sans"/>
              </a:rPr>
              <a:t> giant elliptical galaxy located in the Virgo Cluster 5.4x10</a:t>
            </a:r>
            <a:r>
              <a:rPr lang="en-US" baseline="30000" dirty="0">
                <a:latin typeface="Droid Sans"/>
                <a:ea typeface="Droid Sans"/>
                <a:cs typeface="Droid Sans"/>
                <a:sym typeface="Droid Sans"/>
              </a:rPr>
              <a:t>7</a:t>
            </a:r>
            <a:r>
              <a:rPr lang="en-US" dirty="0">
                <a:latin typeface="Droid Sans"/>
                <a:ea typeface="Droid Sans"/>
                <a:cs typeface="Droid Sans"/>
                <a:sym typeface="Droid Sans"/>
              </a:rPr>
              <a:t>ly from us. </a:t>
            </a:r>
          </a:p>
          <a:p>
            <a:pPr lvl="1"/>
            <a:r>
              <a:rPr lang="en-US" dirty="0">
                <a:latin typeface="Droid Sans"/>
                <a:ea typeface="Droid Sans"/>
                <a:cs typeface="Droid Sans"/>
                <a:sym typeface="Droid Sans"/>
              </a:rPr>
              <a:t>M87’s jets source from radio to gamma rays.</a:t>
            </a:r>
          </a:p>
          <a:p>
            <a:pPr lvl="1"/>
            <a:r>
              <a:rPr lang="en-US" dirty="0">
                <a:latin typeface="Droid Sans"/>
                <a:ea typeface="Droid Sans"/>
                <a:cs typeface="Droid Sans"/>
                <a:sym typeface="Droid Sans"/>
              </a:rPr>
              <a:t>M87’s 6x10</a:t>
            </a:r>
            <a:r>
              <a:rPr lang="en-US" baseline="30000" dirty="0">
                <a:latin typeface="Droid Sans"/>
                <a:ea typeface="Droid Sans"/>
                <a:cs typeface="Droid Sans"/>
                <a:sym typeface="Droid Sans"/>
              </a:rPr>
              <a:t>9</a:t>
            </a:r>
            <a:r>
              <a:rPr lang="en-US" dirty="0">
                <a:latin typeface="Droid Sans"/>
                <a:ea typeface="Droid Sans"/>
                <a:cs typeface="Droid Sans"/>
                <a:sym typeface="Droid Sans"/>
              </a:rPr>
              <a:t> solar mass central black hole has angular width (3.9μas)— comparable to that of </a:t>
            </a:r>
            <a:r>
              <a:rPr lang="en-US" dirty="0" err="1">
                <a:latin typeface="Droid Sans"/>
                <a:ea typeface="Droid Sans"/>
                <a:cs typeface="Droid Sans"/>
                <a:sym typeface="Droid Sans"/>
              </a:rPr>
              <a:t>Sgr</a:t>
            </a:r>
            <a:r>
              <a:rPr lang="en-US" dirty="0">
                <a:latin typeface="Droid Sans"/>
                <a:ea typeface="Droid Sans"/>
                <a:cs typeface="Droid Sans"/>
                <a:sym typeface="Droid Sans"/>
              </a:rPr>
              <a:t> A* (5.3μas).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105" y="3822255"/>
            <a:ext cx="4491643" cy="250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132082" y="6302086"/>
            <a:ext cx="79533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342900">
              <a:spcBef>
                <a:spcPts val="800"/>
              </a:spcBef>
              <a:spcAft>
                <a:spcPts val="1000"/>
              </a:spcAft>
              <a:buClr>
                <a:srgbClr val="434343"/>
              </a:buClr>
              <a:buFont typeface="Droid Sans" charset="0"/>
              <a:buChar char="❖"/>
            </a:pPr>
            <a:r>
              <a:rPr lang="en-US" sz="1400" b="1" dirty="0">
                <a:latin typeface="Droid Sans"/>
                <a:ea typeface="Droid Sans"/>
                <a:cs typeface="Droid Sans"/>
                <a:sym typeface="Droid Sans"/>
              </a:rPr>
              <a:t>43GHz (7mm) </a:t>
            </a:r>
            <a:r>
              <a:rPr lang="en-US" sz="1400" dirty="0">
                <a:latin typeface="Droid Sans"/>
                <a:ea typeface="Droid Sans"/>
                <a:cs typeface="Droid Sans"/>
                <a:sym typeface="Droid Sans"/>
              </a:rPr>
              <a:t>VLBA </a:t>
            </a:r>
            <a:r>
              <a:rPr lang="en-US" sz="1400">
                <a:latin typeface="Droid Sans"/>
                <a:ea typeface="Droid Sans"/>
                <a:cs typeface="Droid Sans"/>
                <a:sym typeface="Droid Sans"/>
              </a:rPr>
              <a:t>M87 Observation (Courtesy </a:t>
            </a:r>
            <a:r>
              <a:rPr lang="en-US" sz="1400" dirty="0">
                <a:latin typeface="Droid Sans"/>
                <a:ea typeface="Droid Sans"/>
                <a:cs typeface="Droid Sans"/>
                <a:sym typeface="Droid Sans"/>
              </a:rPr>
              <a:t>of Craig Walker (NRAO))</a:t>
            </a:r>
            <a:endParaRPr lang="en-US" sz="1400" i="1" dirty="0">
              <a:latin typeface="Droid Sans"/>
              <a:ea typeface="Droid Sans"/>
              <a:cs typeface="Droid Sans"/>
              <a:sym typeface="Droid Sans"/>
            </a:endParaRPr>
          </a:p>
        </p:txBody>
      </p:sp>
    </p:spTree>
    <p:extLst>
      <p:ext uri="{BB962C8B-B14F-4D97-AF65-F5344CB8AC3E}">
        <p14:creationId xmlns:p14="http://schemas.microsoft.com/office/powerpoint/2010/main" val="10715760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relativistic jets (Group activity)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Read </a:t>
            </a:r>
            <a:r>
              <a:rPr lang="en-US" dirty="0">
                <a:hlinkClick r:id="rId2"/>
              </a:rPr>
              <a:t>https://kipac-web.stanford.edu/seeing-believing-observing-simulations-relativistic-jets</a:t>
            </a:r>
            <a:endParaRPr lang="en-US" dirty="0"/>
          </a:p>
          <a:p>
            <a:r>
              <a:rPr lang="en-US" dirty="0">
                <a:solidFill>
                  <a:srgbClr val="00B050"/>
                </a:solidFill>
              </a:rPr>
              <a:t>Exercise: </a:t>
            </a:r>
            <a:r>
              <a:rPr lang="en-US" dirty="0"/>
              <a:t>What is a gravitational radius m as a mass, length and time in </a:t>
            </a:r>
            <a:r>
              <a:rPr lang="en-US" dirty="0" err="1"/>
              <a:t>mks</a:t>
            </a:r>
            <a:r>
              <a:rPr lang="en-US" dirty="0"/>
              <a:t> units for the 4x10</a:t>
            </a:r>
            <a:r>
              <a:rPr lang="en-US" baseline="30000" dirty="0"/>
              <a:t>6</a:t>
            </a:r>
            <a:r>
              <a:rPr lang="en-US" dirty="0"/>
              <a:t>M</a:t>
            </a:r>
            <a:r>
              <a:rPr lang="en-US" baseline="-25000" dirty="0"/>
              <a:t>Sun</a:t>
            </a:r>
            <a:r>
              <a:rPr lang="en-US" dirty="0"/>
              <a:t> Galactic Center black hole? </a:t>
            </a:r>
          </a:p>
        </p:txBody>
      </p:sp>
    </p:spTree>
    <p:extLst>
      <p:ext uri="{BB962C8B-B14F-4D97-AF65-F5344CB8AC3E}">
        <p14:creationId xmlns:p14="http://schemas.microsoft.com/office/powerpoint/2010/main" val="474798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Black holes -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1783 John Mitchell theorized that if a star’s radius is &gt;500R</a:t>
            </a:r>
            <a:r>
              <a:rPr lang="en-US" baseline="-25000" dirty="0"/>
              <a:t>Sun</a:t>
            </a:r>
            <a:r>
              <a:rPr lang="en-US" dirty="0"/>
              <a:t>, light could not escape it</a:t>
            </a:r>
          </a:p>
          <a:p>
            <a:r>
              <a:rPr lang="en-US" dirty="0"/>
              <a:t>In 1916, Karl </a:t>
            </a:r>
            <a:r>
              <a:rPr lang="en-US" dirty="0" err="1"/>
              <a:t>Schwarszchild</a:t>
            </a:r>
            <a:r>
              <a:rPr lang="en-US" dirty="0"/>
              <a:t> solved the Einstein field equations for the geometry outside a spherically symmetric, non-rotating mass</a:t>
            </a:r>
          </a:p>
          <a:p>
            <a:r>
              <a:rPr lang="en-US" dirty="0"/>
              <a:t>In 1963, Roy Kerr solved the Einstein field equations for the geometry outside a spherically symmetric, rotating mass</a:t>
            </a:r>
          </a:p>
          <a:p>
            <a:r>
              <a:rPr lang="en-US" dirty="0"/>
              <a:t>In the 1970’s, black hole temperature was theorized by Hawking, among others</a:t>
            </a:r>
          </a:p>
        </p:txBody>
      </p:sp>
    </p:spTree>
    <p:extLst>
      <p:ext uri="{BB962C8B-B14F-4D97-AF65-F5344CB8AC3E}">
        <p14:creationId xmlns:p14="http://schemas.microsoft.com/office/powerpoint/2010/main" val="6347044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Black Hole Scales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Read </a:t>
            </a:r>
            <a:r>
              <a:rPr lang="en-US" dirty="0">
                <a:hlinkClick r:id="rId2"/>
              </a:rPr>
              <a:t>https://kipac-web.stanford.edu/seeing-believing-observing-simulations-relativistic-jets</a:t>
            </a:r>
            <a:endParaRPr lang="en-US" dirty="0"/>
          </a:p>
          <a:p>
            <a:r>
              <a:rPr lang="en-US" dirty="0">
                <a:solidFill>
                  <a:srgbClr val="00B050"/>
                </a:solidFill>
              </a:rPr>
              <a:t>Exercise: </a:t>
            </a:r>
            <a:r>
              <a:rPr lang="en-US" dirty="0"/>
              <a:t>What is a gravitational radius m as a mass, length and time in </a:t>
            </a:r>
            <a:r>
              <a:rPr lang="en-US" dirty="0" err="1"/>
              <a:t>mks</a:t>
            </a:r>
            <a:r>
              <a:rPr lang="en-US" dirty="0"/>
              <a:t> units for the 4x10</a:t>
            </a:r>
            <a:r>
              <a:rPr lang="en-US" baseline="30000" dirty="0"/>
              <a:t>6</a:t>
            </a:r>
            <a:r>
              <a:rPr lang="en-US" dirty="0"/>
              <a:t>M</a:t>
            </a:r>
            <a:r>
              <a:rPr lang="en-US" baseline="-25000" dirty="0"/>
              <a:t>Sun</a:t>
            </a:r>
            <a:r>
              <a:rPr lang="en-US" dirty="0"/>
              <a:t> Galactic Center black hole? </a:t>
            </a:r>
          </a:p>
        </p:txBody>
      </p:sp>
    </p:spTree>
    <p:extLst>
      <p:ext uri="{BB962C8B-B14F-4D97-AF65-F5344CB8AC3E}">
        <p14:creationId xmlns:p14="http://schemas.microsoft.com/office/powerpoint/2010/main" val="9497537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Black Hole Scales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Read </a:t>
            </a:r>
            <a:r>
              <a:rPr lang="en-US" dirty="0">
                <a:hlinkClick r:id="rId2"/>
              </a:rPr>
              <a:t>https://kipac-web.stanford.edu/seeing-believing-observing-simulations-relativistic-jets</a:t>
            </a:r>
            <a:endParaRPr lang="en-US" dirty="0"/>
          </a:p>
          <a:p>
            <a:r>
              <a:rPr lang="en-US" dirty="0">
                <a:solidFill>
                  <a:srgbClr val="00B050"/>
                </a:solidFill>
              </a:rPr>
              <a:t>Exercise: </a:t>
            </a:r>
            <a:r>
              <a:rPr lang="en-US" dirty="0"/>
              <a:t>What is a gravitational radius m as a mass, length and time in </a:t>
            </a:r>
            <a:r>
              <a:rPr lang="en-US" dirty="0" err="1"/>
              <a:t>mks</a:t>
            </a:r>
            <a:r>
              <a:rPr lang="en-US" dirty="0"/>
              <a:t> units for the 4x10</a:t>
            </a:r>
            <a:r>
              <a:rPr lang="en-US" baseline="30000" dirty="0"/>
              <a:t>6</a:t>
            </a:r>
            <a:r>
              <a:rPr lang="en-US" dirty="0"/>
              <a:t>M</a:t>
            </a:r>
            <a:r>
              <a:rPr lang="en-US" baseline="-25000" dirty="0"/>
              <a:t>Sun</a:t>
            </a:r>
            <a:r>
              <a:rPr lang="en-US" dirty="0"/>
              <a:t> Galactic Center black hole?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907101" y="5114797"/>
                <a:ext cx="5851892" cy="942873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𝐿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𝐺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𝑀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𝑐</m:t>
                          </m:r>
                          <m:r>
                            <a:rPr lang="en-US" b="0" i="1" baseline="30000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6.8×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−11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N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m</m:t>
                                  </m:r>
                                  <m:r>
                                    <a:rPr lang="en-US" baseline="30000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kg</m:t>
                                  </m:r>
                                  <m:r>
                                    <a:rPr lang="en-US" baseline="30000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8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36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kg</m:t>
                          </m:r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chemeClr val="bg1"/>
                              </a:solidFill>
                            </a:rPr>
                            <m:t> </m:t>
                          </m:r>
                        </m:num>
                        <m:den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3.00×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8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m</m:t>
                              </m:r>
                              <m: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 /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s</m:t>
                              </m:r>
                            </m:e>
                          </m:d>
                          <m:r>
                            <a:rPr lang="en-US" b="0" i="0" baseline="30000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=6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×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9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>
                          <a:solidFill>
                            <a:schemeClr val="bg1"/>
                          </a:solidFill>
                          <a:latin typeface="Cambria Math" charset="0"/>
                        </a:rPr>
                        <m:t>m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7101" y="5114797"/>
                <a:ext cx="5851892" cy="94287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997956" y="6106227"/>
                <a:ext cx="3293178" cy="630054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𝑇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𝑐</m:t>
                          </m:r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0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20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chemeClr val="bg1"/>
                          </a:solidFill>
                          <a:latin typeface="Cambria Math" charset="0"/>
                        </a:rPr>
                        <m:t>s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7956" y="6106227"/>
                <a:ext cx="3293178" cy="63005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587271" y="4523874"/>
                <a:ext cx="4305441" cy="49467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𝑀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4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×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6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×</m:t>
                      </m:r>
                      <m:r>
                        <a:rPr lang="en-US" b="0" i="0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2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×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30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kg</m:t>
                      </m:r>
                      <m:r>
                        <a:rPr lang="en-US" b="0" i="0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=8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×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3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6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>
                          <a:solidFill>
                            <a:schemeClr val="bg1"/>
                          </a:solidFill>
                          <a:latin typeface="Cambria Math" charset="0"/>
                        </a:rPr>
                        <m:t>kg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271" y="4523874"/>
                <a:ext cx="4305441" cy="49467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90820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Equivalence principle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Mass appears in these two apparently distinct force laws in nature: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1099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Equivalence principle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Mass appears in these two apparently distinct force laws in nature: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Why should we expect these masses to be the same?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019307" y="2999873"/>
                <a:ext cx="4043262" cy="84957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9307" y="2999873"/>
                <a:ext cx="4043262" cy="84957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773964" y="2972461"/>
                <a:ext cx="4043262" cy="84957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𝐹</m:t>
                          </m:r>
                          <m:r>
                            <a:rPr lang="en-US" i="1" baseline="-2500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</m:acc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𝐺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𝑀</m:t>
                          </m:r>
                          <m:r>
                            <a:rPr lang="en-US" i="1" baseline="-2500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1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𝑀</m:t>
                          </m:r>
                          <m:r>
                            <a:rPr lang="en-US" i="1" baseline="-2500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𝑟</m:t>
                          </m:r>
                          <m:r>
                            <a:rPr lang="en-US" i="1" baseline="3000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dirty="0">
                          <a:solidFill>
                            <a:schemeClr val="bg1"/>
                          </a:solidFill>
                        </a:rPr>
                        <m:t> 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i="1" baseline="-2500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1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i="1" baseline="-2500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|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i="1" baseline="-2500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1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i="1" baseline="-2500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|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3964" y="2972461"/>
                <a:ext cx="4043262" cy="84957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3007893" y="2671011"/>
            <a:ext cx="1904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Newton’s 2nd Law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38208" y="2654969"/>
            <a:ext cx="3752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Newton’s Law of </a:t>
            </a:r>
            <a:r>
              <a:rPr lang="en-US"/>
              <a:t>Universal Gravitation</a:t>
            </a:r>
          </a:p>
        </p:txBody>
      </p:sp>
    </p:spTree>
    <p:extLst>
      <p:ext uri="{BB962C8B-B14F-4D97-AF65-F5344CB8AC3E}">
        <p14:creationId xmlns:p14="http://schemas.microsoft.com/office/powerpoint/2010/main" val="7294269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Equivalence principle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two labs: </a:t>
            </a:r>
            <a:r>
              <a:rPr lang="en-US" dirty="0" err="1"/>
              <a:t>GraviLab</a:t>
            </a:r>
            <a:r>
              <a:rPr lang="en-US" dirty="0"/>
              <a:t> and </a:t>
            </a:r>
            <a:r>
              <a:rPr lang="en-US" dirty="0" err="1"/>
              <a:t>AccLab</a:t>
            </a:r>
            <a:endParaRPr lang="en-US" dirty="0"/>
          </a:p>
          <a:p>
            <a:r>
              <a:rPr lang="en-US" dirty="0"/>
              <a:t>Is there any experiment in either lab that can distinguish the black hole from the piston?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Bevel 3"/>
          <p:cNvSpPr/>
          <p:nvPr/>
        </p:nvSpPr>
        <p:spPr>
          <a:xfrm>
            <a:off x="2550694" y="3176338"/>
            <a:ext cx="2021306" cy="240631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evel 4"/>
          <p:cNvSpPr/>
          <p:nvPr/>
        </p:nvSpPr>
        <p:spPr>
          <a:xfrm>
            <a:off x="7660105" y="3176338"/>
            <a:ext cx="2021306" cy="240631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miley Face 5"/>
          <p:cNvSpPr/>
          <p:nvPr/>
        </p:nvSpPr>
        <p:spPr>
          <a:xfrm>
            <a:off x="3296655" y="3677877"/>
            <a:ext cx="529388" cy="605364"/>
          </a:xfrm>
          <a:prstGeom prst="smileyFac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Smiley Face 6"/>
          <p:cNvSpPr/>
          <p:nvPr/>
        </p:nvSpPr>
        <p:spPr>
          <a:xfrm>
            <a:off x="8430125" y="3709962"/>
            <a:ext cx="529388" cy="605364"/>
          </a:xfrm>
          <a:prstGeom prst="smileyFac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561347" y="4283243"/>
            <a:ext cx="0" cy="69783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694818" y="4315328"/>
            <a:ext cx="0" cy="69783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569369" y="4989092"/>
            <a:ext cx="376990" cy="54543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678774" y="4973051"/>
            <a:ext cx="376990" cy="54543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128211" y="4989092"/>
            <a:ext cx="433137" cy="54543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261684" y="4973051"/>
            <a:ext cx="433137" cy="54543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593430" y="4082714"/>
            <a:ext cx="433137" cy="54543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8718876" y="4058653"/>
            <a:ext cx="433137" cy="54543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277724" y="4042615"/>
            <a:ext cx="376990" cy="54543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152278" y="4090740"/>
            <a:ext cx="376990" cy="54543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3072070" y="5702970"/>
            <a:ext cx="914400" cy="914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510331" y="5903495"/>
            <a:ext cx="328860" cy="92242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8221575" y="5590676"/>
            <a:ext cx="914400" cy="33265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080082" y="2863516"/>
            <a:ext cx="100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GraviLab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8261679" y="2823411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AccLab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3282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Equivalence principle - Tidal forces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two labs: </a:t>
            </a:r>
            <a:r>
              <a:rPr lang="en-US" dirty="0" err="1"/>
              <a:t>GraviLab</a:t>
            </a:r>
            <a:r>
              <a:rPr lang="en-US" dirty="0"/>
              <a:t> and </a:t>
            </a:r>
            <a:r>
              <a:rPr lang="en-US" dirty="0" err="1"/>
              <a:t>AccLab</a:t>
            </a:r>
            <a:endParaRPr lang="en-US" dirty="0"/>
          </a:p>
          <a:p>
            <a:r>
              <a:rPr lang="en-US" dirty="0"/>
              <a:t>Tidal forces would affect only the person in </a:t>
            </a:r>
            <a:r>
              <a:rPr lang="en-US" dirty="0" err="1"/>
              <a:t>GraviLab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Bevel 3"/>
          <p:cNvSpPr/>
          <p:nvPr/>
        </p:nvSpPr>
        <p:spPr>
          <a:xfrm>
            <a:off x="2550694" y="3176338"/>
            <a:ext cx="2021306" cy="240631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evel 4"/>
          <p:cNvSpPr/>
          <p:nvPr/>
        </p:nvSpPr>
        <p:spPr>
          <a:xfrm>
            <a:off x="7660105" y="3176338"/>
            <a:ext cx="2021306" cy="240631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miley Face 5"/>
          <p:cNvSpPr/>
          <p:nvPr/>
        </p:nvSpPr>
        <p:spPr>
          <a:xfrm>
            <a:off x="3296655" y="3677877"/>
            <a:ext cx="529388" cy="605364"/>
          </a:xfrm>
          <a:prstGeom prst="smileyFac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Smiley Face 6"/>
          <p:cNvSpPr/>
          <p:nvPr/>
        </p:nvSpPr>
        <p:spPr>
          <a:xfrm>
            <a:off x="8430125" y="3709962"/>
            <a:ext cx="529388" cy="605364"/>
          </a:xfrm>
          <a:prstGeom prst="smileyFac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561347" y="4283243"/>
            <a:ext cx="0" cy="69783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694818" y="4315328"/>
            <a:ext cx="0" cy="69783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569369" y="4989092"/>
            <a:ext cx="376990" cy="54543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678774" y="4973051"/>
            <a:ext cx="376990" cy="54543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128211" y="4989092"/>
            <a:ext cx="433137" cy="54543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261684" y="4973051"/>
            <a:ext cx="433137" cy="54543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593430" y="4082714"/>
            <a:ext cx="433137" cy="54543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8718876" y="4058653"/>
            <a:ext cx="433137" cy="54543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277724" y="4042615"/>
            <a:ext cx="376990" cy="54543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152278" y="4090740"/>
            <a:ext cx="376990" cy="54543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3072070" y="5702970"/>
            <a:ext cx="914400" cy="914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510331" y="5903495"/>
            <a:ext cx="328860" cy="92242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8221575" y="5590676"/>
            <a:ext cx="914400" cy="33265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080082" y="2863516"/>
            <a:ext cx="100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GraviLab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8261679" y="2823411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AccLab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5919532" y="2237875"/>
                <a:ext cx="1275353" cy="629881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𝑀𝐻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9532" y="2237875"/>
                <a:ext cx="1275353" cy="62988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63195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Equivalence principle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two labs: </a:t>
            </a:r>
            <a:r>
              <a:rPr lang="en-US" dirty="0" err="1"/>
              <a:t>GraviLab</a:t>
            </a:r>
            <a:r>
              <a:rPr lang="en-US" dirty="0"/>
              <a:t> and </a:t>
            </a:r>
            <a:r>
              <a:rPr lang="en-US" dirty="0" err="1"/>
              <a:t>AccLab</a:t>
            </a:r>
            <a:endParaRPr lang="en-US" dirty="0"/>
          </a:p>
          <a:p>
            <a:r>
              <a:rPr lang="en-US" dirty="0"/>
              <a:t>For sufficiently small labs, there is no experiment to distinguish them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Bevel 3"/>
          <p:cNvSpPr/>
          <p:nvPr/>
        </p:nvSpPr>
        <p:spPr>
          <a:xfrm>
            <a:off x="2550694" y="3176338"/>
            <a:ext cx="2021306" cy="240631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evel 4"/>
          <p:cNvSpPr/>
          <p:nvPr/>
        </p:nvSpPr>
        <p:spPr>
          <a:xfrm>
            <a:off x="7660105" y="3176338"/>
            <a:ext cx="2021306" cy="240631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miley Face 5"/>
          <p:cNvSpPr/>
          <p:nvPr/>
        </p:nvSpPr>
        <p:spPr>
          <a:xfrm>
            <a:off x="3296655" y="3677877"/>
            <a:ext cx="529388" cy="605364"/>
          </a:xfrm>
          <a:prstGeom prst="smileyFac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Smiley Face 6"/>
          <p:cNvSpPr/>
          <p:nvPr/>
        </p:nvSpPr>
        <p:spPr>
          <a:xfrm>
            <a:off x="8430125" y="3709962"/>
            <a:ext cx="529388" cy="605364"/>
          </a:xfrm>
          <a:prstGeom prst="smileyFac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561347" y="4283243"/>
            <a:ext cx="0" cy="69783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694818" y="4315328"/>
            <a:ext cx="0" cy="69783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569369" y="4989092"/>
            <a:ext cx="376990" cy="54543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678774" y="4973051"/>
            <a:ext cx="376990" cy="54543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128211" y="4989092"/>
            <a:ext cx="433137" cy="54543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261684" y="4973051"/>
            <a:ext cx="433137" cy="54543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593430" y="4082714"/>
            <a:ext cx="433137" cy="54543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8718876" y="4058653"/>
            <a:ext cx="433137" cy="54543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277724" y="4042615"/>
            <a:ext cx="376990" cy="54543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152278" y="4090740"/>
            <a:ext cx="376990" cy="54543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3072070" y="5702970"/>
            <a:ext cx="914400" cy="914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510331" y="5903495"/>
            <a:ext cx="328860" cy="92242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8221575" y="5590676"/>
            <a:ext cx="914400" cy="33265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080082" y="2863516"/>
            <a:ext cx="100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GraviLab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8261679" y="2823411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AccLab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296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Equivalence principle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Equivalence principle: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Mathematically, near any point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</a:rPr>
                      <m:t>𝑃</m:t>
                    </m:r>
                  </m:oMath>
                </a14:m>
                <a:r>
                  <a:rPr lang="en-US" dirty="0"/>
                  <a:t> of globally curved </a:t>
                </a:r>
                <a:r>
                  <a:rPr lang="en-US" dirty="0" err="1"/>
                  <a:t>spacetime</a:t>
                </a:r>
                <a:r>
                  <a:rPr lang="en-US" dirty="0"/>
                  <a:t> there exists a local coordinate transformation of the metric tensor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𝛼𝛽</m:t>
                        </m:r>
                      </m:sub>
                    </m:sSub>
                  </m:oMath>
                </a14:m>
                <a:r>
                  <a:rPr lang="en-US" dirty="0"/>
                  <a:t> transforming it to the flat space metric tensor 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56612" y="3104150"/>
                <a:ext cx="8301788" cy="601578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bg1"/>
                          </a:solidFill>
                        </a:rPr>
                        <m:t>Local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bg1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bg1"/>
                          </a:solidFill>
                        </a:rPr>
                        <m:t>properties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bg1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bg1"/>
                          </a:solidFill>
                        </a:rPr>
                        <m:t>of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bg1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bg1"/>
                          </a:solidFill>
                        </a:rPr>
                        <m:t>curved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bg1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bg1"/>
                          </a:solidFill>
                        </a:rPr>
                        <m:t>spacetime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bg1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bg1"/>
                          </a:solidFill>
                        </a:rPr>
                        <m:t>are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bg1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bg1"/>
                          </a:solidFill>
                        </a:rPr>
                        <m:t>indistinguishable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bg1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bg1"/>
                          </a:solidFill>
                        </a:rPr>
                        <m:t>from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bg1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bg1"/>
                          </a:solidFill>
                        </a:rPr>
                        <m:t>flat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bg1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bg1"/>
                          </a:solidFill>
                        </a:rPr>
                        <m:t>spacetime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6612" y="3104150"/>
                <a:ext cx="8301788" cy="60157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259179" y="5021183"/>
                <a:ext cx="2671009" cy="601578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g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𝛼𝛽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𝑃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𝜂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𝛼𝛽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9179" y="5021183"/>
                <a:ext cx="2671009" cy="60157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2981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Gravitational time dilation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Energy of a photon:</a:t>
            </a:r>
          </a:p>
          <a:p>
            <a:endParaRPr lang="en-US" dirty="0"/>
          </a:p>
          <a:p>
            <a:r>
              <a:rPr lang="en-US" dirty="0"/>
              <a:t>Energy is lost by a photon escaping a gravitational field, reducing its frequency, or rate of ticking, just as motional time dilation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259180" y="2935705"/>
                <a:ext cx="1876926" cy="449184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h𝑓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9180" y="2935705"/>
                <a:ext cx="1876926" cy="449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12862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Gravitational time dilation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Energy of a photon:</a:t>
            </a:r>
          </a:p>
          <a:p>
            <a:endParaRPr lang="en-US" dirty="0"/>
          </a:p>
          <a:p>
            <a:r>
              <a:rPr lang="en-US" dirty="0"/>
              <a:t>Energy is lost by a photon escaping a gravitational field, reducing its frequency, or rate of ticking, just as motional time dilation</a:t>
            </a:r>
          </a:p>
          <a:p>
            <a:r>
              <a:rPr lang="en-US" dirty="0"/>
              <a:t>Putting the escape speed                                        into the time dilation formula</a:t>
            </a:r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994486" y="2863515"/>
                <a:ext cx="2743200" cy="605453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h𝑓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h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𝑇</m:t>
                          </m:r>
                        </m:den>
                      </m:f>
                      <m:r>
                        <a:rPr lang="en-US" b="0" i="0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h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𝑐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4486" y="2863515"/>
                <a:ext cx="2743200" cy="60545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5806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Tests of relativity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Flying atomic clocks</a:t>
            </a:r>
          </a:p>
          <a:p>
            <a:r>
              <a:rPr lang="en-US" dirty="0"/>
              <a:t>Muon decay</a:t>
            </a:r>
          </a:p>
          <a:p>
            <a:r>
              <a:rPr lang="en-US" dirty="0"/>
              <a:t>Light bending around stars</a:t>
            </a:r>
          </a:p>
          <a:p>
            <a:r>
              <a:rPr lang="en-US" dirty="0"/>
              <a:t>LIGO’s gravitational </a:t>
            </a:r>
            <a:r>
              <a:rPr lang="en-US"/>
              <a:t>wave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038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Gravitational time dilation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Energy of a photon:</a:t>
            </a:r>
          </a:p>
          <a:p>
            <a:endParaRPr lang="en-US" dirty="0"/>
          </a:p>
          <a:p>
            <a:r>
              <a:rPr lang="en-US" dirty="0"/>
              <a:t>Energy is lost by a photon escaping a gravitational field, reducing its frequency, or rate of ticking, just as motional time dilation</a:t>
            </a:r>
          </a:p>
          <a:p>
            <a:r>
              <a:rPr lang="en-US" dirty="0"/>
              <a:t>Putting the escape speed                                        into the time dilation formula</a:t>
            </a:r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994486" y="2863515"/>
                <a:ext cx="2743200" cy="605453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h𝑓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h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𝑇</m:t>
                          </m:r>
                        </m:den>
                      </m:f>
                      <m:r>
                        <a:rPr lang="en-US" b="0" i="0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h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𝑐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4486" y="2863515"/>
                <a:ext cx="2743200" cy="60545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580234" y="4052126"/>
                <a:ext cx="1858046" cy="869537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esc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      </m:t>
                          </m:r>
                        </m:sup>
                      </m:sSubSup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𝐺𝑀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𝑟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234" y="4052126"/>
                <a:ext cx="1858046" cy="86953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501982" y="4052126"/>
                <a:ext cx="2639262" cy="869537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t</m:t>
                          </m:r>
                        </m:e>
                        <m:sub>
                          <m: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      </m:t>
                          </m:r>
                        </m:sup>
                      </m:sSubSup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t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d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   </m:t>
                          </m:r>
                        </m:sup>
                      </m:sSubSup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v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esc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       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b="0" i="1" baseline="30000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1982" y="4052126"/>
                <a:ext cx="2639262" cy="86953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736645" y="5432631"/>
                <a:ext cx="4589210" cy="869537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⇒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t</m:t>
                          </m:r>
                        </m:e>
                        <m:sub>
                          <m: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      </m:t>
                          </m:r>
                        </m:sup>
                      </m:sSubSup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t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d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      </m:t>
                          </m:r>
                        </m:sup>
                      </m:sSubSup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𝐺𝑀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𝑟</m:t>
                              </m:r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b="0" i="1" baseline="30000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6645" y="5432631"/>
                <a:ext cx="4589210" cy="86953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59841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Gravitational time dilation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Energy of a photon:</a:t>
            </a:r>
          </a:p>
          <a:p>
            <a:endParaRPr lang="en-US" dirty="0"/>
          </a:p>
          <a:p>
            <a:r>
              <a:rPr lang="en-US" dirty="0"/>
              <a:t>Energy is lost by a photon escaping a gravitational field, reducing its frequency, or rate of ticking, just as motional time dilation</a:t>
            </a:r>
          </a:p>
          <a:p>
            <a:r>
              <a:rPr lang="en-US" dirty="0"/>
              <a:t>Putting the photon escape speed                                        into the time dilation formula</a:t>
            </a:r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994486" y="2863515"/>
                <a:ext cx="2743200" cy="605453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h𝑓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h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𝑇</m:t>
                          </m:r>
                        </m:den>
                      </m:f>
                      <m:r>
                        <a:rPr lang="en-US" b="0" i="0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h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𝑐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4486" y="2863515"/>
                <a:ext cx="2743200" cy="60545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278061" y="4052126"/>
                <a:ext cx="1858046" cy="869537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esc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      </m:t>
                          </m:r>
                        </m:sup>
                      </m:sSubSup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𝐺𝑀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𝑟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8061" y="4052126"/>
                <a:ext cx="1858046" cy="86953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103558" y="4052126"/>
                <a:ext cx="2639262" cy="869537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t</m:t>
                          </m:r>
                        </m:e>
                        <m:sub>
                          <m: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      </m:t>
                          </m:r>
                        </m:sup>
                      </m:sSubSup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t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d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   </m:t>
                          </m:r>
                        </m:sup>
                      </m:sSubSup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v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esc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       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b="0" i="1" baseline="30000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3558" y="4052126"/>
                <a:ext cx="2639262" cy="86953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736645" y="5432631"/>
                <a:ext cx="4589210" cy="869537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⇒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t</m:t>
                          </m:r>
                        </m:e>
                        <m:sub>
                          <m: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      </m:t>
                          </m:r>
                        </m:sup>
                      </m:sSubSup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t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d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      </m:t>
                          </m:r>
                        </m:sup>
                      </m:sSubSup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𝐺𝑀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𝑟</m:t>
                              </m:r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b="0" i="1" baseline="30000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den>
                          </m:f>
                        </m:e>
                      </m:ra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t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d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      </m:t>
                          </m:r>
                        </m:sup>
                      </m:sSubSup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𝑟</m:t>
                              </m:r>
                              <m:r>
                                <a:rPr lang="en-US" b="0" i="1" baseline="-25000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𝑆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𝑟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6645" y="5432631"/>
                <a:ext cx="4589210" cy="86953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3050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Interstellar-gravitational time dilation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Interstellar Min 1:04:30 -  Dr. Brand and </a:t>
            </a:r>
            <a:r>
              <a:rPr lang="en-US" dirty="0" err="1"/>
              <a:t>Romiley</a:t>
            </a:r>
            <a:r>
              <a:rPr lang="en-US" dirty="0"/>
              <a:t> explain gravitational time dilation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Exercise: </a:t>
            </a:r>
            <a:r>
              <a:rPr lang="en-US" dirty="0"/>
              <a:t>Every hour spent on Miller planet appears as 7 years to outside observers. If </a:t>
            </a:r>
            <a:r>
              <a:rPr lang="en-US" dirty="0" err="1"/>
              <a:t>Gargantua</a:t>
            </a:r>
            <a:r>
              <a:rPr lang="en-US" dirty="0"/>
              <a:t> is a  </a:t>
            </a:r>
            <a:r>
              <a:rPr lang="en-US" dirty="0" err="1"/>
              <a:t>Schwarszchild</a:t>
            </a:r>
            <a:r>
              <a:rPr lang="en-US" dirty="0"/>
              <a:t> black hole with </a:t>
            </a:r>
            <a:r>
              <a:rPr lang="en-US" dirty="0" err="1"/>
              <a:t>r</a:t>
            </a:r>
            <a:r>
              <a:rPr lang="en-US" baseline="-25000" dirty="0" err="1"/>
              <a:t>S</a:t>
            </a:r>
            <a:r>
              <a:rPr lang="en-US"/>
              <a:t>= 3x10</a:t>
            </a:r>
            <a:r>
              <a:rPr lang="en-US" baseline="30000"/>
              <a:t>11</a:t>
            </a:r>
            <a:r>
              <a:rPr lang="en-US"/>
              <a:t>m,  how far from the horizon is Miller’s planet?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2264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Interstellar-gravitational time dilation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Interstellar Min 1:04:30 -  Dr. Brand and </a:t>
            </a:r>
            <a:r>
              <a:rPr lang="en-US" dirty="0" err="1"/>
              <a:t>Romiley</a:t>
            </a:r>
            <a:r>
              <a:rPr lang="en-US" dirty="0"/>
              <a:t> explain gravitational time dilation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Exercise: </a:t>
            </a:r>
            <a:r>
              <a:rPr lang="en-US" dirty="0"/>
              <a:t>Every hour spent on Miller’s planet appears as 7 years to outside observers. If </a:t>
            </a:r>
            <a:r>
              <a:rPr lang="en-US" dirty="0" err="1"/>
              <a:t>Gargantua</a:t>
            </a:r>
            <a:r>
              <a:rPr lang="en-US" dirty="0"/>
              <a:t> is a  </a:t>
            </a:r>
            <a:r>
              <a:rPr lang="en-US" dirty="0" err="1"/>
              <a:t>Schwarszchild</a:t>
            </a:r>
            <a:r>
              <a:rPr lang="en-US" dirty="0"/>
              <a:t> black hole with </a:t>
            </a:r>
            <a:r>
              <a:rPr lang="en-US" dirty="0" err="1"/>
              <a:t>r</a:t>
            </a:r>
            <a:r>
              <a:rPr lang="en-US" baseline="-25000" dirty="0" err="1"/>
              <a:t>S</a:t>
            </a:r>
            <a:r>
              <a:rPr lang="en-US" dirty="0"/>
              <a:t>= 3x10</a:t>
            </a:r>
            <a:r>
              <a:rPr lang="en-US" baseline="30000" dirty="0"/>
              <a:t>11</a:t>
            </a:r>
            <a:r>
              <a:rPr lang="en-US" dirty="0"/>
              <a:t>m,  how far from the horizon is Miller’s planet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373067" y="5614295"/>
                <a:ext cx="6466134" cy="869537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𝑟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−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𝑟</m:t>
                      </m:r>
                      <m:r>
                        <a:rPr lang="en-US" i="1" baseline="-25000">
                          <a:solidFill>
                            <a:schemeClr val="bg1"/>
                          </a:solidFill>
                          <a:latin typeface="Cambria Math" charset="0"/>
                        </a:rPr>
                        <m:t>𝑆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61320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61320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−1</m:t>
                              </m:r>
                            </m:den>
                          </m:f>
                          <m: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−1</m:t>
                          </m:r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𝑟</m:t>
                      </m:r>
                      <m:r>
                        <a:rPr lang="en-US" i="1" baseline="-25000">
                          <a:solidFill>
                            <a:schemeClr val="bg1"/>
                          </a:solidFill>
                          <a:latin typeface="Cambria Math" charset="0"/>
                        </a:rPr>
                        <m:t>𝑆</m:t>
                      </m:r>
                      <m:r>
                        <a:rPr lang="en-US" b="0" i="0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=79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m</m:t>
                      </m:r>
                    </m:oMath>
                  </m:oMathPara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3067" y="5614295"/>
                <a:ext cx="6466134" cy="86953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373067" y="4405937"/>
                <a:ext cx="6466134" cy="869537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7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×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365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×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24=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t</m:t>
                              </m:r>
                            </m:e>
                            <m:sub>
                              <m: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   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t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d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      </m:t>
                              </m:r>
                            </m:sup>
                          </m:sSubSup>
                        </m:den>
                      </m:f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𝑟</m:t>
                              </m:r>
                              <m:r>
                                <a:rPr lang="en-US" b="0" i="1" baseline="-25000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𝑆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𝑟</m:t>
                              </m:r>
                            </m:den>
                          </m:f>
                        </m:e>
                      </m:rad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⇒</m:t>
                      </m:r>
                    </m:oMath>
                  </m:oMathPara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3067" y="4405937"/>
                <a:ext cx="6466134" cy="86953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97247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Confessions of an Einstein denier (Group activity)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a partner, edit two chapters from  </a:t>
            </a:r>
            <a:r>
              <a:rPr lang="en-US" dirty="0">
                <a:hlinkClick r:id="rId2"/>
              </a:rPr>
              <a:t>http://www.relativityoflight.com/</a:t>
            </a:r>
            <a:r>
              <a:rPr lang="en-US" dirty="0"/>
              <a:t> Part II. The Unnecessary Special Theory Of Relativity</a:t>
            </a:r>
          </a:p>
        </p:txBody>
      </p:sp>
    </p:spTree>
    <p:extLst>
      <p:ext uri="{BB962C8B-B14F-4D97-AF65-F5344CB8AC3E}">
        <p14:creationId xmlns:p14="http://schemas.microsoft.com/office/powerpoint/2010/main" val="1539596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Interstellar-Wormholes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Interstellar Min 33:50 artificial wormhole “They” created to allow travel to remote regions in space</a:t>
            </a:r>
          </a:p>
          <a:p>
            <a:pPr>
              <a:buFont typeface="Wingdings" charset="2"/>
              <a:buChar char="Ø"/>
            </a:pPr>
            <a:endParaRPr lang="en-US" dirty="0"/>
          </a:p>
          <a:p>
            <a:pPr>
              <a:buFont typeface="Wingdings" charset="2"/>
              <a:buChar char="Ø"/>
            </a:pPr>
            <a:r>
              <a:rPr lang="en-US" dirty="0"/>
              <a:t>Explain wormholes as Einstein-Rosen bridge solution of Einstein field equations</a:t>
            </a:r>
          </a:p>
          <a:p>
            <a:pPr>
              <a:buFont typeface="Wingdings" charset="2"/>
              <a:buChar char="Ø"/>
            </a:pPr>
            <a:r>
              <a:rPr lang="en-US" dirty="0"/>
              <a:t>Compare wormholes with other methods of travel to remote regions in space in popular science, e.g., Star Trak warp drive</a:t>
            </a:r>
          </a:p>
          <a:p>
            <a:r>
              <a:rPr lang="en-US" dirty="0"/>
              <a:t>Interstellar Min 33:00</a:t>
            </a:r>
          </a:p>
        </p:txBody>
      </p:sp>
    </p:spTree>
    <p:extLst>
      <p:ext uri="{BB962C8B-B14F-4D97-AF65-F5344CB8AC3E}">
        <p14:creationId xmlns:p14="http://schemas.microsoft.com/office/powerpoint/2010/main" val="9914316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Interstellar-time dilation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Interstellar Min 41:10 -  Cooper explains </a:t>
            </a:r>
            <a:r>
              <a:rPr lang="en-US" dirty="0" err="1"/>
              <a:t>Murph</a:t>
            </a:r>
            <a:r>
              <a:rPr lang="en-US" dirty="0"/>
              <a:t> will think his watch slow when he is traveling at speed of light or is near a black hole in his mission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08651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Interstellar-Einstein rings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Interstellar Min 1:07:40 -  </a:t>
            </a:r>
            <a:r>
              <a:rPr lang="en-US" dirty="0" err="1"/>
              <a:t>Romiley</a:t>
            </a:r>
            <a:r>
              <a:rPr lang="en-US" dirty="0"/>
              <a:t> explains to Coop nothing can escape </a:t>
            </a:r>
            <a:r>
              <a:rPr lang="en-US" dirty="0" err="1"/>
              <a:t>Gargantua</a:t>
            </a:r>
            <a:r>
              <a:rPr lang="mr-IN" dirty="0"/>
              <a:t>–</a:t>
            </a:r>
            <a:r>
              <a:rPr lang="en-US" dirty="0"/>
              <a:t> not even light</a:t>
            </a:r>
          </a:p>
          <a:p>
            <a:r>
              <a:rPr lang="en-US" dirty="0"/>
              <a:t>Interstellar 2:14:10 </a:t>
            </a:r>
            <a:r>
              <a:rPr lang="mr-IN" dirty="0"/>
              <a:t>–</a:t>
            </a:r>
            <a:r>
              <a:rPr lang="en-US" dirty="0"/>
              <a:t> Shuttle approaches </a:t>
            </a:r>
            <a:r>
              <a:rPr lang="en-US" dirty="0" err="1"/>
              <a:t>Gargantua</a:t>
            </a:r>
            <a:r>
              <a:rPr lang="en-US" dirty="0"/>
              <a:t> with visible Einstein rings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1485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Interstellar-tidal forces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Interstellar Min 1:11:00 -  Miller (Water) Planet 130% Earth gravity</a:t>
            </a:r>
          </a:p>
          <a:p>
            <a:r>
              <a:rPr lang="en-US" dirty="0"/>
              <a:t>Interstellar Min 1:11:45 -  Miller (Water) Planet mountainous waves</a:t>
            </a:r>
          </a:p>
          <a:p>
            <a:r>
              <a:rPr lang="en-US" dirty="0"/>
              <a:t>Interstellar 1:48:30 </a:t>
            </a:r>
            <a:r>
              <a:rPr lang="en-US" dirty="0" err="1"/>
              <a:t>Romiley</a:t>
            </a:r>
            <a:r>
              <a:rPr lang="en-US" dirty="0"/>
              <a:t> explains </a:t>
            </a:r>
            <a:r>
              <a:rPr lang="en-US" dirty="0" err="1"/>
              <a:t>Gargantua</a:t>
            </a:r>
            <a:r>
              <a:rPr lang="en-US" dirty="0"/>
              <a:t> is a ”gentle” enough singularity that a probe crossing the horizon could survive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315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Interstellar-cosmic censorship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Interstellar Min 1:44:18 -  The laws of nature prohibit a naked singularity.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683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Flying atomic clocks (group activity)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1" y="1612669"/>
                <a:ext cx="10131425" cy="4887884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In 1971, Joseph </a:t>
                </a:r>
                <a:r>
                  <a:rPr lang="en-US" dirty="0" err="1"/>
                  <a:t>Hafele</a:t>
                </a:r>
                <a:r>
                  <a:rPr lang="en-US" dirty="0"/>
                  <a:t> and Richard Keating flew Cs atomic clocks around the world Eastward and Westward</a:t>
                </a:r>
              </a:p>
              <a:p>
                <a:r>
                  <a:rPr lang="en-US" dirty="0"/>
                  <a:t>Suppose there a master clock at the center C of the Earth that advances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charset="0"/>
                      </a:rPr>
                      <m:t>Δ</m:t>
                    </m:r>
                    <m:r>
                      <a:rPr lang="en-US" i="1">
                        <a:latin typeface="Cambria Math" charset="0"/>
                      </a:rPr>
                      <m:t>𝜏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Taylor expand the kinematic time dilation formula to 2</a:t>
                </a:r>
                <a:r>
                  <a:rPr lang="en-US" baseline="30000" dirty="0"/>
                  <a:t>nd</a:t>
                </a:r>
                <a:r>
                  <a:rPr lang="en-US" dirty="0"/>
                  <a:t> order in velocity to find the time elapsed on </a:t>
                </a:r>
              </a:p>
              <a:p>
                <a:pPr lvl="1"/>
                <a:r>
                  <a:rPr lang="en-US" dirty="0"/>
                  <a:t>a.) The surface of the </a:t>
                </a:r>
                <a:r>
                  <a:rPr lang="en-US" dirty="0">
                    <a:solidFill>
                      <a:schemeClr val="tx1"/>
                    </a:solidFill>
                  </a:rPr>
                  <a:t>Earth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chemeClr val="tx1"/>
                        </a:solidFill>
                        <a:latin typeface="Cambria Math" charset="0"/>
                      </a:rPr>
                      <m:t>Δ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𝑇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 </a:t>
                </a:r>
                <a:r>
                  <a:rPr lang="en-US" baseline="-25000" dirty="0"/>
                  <a:t>SC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dirty="0"/>
                  <a:t>b.) The Eastbound flight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charset="0"/>
                      </a:rPr>
                      <m:t>Δ</m:t>
                    </m:r>
                    <m:r>
                      <a:rPr lang="en-US" i="1">
                        <a:latin typeface="Cambria Math" charset="0"/>
                      </a:rPr>
                      <m:t>𝑇</m:t>
                    </m:r>
                  </m:oMath>
                </a14:m>
                <a:r>
                  <a:rPr lang="en-US" dirty="0"/>
                  <a:t>) </a:t>
                </a:r>
                <a:r>
                  <a:rPr lang="en-US" baseline="-25000" dirty="0"/>
                  <a:t>EC</a:t>
                </a:r>
                <a:endParaRPr lang="en-US" dirty="0"/>
              </a:p>
              <a:p>
                <a:pPr lvl="1"/>
                <a:r>
                  <a:rPr lang="en-US" dirty="0"/>
                  <a:t>c.) The Westbound flight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charset="0"/>
                      </a:rPr>
                      <m:t>Δ</m:t>
                    </m:r>
                    <m:r>
                      <a:rPr lang="en-US" i="1">
                        <a:latin typeface="Cambria Math" charset="0"/>
                      </a:rPr>
                      <m:t>𝑇</m:t>
                    </m:r>
                  </m:oMath>
                </a14:m>
                <a:r>
                  <a:rPr lang="en-US" dirty="0"/>
                  <a:t>) </a:t>
                </a:r>
                <a:r>
                  <a:rPr lang="en-US" baseline="-25000" dirty="0"/>
                  <a:t>WC</a:t>
                </a: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What is the time difference relative to the Earth’s surface for Eastbound and Westbound flights?</a:t>
                </a:r>
              </a:p>
              <a:p>
                <a:endParaRPr lang="en-US" dirty="0"/>
              </a:p>
              <a:p>
                <a:r>
                  <a:rPr lang="en-US" dirty="0"/>
                  <a:t>The kinematic time dilation contribution to time elapsed on flying clocks may take either sign. What signs may the gravitational contribution take?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1" y="1612669"/>
                <a:ext cx="10131425" cy="4887884"/>
              </a:xfrm>
              <a:blipFill rotWithShape="0">
                <a:blip r:embed="rId3"/>
                <a:stretch>
                  <a:fillRect l="-421" t="-9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/>
          <p:cNvCxnSpPr/>
          <p:nvPr/>
        </p:nvCxnSpPr>
        <p:spPr>
          <a:xfrm>
            <a:off x="10557171" y="1346674"/>
            <a:ext cx="0" cy="16311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910" y="2033182"/>
            <a:ext cx="1005604" cy="48718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0119368" y="1790328"/>
            <a:ext cx="914400" cy="914400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758" y="1999016"/>
            <a:ext cx="1005604" cy="487187"/>
          </a:xfrm>
          <a:prstGeom prst="rect">
            <a:avLst/>
          </a:prstGeom>
        </p:spPr>
      </p:pic>
      <p:sp>
        <p:nvSpPr>
          <p:cNvPr id="14" name="Curved Right Arrow 13"/>
          <p:cNvSpPr/>
          <p:nvPr/>
        </p:nvSpPr>
        <p:spPr>
          <a:xfrm>
            <a:off x="10303139" y="1351539"/>
            <a:ext cx="397712" cy="646019"/>
          </a:xfrm>
          <a:prstGeom prst="curv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0722132" y="1351539"/>
                <a:ext cx="409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𝜔</m:t>
                    </m:r>
                  </m:oMath>
                </a14:m>
                <a:r>
                  <a:rPr lang="en-US" dirty="0">
                    <a:effectLst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2132" y="1351539"/>
                <a:ext cx="409343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/>
          <p:cNvCxnSpPr/>
          <p:nvPr/>
        </p:nvCxnSpPr>
        <p:spPr>
          <a:xfrm flipH="1">
            <a:off x="10557171" y="1349449"/>
            <a:ext cx="2773" cy="3215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97469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transformations </a:t>
            </a:r>
            <a:r>
              <a:rPr lang="mr-IN" dirty="0"/>
              <a:t>–</a:t>
            </a:r>
            <a:r>
              <a:rPr lang="en-US" dirty="0"/>
              <a:t> review of tensors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637770"/>
            <a:ext cx="11264900" cy="4031411"/>
          </a:xfrm>
        </p:spPr>
        <p:txBody>
          <a:bodyPr>
            <a:normAutofit fontScale="25000" lnSpcReduction="20000"/>
          </a:bodyPr>
          <a:lstStyle/>
          <a:p>
            <a:r>
              <a:rPr lang="en-US" sz="6400" dirty="0">
                <a:solidFill>
                  <a:srgbClr val="00B0F0"/>
                </a:solidFill>
              </a:rPr>
              <a:t>Terminology: Lorentz</a:t>
            </a:r>
            <a:r>
              <a:rPr lang="en-US" sz="6400" dirty="0"/>
              <a:t> </a:t>
            </a:r>
            <a:r>
              <a:rPr lang="en-US" sz="6400" dirty="0">
                <a:solidFill>
                  <a:srgbClr val="00B0F0"/>
                </a:solidFill>
              </a:rPr>
              <a:t>tensors</a:t>
            </a:r>
            <a:r>
              <a:rPr lang="en-US" sz="6400" dirty="0"/>
              <a:t> are multidimensional arrays whose components mix in a prescribed manner under </a:t>
            </a:r>
            <a:r>
              <a:rPr lang="en-US" sz="6400" dirty="0">
                <a:solidFill>
                  <a:srgbClr val="00B0F0"/>
                </a:solidFill>
              </a:rPr>
              <a:t>Lorentz transformations</a:t>
            </a:r>
            <a:r>
              <a:rPr lang="en-US" sz="6400" dirty="0"/>
              <a:t>.</a:t>
            </a:r>
            <a:r>
              <a:rPr lang="en-US" sz="6400" dirty="0">
                <a:solidFill>
                  <a:srgbClr val="00B0F0"/>
                </a:solidFill>
              </a:rPr>
              <a:t> </a:t>
            </a:r>
            <a:r>
              <a:rPr lang="en-US" sz="6400" i="1" dirty="0">
                <a:solidFill>
                  <a:srgbClr val="00B0F0"/>
                </a:solidFill>
              </a:rPr>
              <a:t>Contravariant</a:t>
            </a:r>
            <a:r>
              <a:rPr lang="en-US" sz="6400" dirty="0">
                <a:solidFill>
                  <a:srgbClr val="00B0F0"/>
                </a:solidFill>
              </a:rPr>
              <a:t> </a:t>
            </a:r>
            <a:r>
              <a:rPr lang="en-US" sz="6400" dirty="0"/>
              <a:t>tensor indices occur in superscript, e.g., a</a:t>
            </a:r>
            <a:r>
              <a:rPr lang="en-US" sz="6400" baseline="30000" dirty="0">
                <a:sym typeface="Symbol" charset="2"/>
              </a:rPr>
              <a:t></a:t>
            </a:r>
            <a:r>
              <a:rPr lang="en-US" sz="6400" dirty="0"/>
              <a:t>; </a:t>
            </a:r>
            <a:r>
              <a:rPr lang="en-US" sz="6400" i="1" dirty="0">
                <a:solidFill>
                  <a:srgbClr val="00B0F0"/>
                </a:solidFill>
              </a:rPr>
              <a:t>covariant</a:t>
            </a:r>
            <a:r>
              <a:rPr lang="en-US" sz="6400" dirty="0">
                <a:solidFill>
                  <a:srgbClr val="00B0F0"/>
                </a:solidFill>
              </a:rPr>
              <a:t> </a:t>
            </a:r>
            <a:r>
              <a:rPr lang="en-US" sz="6400" dirty="0"/>
              <a:t>tensor indices in subscript, e.g., a</a:t>
            </a:r>
            <a:r>
              <a:rPr lang="en-US" sz="6400" baseline="-25000" dirty="0">
                <a:sym typeface="Symbol" charset="2"/>
              </a:rPr>
              <a:t></a:t>
            </a:r>
            <a:endParaRPr lang="en-US" sz="6400" baseline="-25000" dirty="0"/>
          </a:p>
          <a:p>
            <a:r>
              <a:rPr lang="en-US" sz="6400" dirty="0"/>
              <a:t>Einstein summation notation: sum over repeated indices in subscript-superscript pairs</a:t>
            </a:r>
          </a:p>
          <a:p>
            <a:endParaRPr lang="en-US" sz="6400" dirty="0"/>
          </a:p>
          <a:p>
            <a:r>
              <a:rPr lang="en-US" sz="6400" dirty="0"/>
              <a:t>Lowering and raising of indices: </a:t>
            </a:r>
          </a:p>
          <a:p>
            <a:pPr marL="0" indent="0">
              <a:buNone/>
            </a:pPr>
            <a:endParaRPr lang="en-US" sz="6400" dirty="0"/>
          </a:p>
          <a:p>
            <a:pPr marL="0" indent="0">
              <a:buNone/>
            </a:pPr>
            <a:r>
              <a:rPr lang="en-US" sz="6400" dirty="0"/>
              <a:t>where metric tensor g</a:t>
            </a:r>
            <a:r>
              <a:rPr lang="en-US" sz="6400" baseline="-25000" dirty="0">
                <a:sym typeface="Symbol" charset="2"/>
              </a:rPr>
              <a:t></a:t>
            </a:r>
            <a:r>
              <a:rPr lang="en-US" sz="6400" dirty="0">
                <a:sym typeface="Symbol" charset="2"/>
              </a:rPr>
              <a:t> </a:t>
            </a:r>
            <a:r>
              <a:rPr lang="en-US" sz="6400" dirty="0"/>
              <a:t>is determined by </a:t>
            </a:r>
            <a:r>
              <a:rPr lang="en-US" sz="6400" dirty="0" err="1"/>
              <a:t>spacetime</a:t>
            </a:r>
            <a:r>
              <a:rPr lang="en-US" sz="6400" dirty="0"/>
              <a:t> geometry by reading of coefficients from the Lorentz invariant </a:t>
            </a:r>
            <a:r>
              <a:rPr lang="en-US" sz="6400" dirty="0" err="1"/>
              <a:t>spacetime</a:t>
            </a:r>
            <a:r>
              <a:rPr lang="en-US" sz="6400" dirty="0"/>
              <a:t> interval:</a:t>
            </a:r>
          </a:p>
          <a:p>
            <a:endParaRPr lang="en-US" sz="6400" dirty="0"/>
          </a:p>
          <a:p>
            <a:endParaRPr lang="en-US" sz="6400" dirty="0"/>
          </a:p>
          <a:p>
            <a:endParaRPr lang="en-US" sz="6400" dirty="0"/>
          </a:p>
          <a:p>
            <a:endParaRPr lang="en-US" sz="6400" dirty="0"/>
          </a:p>
          <a:p>
            <a:endParaRPr lang="en-US" sz="6400" dirty="0"/>
          </a:p>
          <a:p>
            <a:r>
              <a:rPr lang="en-US" sz="6400" dirty="0"/>
              <a:t>Minkowski (flat space) metric tensor </a:t>
            </a:r>
            <a:r>
              <a:rPr lang="en-US" sz="6400" dirty="0">
                <a:sym typeface="Symbol" charset="2"/>
              </a:rPr>
              <a:t></a:t>
            </a:r>
            <a:r>
              <a:rPr lang="en-US" sz="6400" baseline="-25000" dirty="0">
                <a:sym typeface="Symbol" charset="2"/>
              </a:rPr>
              <a:t></a:t>
            </a:r>
            <a:r>
              <a:rPr lang="en-US" sz="6400" dirty="0"/>
              <a:t>  defined by line element</a:t>
            </a:r>
          </a:p>
          <a:p>
            <a:pPr marL="0" indent="0">
              <a:buNone/>
            </a:pPr>
            <a:r>
              <a:rPr lang="en-US" sz="6400" dirty="0"/>
              <a:t>Note: Unlike positive definite Euclidean 3-space, </a:t>
            </a:r>
            <a:r>
              <a:rPr lang="en-US" sz="6400" dirty="0" err="1"/>
              <a:t>Minkowski</a:t>
            </a:r>
            <a:r>
              <a:rPr lang="en-US" sz="6400" dirty="0"/>
              <a:t> 4-space has indefinite scalar product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781300" y="4254500"/>
                <a:ext cx="6021238" cy="1511541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𝑑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𝑠</m:t>
                    </m:r>
                  </m:oMath>
                </a14:m>
                <a:r>
                  <a:rPr lang="en-US" baseline="30000" dirty="0">
                    <a:solidFill>
                      <a:schemeClr val="bg1"/>
                    </a:solidFill>
                    <a:sym typeface="Symbol" charset="2"/>
                  </a:rPr>
                  <a:t>2</a:t>
                </a:r>
                <a:r>
                  <a:rPr lang="en-US" dirty="0">
                    <a:solidFill>
                      <a:schemeClr val="bg1"/>
                    </a:solidFill>
                    <a:sym typeface="Symbol" charset="2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g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𝜇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 baseline="-25000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𝜈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𝑑𝑥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𝜇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𝑑𝑥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𝜈</m:t>
                                </m:r>
                              </m:sup>
                            </m:sSup>
                            <m:r>
                              <a:rPr lang="en-US" b="0" i="0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=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g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𝜈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𝑑𝑥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𝑑𝑥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  <a:sym typeface="Symbol" charset="2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g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𝜇𝜈</m:t>
                        </m:r>
                      </m:sup>
                    </m:sSup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𝑑𝑥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𝑑𝑥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  <a:sym typeface="Symbol" charset="2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g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𝜇𝜈</m:t>
                            </m:r>
                          </m:sub>
                        </m:sSub>
                        <m:sSup>
                          <m:sSup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𝑑𝑥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𝑑𝑥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𝜈</m:t>
                        </m:r>
                      </m:sup>
                    </m:sSup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g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00</m:t>
                            </m:r>
                          </m:sub>
                        </m:sSub>
                        <m:sSup>
                          <m:sSup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𝑑𝑥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0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𝑑𝑥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g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0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sSup>
                          <m:sSup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𝑑𝑥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0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𝑑𝑥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g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0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  <m:sSup>
                          <m:sSup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𝑑𝑥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0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𝑑𝑥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g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0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  <m:sSup>
                          <m:sSup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𝑑𝑥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0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𝑑𝑥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g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1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𝑑𝑥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𝑑𝑥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g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1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sSup>
                          <m:sSup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𝑑𝑥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𝑑𝑥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g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1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  <m:sSup>
                          <m:sSup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𝑑𝑥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𝑑𝑥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g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1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  <m:sSup>
                          <m:sSup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𝑑𝑥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𝑑𝑥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g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2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𝑑𝑥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𝑑𝑥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g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2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sSup>
                          <m:sSup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𝑑𝑥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𝑑𝑥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g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2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  <m:sSup>
                          <m:sSup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𝑑𝑥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𝑑𝑥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g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2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  <m:sSup>
                          <m:sSup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𝑑𝑥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𝑑𝑥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g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3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𝑑𝑥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3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𝑑𝑥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g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3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sSup>
                          <m:sSup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𝑑𝑥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3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𝑑𝑥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g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3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  <m:sSup>
                          <m:sSup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𝑑𝑥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3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𝑑𝑥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g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3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  <m:sSup>
                          <m:sSup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𝑑𝑥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3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𝑑𝑥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300" y="4254500"/>
                <a:ext cx="6021238" cy="151154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814883" y="3419816"/>
                <a:ext cx="3032483" cy="483223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a</m:t>
                          </m:r>
                        </m:e>
                        <m:sub>
                          <m:r>
                            <a:rPr lang="en-US" baseline="-25000">
                              <a:solidFill>
                                <a:schemeClr val="bg1"/>
                              </a:solidFill>
                              <a:latin typeface="Cambria Math" charset="0"/>
                              <a:sym typeface="Symbol" charset="2"/>
                            </a:rPr>
                            <m:t>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g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𝜇𝜈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a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𝜈</m:t>
                              </m:r>
                            </m:sup>
                          </m:sSup>
                          <m: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;</m:t>
                          </m:r>
                          <m: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    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a</m:t>
                          </m:r>
                        </m:e>
                        <m:sup>
                          <m:r>
                            <a:rPr lang="en-US" baseline="-25000">
                              <a:solidFill>
                                <a:schemeClr val="bg1"/>
                              </a:solidFill>
                              <a:latin typeface="Cambria Math" charset="0"/>
                              <a:sym typeface="Symbol" charset="2"/>
                            </a:rPr>
                            <m:t>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g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𝜇𝜈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a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𝜈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4883" y="3419816"/>
                <a:ext cx="3032483" cy="48322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035300" y="2893446"/>
                <a:ext cx="5587042" cy="37996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b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𝜈</m:t>
                        </m:r>
                      </m:sup>
                    </m:sSup>
                    <m:r>
                      <a:rPr lang="en-US" i="1" smtClean="0">
                        <a:solidFill>
                          <a:schemeClr val="bg1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b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a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𝜇</m:t>
                        </m:r>
                      </m:sup>
                    </m:sSup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b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𝜇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a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𝜈</m:t>
                        </m:r>
                      </m:sup>
                    </m:sSup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b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a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b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a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1</m:t>
                        </m:r>
                      </m:sup>
                    </m:sSup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b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a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b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a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3</m:t>
                        </m:r>
                      </m:sup>
                    </m:sSup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b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  <a:sym typeface="Symbol" charset="2"/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5300" y="2893446"/>
                <a:ext cx="5587042" cy="37996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538824" y="5857816"/>
                <a:ext cx="4226943" cy="315028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𝑑𝑠</m:t>
                    </m:r>
                  </m:oMath>
                </a14:m>
                <a:r>
                  <a:rPr lang="en-US" baseline="30000" dirty="0">
                    <a:solidFill>
                      <a:schemeClr val="bg1"/>
                    </a:solidFill>
                    <a:sym typeface="Symbol" charset="2"/>
                  </a:rPr>
                  <a:t>2 </a:t>
                </a:r>
                <a:r>
                  <a:rPr lang="en-US" dirty="0">
                    <a:solidFill>
                      <a:schemeClr val="bg1"/>
                    </a:solidFill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−(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𝑑𝑥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baseline="30000" dirty="0">
                    <a:solidFill>
                      <a:schemeClr val="bg1"/>
                    </a:solidFill>
                  </a:rPr>
                  <a:t>2</a:t>
                </a:r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𝑑𝑥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1</m:t>
                        </m:r>
                      </m:sup>
                    </m:sSup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baseline="30000" dirty="0">
                    <a:solidFill>
                      <a:schemeClr val="bg1"/>
                    </a:solidFill>
                  </a:rPr>
                  <a:t>2</a:t>
                </a:r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𝑑𝑥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baseline="30000" dirty="0">
                    <a:solidFill>
                      <a:schemeClr val="bg1"/>
                    </a:solidFill>
                  </a:rPr>
                  <a:t>2</a:t>
                </a:r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𝑑𝑥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3</m:t>
                        </m:r>
                      </m:sup>
                    </m:sSup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baseline="30000" dirty="0">
                    <a:solidFill>
                      <a:schemeClr val="bg1"/>
                    </a:solidFill>
                  </a:rPr>
                  <a:t>2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8824" y="5857816"/>
                <a:ext cx="4226943" cy="31502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21588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Minkowski</a:t>
            </a:r>
            <a:r>
              <a:rPr lang="en-US" dirty="0"/>
              <a:t> metric in spherical coordinates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1" y="2150194"/>
                <a:ext cx="10131425" cy="3649133"/>
              </a:xfrm>
            </p:spPr>
            <p:txBody>
              <a:bodyPr/>
              <a:lstStyle/>
              <a:p>
                <a:r>
                  <a:rPr lang="en-US" dirty="0"/>
                  <a:t>Minkowski flat space is empty, so it can be equally well represented in coordinates emphasizing spherical symmetry instead of planar symmetry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>
                    <a:solidFill>
                      <a:srgbClr val="00B050"/>
                    </a:solidFill>
                  </a:rPr>
                  <a:t>Exercise</a:t>
                </a:r>
                <a:r>
                  <a:rPr lang="en-US" dirty="0"/>
                  <a:t>: What are the lengths of Arc 1 and Arc 2 if the sphere has radius </a:t>
                </a:r>
                <a:r>
                  <a:rPr lang="en-US" dirty="0" err="1"/>
                  <a:t>r+dr</a:t>
                </a:r>
                <a:r>
                  <a:rPr lang="en-US" dirty="0"/>
                  <a:t> and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charset="0"/>
                      </a:rPr>
                      <m:t>  </m:t>
                    </m:r>
                    <m:r>
                      <a:rPr lang="en-US" i="1">
                        <a:latin typeface="Cambria Math" charset="0"/>
                      </a:rPr>
                      <m:t>𝜃</m:t>
                    </m:r>
                    <m:r>
                      <a:rPr lang="en-US" b="0" i="0" smtClean="0">
                        <a:latin typeface="Cambria Math" charset="0"/>
                      </a:rPr>
                      <m:t>,</m:t>
                    </m:r>
                    <m:r>
                      <a:rPr lang="en-US" i="1">
                        <a:latin typeface="Cambria Math" charset="0"/>
                      </a:rPr>
                      <m:t>𝜙</m:t>
                    </m:r>
                    <m:r>
                      <a:rPr lang="en-US" b="0" i="0" smtClean="0">
                        <a:latin typeface="Cambria Math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</a:rPr>
                      <m:t>d</m:t>
                    </m:r>
                    <m:r>
                      <a:rPr lang="en-US" i="1">
                        <a:latin typeface="Cambria Math" charset="0"/>
                      </a:rPr>
                      <m:t>𝜃</m:t>
                    </m:r>
                  </m:oMath>
                </a14:m>
                <a:r>
                  <a:rPr lang="en-US" dirty="0"/>
                  <a:t> and d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𝜙</m:t>
                    </m:r>
                  </m:oMath>
                </a14:m>
                <a:r>
                  <a:rPr lang="en-US" dirty="0"/>
                  <a:t> are defined as in the diagram?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1" y="2150194"/>
                <a:ext cx="10131425" cy="3649133"/>
              </a:xfrm>
              <a:blipFill rotWithShape="0">
                <a:blip r:embed="rId2"/>
                <a:stretch>
                  <a:fillRect l="-421" t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60022" y="2777041"/>
                <a:ext cx="5011387" cy="731093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𝑑𝑠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𝜇𝜈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𝑑𝑥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𝜇𝜈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=−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𝑐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𝑑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𝑑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𝑑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𝑑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022" y="2777041"/>
                <a:ext cx="5011387" cy="73109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006440" y="2764967"/>
                <a:ext cx="5047014" cy="695668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𝑑𝑠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=−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𝑐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𝑑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𝑑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𝑟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𝑟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𝑑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𝜃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𝑟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s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in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𝜃</m:t>
                          </m:r>
                        </m:e>
                      </m:func>
                      <m:r>
                        <a:rPr lang="en-US" i="1">
                          <a:latin typeface="Cambria Math" charset="0"/>
                        </a:rPr>
                        <m:t>𝑑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charset="0"/>
                            </a:rPr>
                            <m:t>𝜙</m:t>
                          </m:r>
                        </m:e>
                        <m:sup>
                          <m:r>
                            <a:rPr lang="en-US" i="1">
                              <a:latin typeface="Cambria Math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6440" y="2764967"/>
                <a:ext cx="5047014" cy="69566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12998" r="8136"/>
          <a:stretch/>
        </p:blipFill>
        <p:spPr>
          <a:xfrm>
            <a:off x="3871847" y="4037610"/>
            <a:ext cx="3481255" cy="2731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217065" y="3956853"/>
                <a:ext cx="3516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7065" y="3956853"/>
                <a:ext cx="351635" cy="369332"/>
              </a:xfrm>
              <a:prstGeom prst="rect">
                <a:avLst/>
              </a:prstGeom>
              <a:blipFill rotWithShape="0">
                <a:blip r:embed="rId6"/>
                <a:stretch>
                  <a:fillRect t="-3279" r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492670" y="4716881"/>
                <a:ext cx="3516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𝑟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2670" y="4716881"/>
                <a:ext cx="351635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336716" y="4405741"/>
                <a:ext cx="621225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200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A</m:t>
                      </m:r>
                      <m:r>
                        <m:rPr>
                          <m:sty m:val="p"/>
                        </m:rPr>
                        <a:rPr lang="en-US" sz="1200" i="0">
                          <a:solidFill>
                            <a:srgbClr val="00B050"/>
                          </a:solidFill>
                          <a:latin typeface="Cambria Math" charset="0"/>
                        </a:rPr>
                        <m:t>rc</m:t>
                      </m:r>
                      <m:r>
                        <a:rPr lang="en-US" sz="1200" i="0">
                          <a:solidFill>
                            <a:srgbClr val="00B050"/>
                          </a:solidFill>
                          <a:latin typeface="Cambria Math" charset="0"/>
                        </a:rPr>
                        <m:t> 1</m:t>
                      </m:r>
                    </m:oMath>
                  </m:oMathPara>
                </a14:m>
                <a:endParaRPr lang="en-US" sz="12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6716" y="4405741"/>
                <a:ext cx="621225" cy="276999"/>
              </a:xfrm>
              <a:prstGeom prst="rect">
                <a:avLst/>
              </a:prstGeom>
              <a:blipFill rotWithShape="0">
                <a:blip r:embed="rId8"/>
                <a:stretch>
                  <a:fillRect t="-82222" b="-10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5809753" y="5484423"/>
                <a:ext cx="621225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200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A</m:t>
                      </m:r>
                      <m:r>
                        <m:rPr>
                          <m:sty m:val="p"/>
                        </m:rPr>
                        <a:rPr lang="en-US" sz="1200" i="0">
                          <a:solidFill>
                            <a:srgbClr val="00B050"/>
                          </a:solidFill>
                          <a:latin typeface="Cambria Math" charset="0"/>
                        </a:rPr>
                        <m:t>rc</m:t>
                      </m:r>
                      <m:r>
                        <a:rPr lang="en-US" sz="1200" i="0">
                          <a:solidFill>
                            <a:srgbClr val="00B050"/>
                          </a:solidFill>
                          <a:latin typeface="Cambria Math" charset="0"/>
                        </a:rPr>
                        <m:t> 2</m:t>
                      </m:r>
                    </m:oMath>
                  </m:oMathPara>
                </a14:m>
                <a:endParaRPr lang="en-US" sz="12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753" y="5484423"/>
                <a:ext cx="621225" cy="276999"/>
              </a:xfrm>
              <a:prstGeom prst="rect">
                <a:avLst/>
              </a:prstGeom>
              <a:blipFill rotWithShape="0">
                <a:blip r:embed="rId9"/>
                <a:stretch>
                  <a:fillRect t="-82222" b="-10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urved Down Arrow 13"/>
          <p:cNvSpPr/>
          <p:nvPr/>
        </p:nvSpPr>
        <p:spPr>
          <a:xfrm>
            <a:off x="5808679" y="2689715"/>
            <a:ext cx="1216152" cy="440621"/>
          </a:xfrm>
          <a:prstGeom prst="curvedDownArrow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5594014" y="4437417"/>
                <a:ext cx="621225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200">
                          <a:solidFill>
                            <a:schemeClr val="bg1"/>
                          </a:solidFill>
                          <a:latin typeface="Cambria Math" charset="0"/>
                        </a:rPr>
                        <m:t>d</m:t>
                      </m:r>
                      <m:r>
                        <m:rPr>
                          <m:sty m:val="p"/>
                        </m:rPr>
                        <a:rPr lang="en-US" sz="1200" i="0">
                          <a:solidFill>
                            <a:schemeClr val="bg1"/>
                          </a:solidFill>
                          <a:latin typeface="Cambria Math" charset="0"/>
                        </a:rPr>
                        <m:t>r</m:t>
                      </m:r>
                    </m:oMath>
                  </m:oMathPara>
                </a14:m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4014" y="4437417"/>
                <a:ext cx="621225" cy="27699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2213811" y="2417001"/>
            <a:ext cx="2246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Cartesian Coordinates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333873" y="2425024"/>
            <a:ext cx="2224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Spherical Coordinates</a:t>
            </a:r>
          </a:p>
        </p:txBody>
      </p:sp>
    </p:spTree>
    <p:extLst>
      <p:ext uri="{BB962C8B-B14F-4D97-AF65-F5344CB8AC3E}">
        <p14:creationId xmlns:p14="http://schemas.microsoft.com/office/powerpoint/2010/main" val="12359199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Minkowski</a:t>
            </a:r>
            <a:r>
              <a:rPr lang="en-US" dirty="0"/>
              <a:t> metric in spherical coordinates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1" y="2150194"/>
                <a:ext cx="10131425" cy="3649133"/>
              </a:xfrm>
            </p:spPr>
            <p:txBody>
              <a:bodyPr/>
              <a:lstStyle/>
              <a:p>
                <a:r>
                  <a:rPr lang="en-US" dirty="0"/>
                  <a:t>Minkowski flat space is empty, so it can be equally well represented in coordinates emphasizing spherical symmetry instead of planar symmetry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>
                    <a:solidFill>
                      <a:srgbClr val="00B050"/>
                    </a:solidFill>
                  </a:rPr>
                  <a:t>Exercise</a:t>
                </a:r>
                <a:r>
                  <a:rPr lang="en-US" dirty="0"/>
                  <a:t>: What are the lengths of Arc 1 and Arc 2 if the sphere has radius </a:t>
                </a:r>
                <a:r>
                  <a:rPr lang="en-US" dirty="0" err="1"/>
                  <a:t>r+dr</a:t>
                </a:r>
                <a:r>
                  <a:rPr lang="en-US" dirty="0"/>
                  <a:t> and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charset="0"/>
                      </a:rPr>
                      <m:t>  </m:t>
                    </m:r>
                    <m:r>
                      <a:rPr lang="en-US" i="1">
                        <a:latin typeface="Cambria Math" charset="0"/>
                      </a:rPr>
                      <m:t>𝜃</m:t>
                    </m:r>
                    <m:r>
                      <a:rPr lang="en-US" b="0" i="0" smtClean="0">
                        <a:latin typeface="Cambria Math" charset="0"/>
                      </a:rPr>
                      <m:t>,</m:t>
                    </m:r>
                    <m:r>
                      <a:rPr lang="en-US" i="1">
                        <a:latin typeface="Cambria Math" charset="0"/>
                      </a:rPr>
                      <m:t>𝜙</m:t>
                    </m:r>
                    <m:r>
                      <a:rPr lang="en-US" b="0" i="0" smtClean="0">
                        <a:latin typeface="Cambria Math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</a:rPr>
                      <m:t>d</m:t>
                    </m:r>
                    <m:r>
                      <a:rPr lang="en-US" i="1">
                        <a:latin typeface="Cambria Math" charset="0"/>
                      </a:rPr>
                      <m:t>𝜃</m:t>
                    </m:r>
                  </m:oMath>
                </a14:m>
                <a:r>
                  <a:rPr lang="en-US" dirty="0"/>
                  <a:t> and d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𝜙</m:t>
                    </m:r>
                  </m:oMath>
                </a14:m>
                <a:r>
                  <a:rPr lang="en-US" dirty="0"/>
                  <a:t> are defined as in the diagram?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1" y="2150194"/>
                <a:ext cx="10131425" cy="3649133"/>
              </a:xfrm>
              <a:blipFill rotWithShape="0">
                <a:blip r:embed="rId2"/>
                <a:stretch>
                  <a:fillRect l="-421" t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60022" y="2777041"/>
                <a:ext cx="5011387" cy="731093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𝑑𝑠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𝜇𝜈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𝑑𝑥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𝜇𝜈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=−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𝑐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𝑑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𝑑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𝑑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𝑑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022" y="2777041"/>
                <a:ext cx="5011387" cy="73109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006440" y="2764967"/>
                <a:ext cx="5047014" cy="695668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𝑑𝑠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=−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𝑐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𝑑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𝑑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𝑟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𝑟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𝑑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𝜃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𝑟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s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in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𝜃</m:t>
                          </m:r>
                        </m:e>
                      </m:func>
                      <m:r>
                        <a:rPr lang="en-US" i="1">
                          <a:latin typeface="Cambria Math" charset="0"/>
                        </a:rPr>
                        <m:t>𝑑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charset="0"/>
                            </a:rPr>
                            <m:t>𝜙</m:t>
                          </m:r>
                        </m:e>
                        <m:sup>
                          <m:r>
                            <a:rPr lang="en-US" i="1">
                              <a:latin typeface="Cambria Math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6440" y="2764967"/>
                <a:ext cx="5047014" cy="69566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12998" r="8136"/>
          <a:stretch/>
        </p:blipFill>
        <p:spPr>
          <a:xfrm>
            <a:off x="3871847" y="4037610"/>
            <a:ext cx="3481255" cy="2731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217065" y="3956853"/>
                <a:ext cx="3516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7065" y="3956853"/>
                <a:ext cx="351635" cy="369332"/>
              </a:xfrm>
              <a:prstGeom prst="rect">
                <a:avLst/>
              </a:prstGeom>
              <a:blipFill rotWithShape="0">
                <a:blip r:embed="rId6"/>
                <a:stretch>
                  <a:fillRect t="-3279" r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492670" y="4716881"/>
                <a:ext cx="3516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𝑟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2670" y="4716881"/>
                <a:ext cx="351635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336716" y="4405741"/>
                <a:ext cx="621225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200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A</m:t>
                      </m:r>
                      <m:r>
                        <m:rPr>
                          <m:sty m:val="p"/>
                        </m:rPr>
                        <a:rPr lang="en-US" sz="1200" i="0">
                          <a:solidFill>
                            <a:srgbClr val="00B050"/>
                          </a:solidFill>
                          <a:latin typeface="Cambria Math" charset="0"/>
                        </a:rPr>
                        <m:t>rc</m:t>
                      </m:r>
                      <m:r>
                        <a:rPr lang="en-US" sz="1200" i="0">
                          <a:solidFill>
                            <a:srgbClr val="00B050"/>
                          </a:solidFill>
                          <a:latin typeface="Cambria Math" charset="0"/>
                        </a:rPr>
                        <m:t> 1</m:t>
                      </m:r>
                    </m:oMath>
                  </m:oMathPara>
                </a14:m>
                <a:endParaRPr lang="en-US" sz="12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6716" y="4405741"/>
                <a:ext cx="621225" cy="276999"/>
              </a:xfrm>
              <a:prstGeom prst="rect">
                <a:avLst/>
              </a:prstGeom>
              <a:blipFill rotWithShape="0">
                <a:blip r:embed="rId8"/>
                <a:stretch>
                  <a:fillRect t="-82222" b="-10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5809753" y="5484423"/>
                <a:ext cx="621225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200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A</m:t>
                      </m:r>
                      <m:r>
                        <m:rPr>
                          <m:sty m:val="p"/>
                        </m:rPr>
                        <a:rPr lang="en-US" sz="1200" i="0">
                          <a:solidFill>
                            <a:srgbClr val="00B050"/>
                          </a:solidFill>
                          <a:latin typeface="Cambria Math" charset="0"/>
                        </a:rPr>
                        <m:t>rc</m:t>
                      </m:r>
                      <m:r>
                        <a:rPr lang="en-US" sz="1200" i="0">
                          <a:solidFill>
                            <a:srgbClr val="00B050"/>
                          </a:solidFill>
                          <a:latin typeface="Cambria Math" charset="0"/>
                        </a:rPr>
                        <m:t> 2</m:t>
                      </m:r>
                    </m:oMath>
                  </m:oMathPara>
                </a14:m>
                <a:endParaRPr lang="en-US" sz="12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753" y="5484423"/>
                <a:ext cx="621225" cy="276999"/>
              </a:xfrm>
              <a:prstGeom prst="rect">
                <a:avLst/>
              </a:prstGeom>
              <a:blipFill rotWithShape="0">
                <a:blip r:embed="rId9"/>
                <a:stretch>
                  <a:fillRect t="-82222" b="-10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urved Down Arrow 13"/>
          <p:cNvSpPr/>
          <p:nvPr/>
        </p:nvSpPr>
        <p:spPr>
          <a:xfrm>
            <a:off x="5808679" y="2689715"/>
            <a:ext cx="1216152" cy="440621"/>
          </a:xfrm>
          <a:prstGeom prst="curvedDownArrow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5594014" y="4437417"/>
                <a:ext cx="621225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200">
                          <a:solidFill>
                            <a:schemeClr val="bg1"/>
                          </a:solidFill>
                          <a:latin typeface="Cambria Math" charset="0"/>
                        </a:rPr>
                        <m:t>d</m:t>
                      </m:r>
                      <m:r>
                        <m:rPr>
                          <m:sty m:val="p"/>
                        </m:rPr>
                        <a:rPr lang="en-US" sz="1200" i="0">
                          <a:solidFill>
                            <a:schemeClr val="bg1"/>
                          </a:solidFill>
                          <a:latin typeface="Cambria Math" charset="0"/>
                        </a:rPr>
                        <m:t>r</m:t>
                      </m:r>
                    </m:oMath>
                  </m:oMathPara>
                </a14:m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4014" y="4437417"/>
                <a:ext cx="621225" cy="27699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2213811" y="2417001"/>
            <a:ext cx="2246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Cartesian Coordinates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333873" y="2425024"/>
            <a:ext cx="2224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Spherical Coordinates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8110845" y="4601793"/>
                <a:ext cx="1967485" cy="1159629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Arc 1: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</a:rPr>
                      <m:t>𝑟𝑑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</a:rPr>
                      <m:t>𝜃</m:t>
                    </m:r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endParaRPr lang="en-US" dirty="0">
                  <a:solidFill>
                    <a:schemeClr val="bg1"/>
                  </a:solidFill>
                </a:endParaRP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Arc 2: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</a:rPr>
                      <m:t>𝑟</m:t>
                    </m:r>
                    <m:func>
                      <m:func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sin</m:t>
                        </m:r>
                      </m:fName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</a:rPr>
                      <m:t>𝑑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</a:rPr>
                      <m:t>𝜙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0845" y="4601793"/>
                <a:ext cx="1967485" cy="1159629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37391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Schwarzschild geometry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Schwarzschild coordinates for geometry around spherically symmetric mass 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304745" y="4313709"/>
                <a:ext cx="6383535" cy="1094015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𝑑𝑠</m:t>
                    </m:r>
                  </m:oMath>
                </a14:m>
                <a:r>
                  <a:rPr lang="en-US" baseline="30000" dirty="0">
                    <a:solidFill>
                      <a:schemeClr val="bg1"/>
                    </a:solidFill>
                  </a:rPr>
                  <a:t>2</a:t>
                </a:r>
                <a:r>
                  <a:rPr lang="en-US" dirty="0">
                    <a:solidFill>
                      <a:schemeClr val="bg1"/>
                    </a:solidFill>
                  </a:rPr>
                  <a:t>=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</a:rPr>
                      <m:t>−</m:t>
                    </m:r>
                    <m:d>
                      <m:d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1−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2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𝑀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𝑟</m:t>
                            </m:r>
                          </m:den>
                        </m:f>
                      </m:e>
                    </m:d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</a:rPr>
                      <m:t>𝑑</m:t>
                    </m:r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𝑡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𝑀</m:t>
                                </m:r>
                              </m:num>
                              <m:den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𝑟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−1</m:t>
                        </m:r>
                      </m:sup>
                    </m:sSup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</a:rPr>
                      <m:t>𝑑</m:t>
                    </m:r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𝑟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𝑟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𝜃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𝑠𝑖𝑛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</a:rPr>
                      <m:t>𝜃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</a:rPr>
                      <m:t>𝑑</m:t>
                    </m:r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𝜙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745" y="4313709"/>
                <a:ext cx="6383535" cy="109401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4389" y="2336137"/>
            <a:ext cx="2679700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916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Group activity:  </a:t>
            </a:r>
            <a:r>
              <a:rPr lang="en-US" dirty="0"/>
              <a:t>Wormholes in </a:t>
            </a:r>
            <a:r>
              <a:rPr lang="en-US" dirty="0" err="1"/>
              <a:t>Warpdrive</a:t>
            </a:r>
            <a:r>
              <a:rPr lang="en-US" dirty="0"/>
              <a:t> spacetime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36925" y="2065867"/>
            <a:ext cx="2737246" cy="36496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370" y="2133596"/>
            <a:ext cx="3543303" cy="472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193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Kerr geometry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Since </a:t>
            </a:r>
            <a:r>
              <a:rPr lang="en-US" dirty="0" err="1"/>
              <a:t>Gargantua</a:t>
            </a:r>
            <a:r>
              <a:rPr lang="en-US" dirty="0"/>
              <a:t> is a Kerr (rotating) black hole, its (outer) event horizon is slightly within its Schwarzschild radius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u="sng" dirty="0">
                <a:hlinkClick r:id="rId3"/>
              </a:rPr>
              <a:t>http://cr4.globalspec.com/blogentry/1372/Rotating-Black-Holes-the-Naked-Truth</a:t>
            </a:r>
            <a:endParaRPr lang="en-US" dirty="0"/>
          </a:p>
          <a:p>
            <a:r>
              <a:rPr lang="en-US" dirty="0"/>
              <a:t>Kerr metric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633355" y="5333463"/>
                <a:ext cx="5502728" cy="915474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𝑑𝑠</m:t>
                    </m:r>
                  </m:oMath>
                </a14:m>
                <a:r>
                  <a:rPr lang="en-US" baseline="30000" dirty="0">
                    <a:solidFill>
                      <a:schemeClr val="bg1"/>
                    </a:solidFill>
                  </a:rPr>
                  <a:t>2</a:t>
                </a:r>
                <a:r>
                  <a:rPr lang="en-US" dirty="0">
                    <a:solidFill>
                      <a:schemeClr val="bg1"/>
                    </a:solidFill>
                  </a:rPr>
                  <a:t>=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</a:rPr>
                      <m:t>− </m:t>
                    </m:r>
                    <m:d>
                      <m:d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1−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2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𝑀𝑟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𝜌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</a:rPr>
                      <m:t>𝑑</m:t>
                    </m:r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𝑡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</a:rPr>
                      <m:t>−</m:t>
                    </m:r>
                    <m:f>
                      <m:f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4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𝑀𝑎𝑟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𝑠𝑖𝑛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𝜃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𝜌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</a:rPr>
                      <m:t>𝑑𝑡𝑑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</a:rPr>
                      <m:t>𝜙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𝜌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Δ</m:t>
                        </m:r>
                      </m:den>
                    </m:f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</a:rPr>
                      <m:t>𝑑</m:t>
                    </m:r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𝑟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𝜌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</a:rPr>
                      <m:t>𝑑</m:t>
                    </m:r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𝜃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</a:rPr>
                      <m:t>+(</m:t>
                    </m:r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𝑟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𝑎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2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𝑀𝑟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𝑠𝑖𝑛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𝜃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𝜌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</a:rPr>
                      <m:t>) </m:t>
                    </m:r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𝑠𝑖𝑛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</a:rPr>
                      <m:t>𝜃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</a:rPr>
                      <m:t>𝑑</m:t>
                    </m:r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𝜙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355" y="5333463"/>
                <a:ext cx="5502728" cy="91547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2791" y="2560685"/>
            <a:ext cx="3505132" cy="281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774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Interstellar-Wormholes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Interstellar Min 33:50 artificial wormhole “They” created to allow travel to remote regions in space</a:t>
            </a:r>
          </a:p>
          <a:p>
            <a:pPr>
              <a:buFont typeface="Wingdings" charset="2"/>
              <a:buChar char="Ø"/>
            </a:pPr>
            <a:endParaRPr lang="en-US" dirty="0"/>
          </a:p>
          <a:p>
            <a:pPr>
              <a:buFont typeface="Wingdings" charset="2"/>
              <a:buChar char="Ø"/>
            </a:pPr>
            <a:r>
              <a:rPr lang="en-US" dirty="0"/>
              <a:t>Explain wormholes as Einstein-Rosen bridge solution of Einstein field equations</a:t>
            </a:r>
          </a:p>
          <a:p>
            <a:pPr>
              <a:buFont typeface="Wingdings" charset="2"/>
              <a:buChar char="Ø"/>
            </a:pPr>
            <a:r>
              <a:rPr lang="en-US" dirty="0"/>
              <a:t>Compare wormholes with other methods of travel to remote regions in space in popular science, e.g., Star Trak warp drive</a:t>
            </a:r>
          </a:p>
          <a:p>
            <a:r>
              <a:rPr lang="en-US" dirty="0"/>
              <a:t>Interstellar Min 33:00</a:t>
            </a:r>
          </a:p>
        </p:txBody>
      </p:sp>
    </p:spTree>
    <p:extLst>
      <p:ext uri="{BB962C8B-B14F-4D97-AF65-F5344CB8AC3E}">
        <p14:creationId xmlns:p14="http://schemas.microsoft.com/office/powerpoint/2010/main" val="8722941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Interstellar-gravitational time dilation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Interstellar Min 1:04:30 -  Dr. Brand and </a:t>
            </a:r>
            <a:r>
              <a:rPr lang="en-US" dirty="0" err="1"/>
              <a:t>Romiley</a:t>
            </a:r>
            <a:r>
              <a:rPr lang="en-US" dirty="0"/>
              <a:t> explain gravitational time dilation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4543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Interstellar-Einstein rings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Interstellar Min 1:07:40 -  </a:t>
            </a:r>
            <a:r>
              <a:rPr lang="en-US" dirty="0" err="1"/>
              <a:t>Romiley</a:t>
            </a:r>
            <a:r>
              <a:rPr lang="en-US" dirty="0"/>
              <a:t> explains to Coop nothing can escape </a:t>
            </a:r>
            <a:r>
              <a:rPr lang="en-US" dirty="0" err="1"/>
              <a:t>Gargantua</a:t>
            </a:r>
            <a:r>
              <a:rPr lang="mr-IN" dirty="0"/>
              <a:t>–</a:t>
            </a:r>
            <a:r>
              <a:rPr lang="en-US" dirty="0"/>
              <a:t> not even light</a:t>
            </a:r>
          </a:p>
          <a:p>
            <a:r>
              <a:rPr lang="en-US" dirty="0"/>
              <a:t>Interstellar 2:14:10 </a:t>
            </a:r>
            <a:r>
              <a:rPr lang="mr-IN" dirty="0"/>
              <a:t>–</a:t>
            </a:r>
            <a:r>
              <a:rPr lang="en-US" dirty="0"/>
              <a:t> Shuttle approaches </a:t>
            </a:r>
            <a:r>
              <a:rPr lang="en-US" dirty="0" err="1"/>
              <a:t>Gargantua</a:t>
            </a:r>
            <a:r>
              <a:rPr lang="en-US" dirty="0"/>
              <a:t> with visible Einstein rings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940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Interstellar-tidal forces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Interstellar Min 1:11:00 -  Miller (Water) Planet 130% Earth gravity</a:t>
            </a:r>
          </a:p>
          <a:p>
            <a:r>
              <a:rPr lang="en-US" dirty="0"/>
              <a:t>Interstellar Min 1:11:45 -  Miller (Water) Planet mountainous waves</a:t>
            </a:r>
          </a:p>
          <a:p>
            <a:r>
              <a:rPr lang="en-US" dirty="0"/>
              <a:t>Interstellar 1:48:30 </a:t>
            </a:r>
            <a:r>
              <a:rPr lang="en-US" dirty="0" err="1"/>
              <a:t>Romiley</a:t>
            </a:r>
            <a:r>
              <a:rPr lang="en-US" dirty="0"/>
              <a:t> explains </a:t>
            </a:r>
            <a:r>
              <a:rPr lang="en-US" dirty="0" err="1"/>
              <a:t>Gargantua</a:t>
            </a:r>
            <a:r>
              <a:rPr lang="en-US" dirty="0"/>
              <a:t> is a ”gentle” enough singularity that a probe crossing the horizon could survive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514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Flying atomic clocks (group activity)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1" y="1612669"/>
                <a:ext cx="10131425" cy="4887884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In 1971, Joseph </a:t>
                </a:r>
                <a:r>
                  <a:rPr lang="en-US" dirty="0" err="1"/>
                  <a:t>Hafele</a:t>
                </a:r>
                <a:r>
                  <a:rPr lang="en-US" dirty="0"/>
                  <a:t> and Richard Keating flew Cs atomic clocks around the world Eastward and Westward</a:t>
                </a:r>
              </a:p>
              <a:p>
                <a:r>
                  <a:rPr lang="en-US" dirty="0"/>
                  <a:t>Suppose there a master clock at the center C of the Earth that advances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charset="0"/>
                      </a:rPr>
                      <m:t>Δ</m:t>
                    </m:r>
                    <m:r>
                      <a:rPr lang="en-US" i="1">
                        <a:latin typeface="Cambria Math" charset="0"/>
                      </a:rPr>
                      <m:t>𝜏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Taylor expand the kinematic time dilation formula to 2</a:t>
                </a:r>
                <a:r>
                  <a:rPr lang="en-US" baseline="30000" dirty="0"/>
                  <a:t>nd</a:t>
                </a:r>
                <a:r>
                  <a:rPr lang="en-US" dirty="0"/>
                  <a:t> order in velocity to find the time elapsed on </a:t>
                </a:r>
              </a:p>
              <a:p>
                <a:pPr lvl="1"/>
                <a:r>
                  <a:rPr lang="en-US" dirty="0"/>
                  <a:t>a.) The surface of the </a:t>
                </a:r>
                <a:r>
                  <a:rPr lang="en-US" dirty="0">
                    <a:solidFill>
                      <a:schemeClr val="tx1"/>
                    </a:solidFill>
                  </a:rPr>
                  <a:t>Earth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chemeClr val="tx1"/>
                        </a:solidFill>
                        <a:latin typeface="Cambria Math" charset="0"/>
                      </a:rPr>
                      <m:t>Δ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𝑇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 </a:t>
                </a:r>
                <a:r>
                  <a:rPr lang="en-US" baseline="-25000" dirty="0"/>
                  <a:t>SC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dirty="0"/>
                  <a:t>b.) The Eastbound flight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charset="0"/>
                      </a:rPr>
                      <m:t>Δ</m:t>
                    </m:r>
                    <m:r>
                      <a:rPr lang="en-US" i="1">
                        <a:latin typeface="Cambria Math" charset="0"/>
                      </a:rPr>
                      <m:t>𝑇</m:t>
                    </m:r>
                  </m:oMath>
                </a14:m>
                <a:r>
                  <a:rPr lang="en-US" dirty="0"/>
                  <a:t>) </a:t>
                </a:r>
                <a:r>
                  <a:rPr lang="en-US" baseline="-25000" dirty="0"/>
                  <a:t>EC</a:t>
                </a:r>
                <a:endParaRPr lang="en-US" dirty="0"/>
              </a:p>
              <a:p>
                <a:pPr lvl="1"/>
                <a:r>
                  <a:rPr lang="en-US" dirty="0"/>
                  <a:t>c.) The Westbound flight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charset="0"/>
                      </a:rPr>
                      <m:t>Δ</m:t>
                    </m:r>
                    <m:r>
                      <a:rPr lang="en-US" i="1">
                        <a:latin typeface="Cambria Math" charset="0"/>
                      </a:rPr>
                      <m:t>𝑇</m:t>
                    </m:r>
                  </m:oMath>
                </a14:m>
                <a:r>
                  <a:rPr lang="en-US" dirty="0"/>
                  <a:t>) </a:t>
                </a:r>
                <a:r>
                  <a:rPr lang="en-US" baseline="-25000" dirty="0"/>
                  <a:t>WC</a:t>
                </a: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What is the time difference relative to the Earth’s surface for Eastbound and Westbound flights?</a:t>
                </a:r>
              </a:p>
              <a:p>
                <a:endParaRPr lang="en-US" dirty="0"/>
              </a:p>
              <a:p>
                <a:r>
                  <a:rPr lang="en-US" dirty="0"/>
                  <a:t>The kinematic time dilation contribution to time elapsed on flying clocks may take either sign. What signs may the gravitational contribution take?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1" y="1612669"/>
                <a:ext cx="10131425" cy="4887884"/>
              </a:xfrm>
              <a:blipFill rotWithShape="0">
                <a:blip r:embed="rId3"/>
                <a:stretch>
                  <a:fillRect l="-421" t="-9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405744" y="3341716"/>
                <a:ext cx="3574474" cy="648393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Δ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𝑇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400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  <m:t>v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−1/2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1400">
                          <a:solidFill>
                            <a:schemeClr val="bg1"/>
                          </a:solidFill>
                          <a:latin typeface="Cambria Math" charset="0"/>
                        </a:rPr>
                        <m:t>Δ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𝜏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≈</m:t>
                      </m:r>
                      <m:d>
                        <m:d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p>
                            <m:sSup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40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v</m:t>
                              </m:r>
                            </m:e>
                            <m:sup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m:rPr>
                          <m:sty m:val="p"/>
                        </m:rPr>
                        <a:rPr lang="en-US" sz="1400">
                          <a:solidFill>
                            <a:schemeClr val="bg1"/>
                          </a:solidFill>
                          <a:latin typeface="Cambria Math" charset="0"/>
                        </a:rPr>
                        <m:t>Δ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𝜏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⇒</m:t>
                      </m:r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5744" y="3341716"/>
                <a:ext cx="3574474" cy="64839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/>
          <p:cNvCxnSpPr/>
          <p:nvPr/>
        </p:nvCxnSpPr>
        <p:spPr>
          <a:xfrm>
            <a:off x="10557171" y="1346674"/>
            <a:ext cx="0" cy="16311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910" y="2033182"/>
            <a:ext cx="1005604" cy="48718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0119368" y="1790328"/>
            <a:ext cx="914400" cy="914400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758" y="1999016"/>
            <a:ext cx="1005604" cy="487187"/>
          </a:xfrm>
          <a:prstGeom prst="rect">
            <a:avLst/>
          </a:prstGeom>
        </p:spPr>
      </p:pic>
      <p:sp>
        <p:nvSpPr>
          <p:cNvPr id="14" name="Curved Right Arrow 13"/>
          <p:cNvSpPr/>
          <p:nvPr/>
        </p:nvSpPr>
        <p:spPr>
          <a:xfrm>
            <a:off x="10303139" y="1351539"/>
            <a:ext cx="397712" cy="646019"/>
          </a:xfrm>
          <a:prstGeom prst="curv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0722132" y="1351539"/>
                <a:ext cx="409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𝜔</m:t>
                    </m:r>
                  </m:oMath>
                </a14:m>
                <a:r>
                  <a:rPr lang="en-US" dirty="0">
                    <a:effectLst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2132" y="1351539"/>
                <a:ext cx="409343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8125687" y="3045200"/>
                <a:ext cx="2691539" cy="596098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Δ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𝑇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)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𝑆</m:t>
                          </m:r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𝐶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≈</m:t>
                      </m:r>
                      <m:d>
                        <m:d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R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m:rPr>
                          <m:sty m:val="p"/>
                        </m:rPr>
                        <a:rPr lang="en-US" sz="1400">
                          <a:solidFill>
                            <a:schemeClr val="bg1"/>
                          </a:solidFill>
                          <a:latin typeface="Cambria Math" charset="0"/>
                        </a:rPr>
                        <m:t>Δ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𝜏</m:t>
                      </m:r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5687" y="3045200"/>
                <a:ext cx="2691539" cy="596098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8128459" y="3596608"/>
                <a:ext cx="2691539" cy="596098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Δ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𝑇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)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𝐸𝐶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≈</m:t>
                      </m:r>
                      <m:d>
                        <m:d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v</m:t>
                                  </m:r>
                                  <m:r>
                                    <a:rPr lang="en-US" sz="1400" b="0" i="0" smtClean="0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+</m:t>
                                  </m:r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𝑅</m:t>
                                  </m:r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𝜔</m:t>
                                  </m:r>
                                </m:e>
                              </m:d>
                              <m:r>
                                <a:rPr lang="en-US" sz="1400" i="1" baseline="3000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m:rPr>
                          <m:sty m:val="p"/>
                        </m:rPr>
                        <a:rPr lang="en-US" sz="1400">
                          <a:solidFill>
                            <a:schemeClr val="bg1"/>
                          </a:solidFill>
                          <a:latin typeface="Cambria Math" charset="0"/>
                        </a:rPr>
                        <m:t>Δ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𝜏</m:t>
                      </m:r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8459" y="3596608"/>
                <a:ext cx="2691539" cy="596098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8125687" y="4156294"/>
                <a:ext cx="2691539" cy="596098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Δ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𝑇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)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𝑊𝐶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≈</m:t>
                      </m:r>
                      <m:d>
                        <m:d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v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−</m:t>
                                  </m:r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𝑅</m:t>
                                  </m:r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𝜔</m:t>
                                  </m:r>
                                </m:e>
                              </m:d>
                              <m:r>
                                <a:rPr lang="en-US" sz="1400" b="0" i="1" baseline="30000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m:rPr>
                          <m:sty m:val="p"/>
                        </m:rPr>
                        <a:rPr lang="en-US" sz="1400">
                          <a:solidFill>
                            <a:schemeClr val="bg1"/>
                          </a:solidFill>
                          <a:latin typeface="Cambria Math" charset="0"/>
                        </a:rPr>
                        <m:t>Δ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𝜏</m:t>
                      </m:r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5687" y="4156294"/>
                <a:ext cx="2691539" cy="596098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747045" y="5084586"/>
                <a:ext cx="7962220" cy="507428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Δ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𝑇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)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𝐸𝐶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−(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Δ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𝑇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)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𝑆𝐶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≈</m:t>
                      </m:r>
                      <m:d>
                        <m:d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𝑅</m:t>
                              </m:r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𝜔</m:t>
                              </m:r>
                              <m:r>
                                <m:rPr>
                                  <m:sty m:val="p"/>
                                </m:rPr>
                                <a:rPr lang="en-US" sz="140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v</m:t>
                              </m:r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v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m:rPr>
                          <m:sty m:val="p"/>
                        </m:rPr>
                        <a:rPr lang="en-US" sz="1400">
                          <a:solidFill>
                            <a:schemeClr val="bg1"/>
                          </a:solidFill>
                          <a:latin typeface="Cambria Math" charset="0"/>
                        </a:rPr>
                        <m:t>Δ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𝜏</m:t>
                      </m:r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,  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Δ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𝑇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)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𝑊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𝐶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−(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Δ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𝑇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)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𝑆𝐶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≈</m:t>
                      </m:r>
                      <m:d>
                        <m:d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𝑅</m:t>
                              </m:r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𝜔</m:t>
                              </m:r>
                              <m:r>
                                <m:rPr>
                                  <m:sty m:val="p"/>
                                </m:rPr>
                                <a:rPr lang="en-US" sz="140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v</m:t>
                              </m:r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v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m:rPr>
                          <m:sty m:val="p"/>
                        </m:rPr>
                        <a:rPr lang="en-US" sz="1400">
                          <a:solidFill>
                            <a:schemeClr val="bg1"/>
                          </a:solidFill>
                          <a:latin typeface="Cambria Math" charset="0"/>
                        </a:rPr>
                        <m:t>Δ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𝜏</m:t>
                      </m:r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7045" y="5084586"/>
                <a:ext cx="7962220" cy="507428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1509236" y="6159222"/>
            <a:ext cx="7962220" cy="507428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bg1"/>
                </a:solidFill>
              </a:rPr>
              <a:t>Positive, since clocks flying at high altitude run faster in the weaker gravitational field relative to the surface</a:t>
            </a:r>
          </a:p>
        </p:txBody>
      </p:sp>
    </p:spTree>
    <p:extLst>
      <p:ext uri="{BB962C8B-B14F-4D97-AF65-F5344CB8AC3E}">
        <p14:creationId xmlns:p14="http://schemas.microsoft.com/office/powerpoint/2010/main" val="8630324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Interstellar-cosmic censorship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Interstellar Min 1:44:18 -  The laws of nature prohibit a naked singularity.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4615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4BDAA-FA0F-3AE8-0DCB-4E0FC47B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729D3-DEC5-6360-FEFB-3ABE9BC0A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984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Interstellar </a:t>
            </a:r>
            <a:r>
              <a:rPr lang="mr-IN" dirty="0"/>
              <a:t>–</a:t>
            </a:r>
            <a:r>
              <a:rPr lang="en-US" dirty="0"/>
              <a:t> 31:25-31:55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What theorized phenomenon could be what </a:t>
            </a:r>
            <a:r>
              <a:rPr lang="en-US" dirty="0" err="1"/>
              <a:t>Romiley</a:t>
            </a:r>
            <a:r>
              <a:rPr lang="en-US" dirty="0"/>
              <a:t> is describing?</a:t>
            </a:r>
          </a:p>
        </p:txBody>
      </p:sp>
    </p:spTree>
    <p:extLst>
      <p:ext uri="{BB962C8B-B14F-4D97-AF65-F5344CB8AC3E}">
        <p14:creationId xmlns:p14="http://schemas.microsoft.com/office/powerpoint/2010/main" val="14078347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Interstellar </a:t>
            </a:r>
            <a:r>
              <a:rPr lang="mr-IN" dirty="0"/>
              <a:t>–</a:t>
            </a:r>
            <a:r>
              <a:rPr lang="en-US" dirty="0"/>
              <a:t> gravitational anomaly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Interstellar Min 31:30 “gravitational anomaly”- mysterious disturbance of </a:t>
            </a:r>
            <a:r>
              <a:rPr lang="en-US" dirty="0" err="1"/>
              <a:t>spacetime</a:t>
            </a:r>
            <a:endParaRPr lang="en-US" dirty="0"/>
          </a:p>
          <a:p>
            <a:r>
              <a:rPr lang="en-US" dirty="0"/>
              <a:t>Some of these “anomalies”</a:t>
            </a:r>
            <a:r>
              <a:rPr lang="mr-IN" dirty="0"/>
              <a:t>–</a:t>
            </a:r>
            <a:r>
              <a:rPr lang="en-US" dirty="0"/>
              <a:t> like the ones seen by Coop--  send ripples through space much like the gravitational waves discovered by LIGO</a:t>
            </a:r>
          </a:p>
          <a:p>
            <a:r>
              <a:rPr lang="en-US" dirty="0"/>
              <a:t>Some of these ”anomalies” parallel wormholes</a:t>
            </a:r>
          </a:p>
        </p:txBody>
      </p:sp>
    </p:spTree>
    <p:extLst>
      <p:ext uri="{BB962C8B-B14F-4D97-AF65-F5344CB8AC3E}">
        <p14:creationId xmlns:p14="http://schemas.microsoft.com/office/powerpoint/2010/main" val="2274625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Flying atomic clocks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612669"/>
            <a:ext cx="10131425" cy="4887884"/>
          </a:xfrm>
        </p:spPr>
        <p:txBody>
          <a:bodyPr>
            <a:normAutofit/>
          </a:bodyPr>
          <a:lstStyle/>
          <a:p>
            <a:r>
              <a:rPr lang="en-US" dirty="0"/>
              <a:t>In 1971, Joseph </a:t>
            </a:r>
            <a:r>
              <a:rPr lang="en-US" dirty="0" err="1"/>
              <a:t>Hafele</a:t>
            </a:r>
            <a:r>
              <a:rPr lang="en-US" dirty="0"/>
              <a:t> and Richard Keating flew Cs atomic clocks around the world Eastward and Westward</a:t>
            </a:r>
          </a:p>
          <a:p>
            <a:r>
              <a:rPr lang="en-US" dirty="0"/>
              <a:t>The results of the experiment (</a:t>
            </a:r>
            <a:r>
              <a:rPr lang="en-US" dirty="0" err="1"/>
              <a:t>Hafele</a:t>
            </a:r>
            <a:r>
              <a:rPr lang="en-US" dirty="0"/>
              <a:t> and Keating, 1972</a:t>
            </a:r>
            <a:r>
              <a:rPr lang="en-US"/>
              <a:t>) were: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0557171" y="1346674"/>
            <a:ext cx="0" cy="16311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910" y="2033182"/>
            <a:ext cx="1005604" cy="48718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0119368" y="1790328"/>
            <a:ext cx="914400" cy="914400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758" y="1999016"/>
            <a:ext cx="1005604" cy="487187"/>
          </a:xfrm>
          <a:prstGeom prst="rect">
            <a:avLst/>
          </a:prstGeom>
        </p:spPr>
      </p:pic>
      <p:sp>
        <p:nvSpPr>
          <p:cNvPr id="14" name="Curved Right Arrow 13"/>
          <p:cNvSpPr/>
          <p:nvPr/>
        </p:nvSpPr>
        <p:spPr>
          <a:xfrm>
            <a:off x="10303139" y="1351539"/>
            <a:ext cx="397712" cy="646019"/>
          </a:xfrm>
          <a:prstGeom prst="curv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0722132" y="1351539"/>
                <a:ext cx="409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𝜔</m:t>
                    </m:r>
                  </m:oMath>
                </a14:m>
                <a:r>
                  <a:rPr lang="en-US" dirty="0">
                    <a:effectLst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2132" y="1351539"/>
                <a:ext cx="409343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9613" y="4056611"/>
            <a:ext cx="75438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8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decay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Exercise: </a:t>
                </a:r>
                <a:r>
                  <a:rPr lang="en-US" dirty="0"/>
                  <a:t>In 1977 at CERN, muons (specifically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</a:rPr>
                      <m:t>𝜇</m:t>
                    </m:r>
                  </m:oMath>
                </a14:m>
                <a:r>
                  <a:rPr lang="en-US" baseline="30000" dirty="0"/>
                  <a:t>+</a:t>
                </a:r>
                <a:r>
                  <a:rPr lang="en-US" dirty="0"/>
                  <a:t> particles) were accelerated to v/c=0.9994 in a 14m circumference storage ring. If a muon’s lifetime (before decaying into positrons and neutrinos) at rest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𝜏</m:t>
                    </m:r>
                  </m:oMath>
                </a14:m>
                <a:r>
                  <a:rPr lang="en-US" dirty="0"/>
                  <a:t>=2.2x10</a:t>
                </a:r>
                <a:r>
                  <a:rPr lang="en-US" baseline="30000" dirty="0"/>
                  <a:t>-6</a:t>
                </a:r>
                <a:r>
                  <a:rPr lang="en-US" dirty="0"/>
                  <a:t>s, what does special relativity predict is the expected lifetime T of the boosted muon?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421" r="-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8940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decay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Exercise: </a:t>
                </a:r>
                <a:r>
                  <a:rPr lang="en-US" dirty="0"/>
                  <a:t>In 1977 at CERN, muons (specifically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</a:rPr>
                      <m:t>𝜇</m:t>
                    </m:r>
                  </m:oMath>
                </a14:m>
                <a:r>
                  <a:rPr lang="en-US" baseline="30000" dirty="0"/>
                  <a:t>+</a:t>
                </a:r>
                <a:r>
                  <a:rPr lang="en-US" dirty="0"/>
                  <a:t> particles) were accelerated to v/c=0.9994 in a 14m circumference storage ring. If a muon’s lifetime (before decaying into positrons and neutrinos) at rest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𝜏</m:t>
                    </m:r>
                  </m:oMath>
                </a14:m>
                <a:r>
                  <a:rPr lang="en-US" dirty="0"/>
                  <a:t>=2.2x10</a:t>
                </a:r>
                <a:r>
                  <a:rPr lang="en-US" baseline="30000" dirty="0"/>
                  <a:t>-6</a:t>
                </a:r>
                <a:r>
                  <a:rPr lang="en-US" dirty="0"/>
                  <a:t>s, what does special relativity predict is the expected lifetime T of the boosted muon?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421" r="-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692711" y="3318333"/>
                <a:ext cx="8185994" cy="12966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𝑇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𝛾𝜏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𝜏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/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2.2∙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−6</m:t>
                              </m:r>
                            </m:sup>
                          </m:s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(0.9994)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m:rPr>
                          <m:sty m:val="p"/>
                        </m:rPr>
                        <a:rPr lang="en-US">
                          <a:solidFill>
                            <a:schemeClr val="bg1"/>
                          </a:solidFill>
                          <a:latin typeface="Cambria Math" charset="0"/>
                        </a:rPr>
                        <m:t>s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=6.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4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∙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−5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>
                          <a:solidFill>
                            <a:schemeClr val="bg1"/>
                          </a:solidFill>
                          <a:latin typeface="Cambria Math" charset="0"/>
                        </a:rPr>
                        <m:t>s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711" y="3318333"/>
                <a:ext cx="8185994" cy="129660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99742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36243</TotalTime>
  <Words>4515</Words>
  <Application>Microsoft Macintosh PowerPoint</Application>
  <PresentationFormat>Widescreen</PresentationFormat>
  <Paragraphs>633</Paragraphs>
  <Slides>63</Slides>
  <Notes>33</Notes>
  <HiddenSlides>4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0" baseType="lpstr">
      <vt:lpstr>Arial</vt:lpstr>
      <vt:lpstr>Calibri</vt:lpstr>
      <vt:lpstr>Calibri Light</vt:lpstr>
      <vt:lpstr>Cambria Math</vt:lpstr>
      <vt:lpstr>Droid Sans</vt:lpstr>
      <vt:lpstr>Wingdings</vt:lpstr>
      <vt:lpstr>Celestial</vt:lpstr>
      <vt:lpstr>Unit I The Theory of Relativity Part iII:  General Relativity And Applications  PHYS 7903/AST 4953 – General Relativistic MHD </vt:lpstr>
      <vt:lpstr>General theory of relativity</vt:lpstr>
      <vt:lpstr>Black holes - history</vt:lpstr>
      <vt:lpstr>Tests of relativity</vt:lpstr>
      <vt:lpstr>Flying atomic clocks (group activity)</vt:lpstr>
      <vt:lpstr>Flying atomic clocks (group activity)</vt:lpstr>
      <vt:lpstr>Flying atomic clocks</vt:lpstr>
      <vt:lpstr>Muon decay</vt:lpstr>
      <vt:lpstr>Muon decay</vt:lpstr>
      <vt:lpstr>Muon decay</vt:lpstr>
      <vt:lpstr>Light bending around stars – astromeric microlensing</vt:lpstr>
      <vt:lpstr>Light bending around stars – astromeric microlensing</vt:lpstr>
      <vt:lpstr>Light bending around stars</vt:lpstr>
      <vt:lpstr>Light bending around stars</vt:lpstr>
      <vt:lpstr>Gravitational waves</vt:lpstr>
      <vt:lpstr>Gravitational waves</vt:lpstr>
      <vt:lpstr>Strong gravity and black holes</vt:lpstr>
      <vt:lpstr>Interstellar – 31:25-31:55</vt:lpstr>
      <vt:lpstr>Interstellar – gravitational anomaly</vt:lpstr>
      <vt:lpstr>Black holes - Theory</vt:lpstr>
      <vt:lpstr>Black holes - Theory</vt:lpstr>
      <vt:lpstr>Review </vt:lpstr>
      <vt:lpstr>Review</vt:lpstr>
      <vt:lpstr>Black holes in astronomy</vt:lpstr>
      <vt:lpstr>Black holes - observations</vt:lpstr>
      <vt:lpstr>Black holes - observations</vt:lpstr>
      <vt:lpstr>Interstellar-Einstein rings</vt:lpstr>
      <vt:lpstr>Black holes – relativistic jets</vt:lpstr>
      <vt:lpstr>relativistic jets (Group activity) </vt:lpstr>
      <vt:lpstr>Black Hole Scales</vt:lpstr>
      <vt:lpstr>Black Hole Scales</vt:lpstr>
      <vt:lpstr>Equivalence principle</vt:lpstr>
      <vt:lpstr>Equivalence principle</vt:lpstr>
      <vt:lpstr>Equivalence principle</vt:lpstr>
      <vt:lpstr>Equivalence principle - Tidal forces</vt:lpstr>
      <vt:lpstr>Equivalence principle</vt:lpstr>
      <vt:lpstr>Equivalence principle</vt:lpstr>
      <vt:lpstr>Gravitational time dilation</vt:lpstr>
      <vt:lpstr>Gravitational time dilation</vt:lpstr>
      <vt:lpstr>Gravitational time dilation</vt:lpstr>
      <vt:lpstr>Gravitational time dilation</vt:lpstr>
      <vt:lpstr>Interstellar-gravitational time dilation</vt:lpstr>
      <vt:lpstr>Interstellar-gravitational time dilation</vt:lpstr>
      <vt:lpstr>Confessions of an Einstein denier (Group activity) </vt:lpstr>
      <vt:lpstr>Interstellar-Wormholes</vt:lpstr>
      <vt:lpstr>Interstellar-time dilation</vt:lpstr>
      <vt:lpstr>Interstellar-Einstein rings</vt:lpstr>
      <vt:lpstr>Interstellar-tidal forces</vt:lpstr>
      <vt:lpstr>Interstellar-cosmic censorship</vt:lpstr>
      <vt:lpstr>transformations – review of tensors </vt:lpstr>
      <vt:lpstr>Minkowski metric in spherical coordinates</vt:lpstr>
      <vt:lpstr>Minkowski metric in spherical coordinates</vt:lpstr>
      <vt:lpstr>Schwarzschild geometry</vt:lpstr>
      <vt:lpstr>Group activity:  Wormholes in Warpdrive spacetime</vt:lpstr>
      <vt:lpstr>Kerr geometry</vt:lpstr>
      <vt:lpstr>Interstellar-Wormholes</vt:lpstr>
      <vt:lpstr>Interstellar-gravitational time dilation</vt:lpstr>
      <vt:lpstr>Interstellar-Einstein rings</vt:lpstr>
      <vt:lpstr>Interstellar-tidal forces</vt:lpstr>
      <vt:lpstr>Interstellar-cosmic censorship</vt:lpstr>
      <vt:lpstr>PowerPoint Presentation</vt:lpstr>
      <vt:lpstr>Interstellar – 31:25-31:55</vt:lpstr>
      <vt:lpstr>Interstellar – gravitational anomaly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Anantua</dc:creator>
  <cp:lastModifiedBy>Richard Anantua</cp:lastModifiedBy>
  <cp:revision>237</cp:revision>
  <cp:lastPrinted>2017-07-14T20:22:41Z</cp:lastPrinted>
  <dcterms:created xsi:type="dcterms:W3CDTF">2017-02-25T20:55:49Z</dcterms:created>
  <dcterms:modified xsi:type="dcterms:W3CDTF">2023-03-22T05:14:34Z</dcterms:modified>
</cp:coreProperties>
</file>