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6" r:id="rId1"/>
  </p:sldMasterIdLst>
  <p:notesMasterIdLst>
    <p:notesMasterId r:id="rId30"/>
  </p:notesMasterIdLst>
  <p:sldIdLst>
    <p:sldId id="314" r:id="rId2"/>
    <p:sldId id="410" r:id="rId3"/>
    <p:sldId id="367" r:id="rId4"/>
    <p:sldId id="366" r:id="rId5"/>
    <p:sldId id="365" r:id="rId6"/>
    <p:sldId id="394" r:id="rId7"/>
    <p:sldId id="265" r:id="rId8"/>
    <p:sldId id="402" r:id="rId9"/>
    <p:sldId id="763" r:id="rId10"/>
    <p:sldId id="765" r:id="rId11"/>
    <p:sldId id="764" r:id="rId12"/>
    <p:sldId id="258" r:id="rId13"/>
    <p:sldId id="355" r:id="rId14"/>
    <p:sldId id="771" r:id="rId15"/>
    <p:sldId id="775" r:id="rId16"/>
    <p:sldId id="772" r:id="rId17"/>
    <p:sldId id="779" r:id="rId18"/>
    <p:sldId id="777" r:id="rId19"/>
    <p:sldId id="776" r:id="rId20"/>
    <p:sldId id="773" r:id="rId21"/>
    <p:sldId id="774" r:id="rId22"/>
    <p:sldId id="752" r:id="rId23"/>
    <p:sldId id="784" r:id="rId24"/>
    <p:sldId id="755" r:id="rId25"/>
    <p:sldId id="754" r:id="rId26"/>
    <p:sldId id="757" r:id="rId27"/>
    <p:sldId id="758" r:id="rId28"/>
    <p:sldId id="7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068"/>
    <p:restoredTop sz="94692"/>
  </p:normalViewPr>
  <p:slideViewPr>
    <p:cSldViewPr snapToGrid="0" snapToObjects="1">
      <p:cViewPr>
        <p:scale>
          <a:sx n="72" d="100"/>
          <a:sy n="72" d="100"/>
        </p:scale>
        <p:origin x="1016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44710-1B6D-8948-845F-37259E74B92B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624C0-3A23-C44A-BFBF-7AE27283E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6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gearthplanetsci.springeropen.com/articles/10.1186/s40645-016-0084-7#ref-CR4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A-random-walk-of-100-000-steps-on-a-2D-square-lattice-The-random-walker-starts-at-site_fig1_331835380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MCP Problem 16.1 Gravity Waves: https://</a:t>
            </a:r>
            <a:r>
              <a:rPr lang="en-US" dirty="0" err="1"/>
              <a:t>www.physics.umd.edu</a:t>
            </a:r>
            <a:r>
              <a:rPr lang="en-US" dirty="0"/>
              <a:t>/</a:t>
            </a:r>
            <a:r>
              <a:rPr lang="en-US" dirty="0" err="1"/>
              <a:t>grt</a:t>
            </a:r>
            <a:r>
              <a:rPr lang="en-US" dirty="0"/>
              <a:t>/taj/374a/</a:t>
            </a:r>
            <a:r>
              <a:rPr lang="en-US"/>
              <a:t>waterwaves.pdf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www.nobelprize.org</a:t>
            </a:r>
            <a:r>
              <a:rPr lang="en-US" dirty="0"/>
              <a:t>/prizes/physics/1970/</a:t>
            </a:r>
            <a:r>
              <a:rPr lang="en-US" dirty="0" err="1"/>
              <a:t>alfven</a:t>
            </a:r>
            <a:r>
              <a:rPr lang="en-US" dirty="0"/>
              <a:t>/facts/</a:t>
            </a:r>
          </a:p>
          <a:p>
            <a:r>
              <a:rPr lang="en-US" dirty="0"/>
              <a:t>Conducting plasma with const B field interacts with moving charged particles to induce a B-field wave!</a:t>
            </a:r>
          </a:p>
          <a:p>
            <a:r>
              <a:rPr lang="en-US" dirty="0"/>
              <a:t>Ohm’s law: Particle velocity v (</a:t>
            </a:r>
            <a:r>
              <a:rPr lang="en-US" dirty="0" err="1"/>
              <a:t>xHat</a:t>
            </a:r>
            <a:r>
              <a:rPr lang="en-US" dirty="0"/>
              <a:t>) sets up current </a:t>
            </a:r>
            <a:r>
              <a:rPr lang="en-US" dirty="0" err="1"/>
              <a:t>i</a:t>
            </a:r>
            <a:r>
              <a:rPr lang="en-US" dirty="0"/>
              <a:t>=j(-</a:t>
            </a:r>
            <a:r>
              <a:rPr lang="en-US" dirty="0" err="1"/>
              <a:t>yHat</a:t>
            </a:r>
            <a:r>
              <a:rPr lang="en-US" dirty="0"/>
              <a:t>=</a:t>
            </a:r>
            <a:r>
              <a:rPr lang="en-US" dirty="0" err="1"/>
              <a:t>xHat</a:t>
            </a:r>
            <a:r>
              <a:rPr lang="en-US" dirty="0"/>
              <a:t> x </a:t>
            </a:r>
            <a:r>
              <a:rPr lang="en-US" dirty="0" err="1"/>
              <a:t>zHat</a:t>
            </a:r>
            <a:r>
              <a:rPr lang="en-US" dirty="0"/>
              <a:t>) over a pillbox/swath of width Delta x (the field B induced wraps around the pillbox CCW mostly in +/- x-direction and falls off with z)</a:t>
            </a:r>
          </a:p>
          <a:p>
            <a:r>
              <a:rPr lang="en-US" dirty="0"/>
              <a:t>The induced H field satisfies a wave equation and propagates at </a:t>
            </a:r>
            <a:r>
              <a:rPr lang="en-US" dirty="0" err="1"/>
              <a:t>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6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svs.gsfc.nasa.gov</a:t>
            </a:r>
            <a:r>
              <a:rPr lang="en-US" dirty="0"/>
              <a:t>/4560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7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  <a:p>
            <a:endParaRPr lang="en-US" dirty="0"/>
          </a:p>
          <a:p>
            <a:r>
              <a:rPr lang="en-US" dirty="0">
                <a:effectLst/>
                <a:latin typeface="Arial" panose="020B0604020202020204" pitchFamily="34" charset="0"/>
              </a:rPr>
              <a:t>In magnetic field, in addition to electric current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along the electric field there is also current that is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perpendicular to ~E (Hall’s current).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lweb.cfa.harvard.edu</a:t>
            </a:r>
            <a:r>
              <a:rPr lang="en-US" dirty="0"/>
              <a:t>/~</a:t>
            </a:r>
            <a:r>
              <a:rPr lang="en-US" dirty="0" err="1"/>
              <a:t>namurphy</a:t>
            </a:r>
            <a:r>
              <a:rPr lang="en-US" dirty="0"/>
              <a:t>/Lectures/Ay253_04_BeyondIdealMHD.pdf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9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E+uxB</a:t>
            </a:r>
            <a:r>
              <a:rPr lang="en-US" dirty="0"/>
              <a:t> is force per charge (Lorentz force law)</a:t>
            </a:r>
          </a:p>
          <a:p>
            <a:r>
              <a:rPr lang="en-US" dirty="0"/>
              <a:t>rho is a mass density, rho/M a number density; q rho/M is charge per unit volume; pressure gradient is force per unit volume</a:t>
            </a:r>
          </a:p>
          <a:p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(Force per Volume)/(Charge per Volume) = Force per Charge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  <a:p>
            <a:endParaRPr lang="en-US" dirty="0"/>
          </a:p>
          <a:p>
            <a:r>
              <a:rPr lang="en-US" dirty="0">
                <a:effectLst/>
                <a:latin typeface="Arial" panose="020B0604020202020204" pitchFamily="34" charset="0"/>
              </a:rPr>
              <a:t>In magnetic field, in addition to electric current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along the electric field there is also current that is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perpendicular to ~E (Hall’s current).</a:t>
            </a:r>
          </a:p>
          <a:p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/>
              <a:t>https://</a:t>
            </a:r>
            <a:r>
              <a:rPr lang="en-US" dirty="0" err="1"/>
              <a:t>lweb.cfa.harvard.edu</a:t>
            </a:r>
            <a:r>
              <a:rPr lang="en-US" dirty="0"/>
              <a:t>/~</a:t>
            </a:r>
            <a:r>
              <a:rPr lang="en-US" dirty="0" err="1"/>
              <a:t>namurphy</a:t>
            </a:r>
            <a:r>
              <a:rPr lang="en-US" dirty="0"/>
              <a:t>/Lectures/Ay253_04_BeyondIdealMHD.pdf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5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units with B/Sqrt[mu0]</a:t>
            </a:r>
          </a:p>
          <a:p>
            <a:r>
              <a:rPr lang="en-US" dirty="0" err="1"/>
              <a:t>E+uxB</a:t>
            </a:r>
            <a:r>
              <a:rPr lang="en-US" dirty="0"/>
              <a:t> is force per charge (Lorentz force law)</a:t>
            </a:r>
          </a:p>
          <a:p>
            <a:r>
              <a:rPr lang="en-US" dirty="0"/>
              <a:t>rho is a mass density, rho/M a number density; q rho/M is charge per unit volume; pressure gradient is force per unit volume</a:t>
            </a:r>
          </a:p>
          <a:p>
            <a:r>
              <a:rPr lang="en-US" dirty="0" err="1"/>
              <a:t>MeMi</a:t>
            </a:r>
            <a:r>
              <a:rPr lang="en-US" dirty="0"/>
              <a:t>/(e^2 rho) =? Sqrt[epsilon0 </a:t>
            </a:r>
            <a:r>
              <a:rPr lang="en-US" dirty="0" err="1"/>
              <a:t>m_e</a:t>
            </a:r>
            <a:r>
              <a:rPr lang="en-US" dirty="0"/>
              <a:t> c^2/(ne^2)] c/(L_0^2 p).      L0/T0=L0 omega = u0</a:t>
            </a:r>
          </a:p>
          <a:p>
            <a:endParaRPr lang="en-US" dirty="0"/>
          </a:p>
          <a:p>
            <a:r>
              <a:rPr lang="en-US" dirty="0">
                <a:effectLst/>
                <a:latin typeface="Arial" panose="020B0604020202020204" pitchFamily="34" charset="0"/>
              </a:rPr>
              <a:t>The ion inertial</a:t>
            </a:r>
            <a:br>
              <a:rPr lang="en-US" dirty="0"/>
            </a:br>
            <a:r>
              <a:rPr lang="en-US" dirty="0">
                <a:effectLst/>
                <a:latin typeface="Arial" panose="020B0604020202020204" pitchFamily="34" charset="0"/>
              </a:rPr>
              <a:t>length is defined as the speed of light divided by the ion cyclotron frequency</a:t>
            </a:r>
            <a:br>
              <a:rPr lang="en-US" dirty="0"/>
            </a:br>
            <a:r>
              <a:rPr lang="el-GR" dirty="0">
                <a:effectLst/>
                <a:latin typeface="Arial" panose="020B0604020202020204" pitchFamily="34" charset="0"/>
              </a:rPr>
              <a:t>λ</a:t>
            </a:r>
            <a:r>
              <a:rPr lang="en-US" dirty="0" err="1">
                <a:effectLst/>
                <a:latin typeface="Arial" panose="020B0604020202020204" pitchFamily="34" charset="0"/>
              </a:rPr>
              <a:t>i</a:t>
            </a:r>
            <a:r>
              <a:rPr lang="en-US" dirty="0">
                <a:effectLst/>
                <a:latin typeface="Arial" panose="020B0604020202020204" pitchFamily="34" charset="0"/>
              </a:rPr>
              <a:t> = c/</a:t>
            </a:r>
            <a:r>
              <a:rPr lang="el-GR" dirty="0">
                <a:effectLst/>
                <a:latin typeface="Arial" panose="020B0604020202020204" pitchFamily="34" charset="0"/>
              </a:rPr>
              <a:t>ω</a:t>
            </a:r>
            <a:r>
              <a:rPr lang="en-US" dirty="0">
                <a:effectLst/>
                <a:latin typeface="Arial" panose="020B0604020202020204" pitchFamily="34" charset="0"/>
              </a:rPr>
              <a:t>pi. </a:t>
            </a:r>
          </a:p>
          <a:p>
            <a:r>
              <a:rPr lang="en-US" dirty="0">
                <a:effectLst/>
                <a:latin typeface="Arial" panose="020B0604020202020204" pitchFamily="34" charset="0"/>
              </a:rPr>
              <a:t>https://</a:t>
            </a:r>
            <a:r>
              <a:rPr lang="en-US" dirty="0" err="1">
                <a:effectLst/>
                <a:latin typeface="Arial" panose="020B0604020202020204" pitchFamily="34" charset="0"/>
              </a:rPr>
              <a:t>ecommons.cornell.edu</a:t>
            </a:r>
            <a:r>
              <a:rPr lang="en-US" dirty="0">
                <a:effectLst/>
                <a:latin typeface="Arial" panose="020B0604020202020204" pitchFamily="34" charset="0"/>
              </a:rPr>
              <a:t>/bitstream/handle/1813/17095/Martin,%20Matthew.pdf;sequence=1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Plasma frequency </a:t>
            </a:r>
            <a:r>
              <a:rPr lang="el-GR" dirty="0">
                <a:effectLst/>
                <a:latin typeface="Arial" panose="020B0604020202020204" pitchFamily="34" charset="0"/>
              </a:rPr>
              <a:t>ω</a:t>
            </a:r>
            <a:r>
              <a:rPr lang="en-US" dirty="0">
                <a:effectLst/>
                <a:latin typeface="Arial" panose="020B0604020202020204" pitchFamily="34" charset="0"/>
              </a:rPr>
              <a:t>pe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p. 3 https://</a:t>
            </a:r>
            <a:r>
              <a:rPr lang="en-US" dirty="0" err="1"/>
              <a:t>warwick.ac.uk</a:t>
            </a:r>
            <a:r>
              <a:rPr lang="en-US" dirty="0"/>
              <a:t>/fac/sci/physics/research/</a:t>
            </a:r>
            <a:r>
              <a:rPr lang="en-US" dirty="0" err="1"/>
              <a:t>cfsa</a:t>
            </a:r>
            <a:r>
              <a:rPr lang="en-US" dirty="0"/>
              <a:t>/people/</a:t>
            </a:r>
            <a:r>
              <a:rPr lang="en-US" dirty="0" err="1"/>
              <a:t>valery</a:t>
            </a:r>
            <a:r>
              <a:rPr lang="en-US" dirty="0"/>
              <a:t>/teaching/</a:t>
            </a:r>
            <a:r>
              <a:rPr lang="en-US" dirty="0" err="1"/>
              <a:t>khu_mhd</a:t>
            </a:r>
            <a:r>
              <a:rPr lang="en-US" dirty="0"/>
              <a:t>/</a:t>
            </a:r>
            <a:r>
              <a:rPr lang="en-US" dirty="0" err="1"/>
              <a:t>KHU_mhd_handout.pdf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43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plasma frequency, no gyrofrequency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5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youjunhu.github.io</a:t>
            </a:r>
            <a:r>
              <a:rPr lang="en-US" dirty="0"/>
              <a:t>/</a:t>
            </a:r>
            <a:r>
              <a:rPr lang="en-US" dirty="0" err="1"/>
              <a:t>research_notes</a:t>
            </a:r>
            <a:r>
              <a:rPr lang="en-US" dirty="0"/>
              <a:t>/</a:t>
            </a:r>
            <a:r>
              <a:rPr lang="en-US" dirty="0" err="1"/>
              <a:t>mhd</a:t>
            </a:r>
            <a:r>
              <a:rPr lang="en-US" dirty="0"/>
              <a:t>/node3.html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Divergence#Application_in_Cartesian_coordinates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suli.pppl.gov</a:t>
            </a:r>
            <a:r>
              <a:rPr lang="en-US" dirty="0"/>
              <a:t>/2017/course/</a:t>
            </a:r>
            <a:r>
              <a:rPr lang="en-US" dirty="0" err="1"/>
              <a:t>Loureiro.pdf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progearthplanetsci.springeropen.com</a:t>
            </a:r>
            <a:r>
              <a:rPr lang="en-US" dirty="0"/>
              <a:t>/articles/10.1186/s40645-016-0084-7</a:t>
            </a:r>
          </a:p>
          <a:p>
            <a:endParaRPr lang="en-US" dirty="0"/>
          </a:p>
          <a:p>
            <a:r>
              <a:rPr lang="en-US" dirty="0"/>
              <a:t>The solar corona satisfies the low- </a:t>
            </a:r>
            <a:r>
              <a:rPr lang="el-GR" i="1" dirty="0"/>
              <a:t>β</a:t>
            </a:r>
            <a:r>
              <a:rPr lang="el-GR" dirty="0"/>
              <a:t> </a:t>
            </a:r>
            <a:r>
              <a:rPr lang="en-US" dirty="0"/>
              <a:t>plasma condition (</a:t>
            </a:r>
            <a:r>
              <a:rPr lang="el-GR" i="1" dirty="0"/>
              <a:t>β</a:t>
            </a:r>
            <a:r>
              <a:rPr lang="el-GR" dirty="0"/>
              <a:t>= 0.01–0.1) (</a:t>
            </a:r>
            <a:r>
              <a:rPr lang="en-US" dirty="0">
                <a:hlinkClick r:id="rId3" tooltip="Gary, GA (2001) Plasma beta above a solar active region: rethinking the paradigm. Sol Phys 203: 71–86. doi:&#10;                    10.1023/A:1012722021820&#10;                    &#10;                  ."/>
              </a:rPr>
              <a:t>Gary 2001</a:t>
            </a:r>
            <a:r>
              <a:rPr lang="en-US" dirty="0"/>
              <a:t>) in which the magnetic energy dominates that of the coronal plasma, solar flares are widely considered to be a manifestation of the conversion of the magnetic energy of the solar corona into kinetic and thermal energy, culminating in the release of high-energy particles and electromagnetic radiation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2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Eigensystem[{{1, 1}, {1, 1}}]           {{2, 0}, {{1, 1}, {-1, 1}}}</a:t>
            </a:r>
          </a:p>
          <a:p>
            <a:endParaRPr lang="en-US" dirty="0"/>
          </a:p>
          <a:p>
            <a:r>
              <a:rPr lang="en-US" dirty="0"/>
              <a:t>Eigensystem[{{a1, 0, 0}, {0, a2, 0}, {0, 0, a3}}]        {{a1, a2, a3}, {{1, 0, 0}, {0, 1, 0}, {0, 0, 1}}}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effectLst/>
                <a:latin typeface="STIXGeneral" pitchFamily="2" charset="2"/>
              </a:rPr>
              <a:t>𝐴</a:t>
            </a:r>
            <a:r>
              <a:rPr lang="en-US" dirty="0"/>
              <a:t> singular </a:t>
            </a:r>
            <a:r>
              <a:rPr lang="en-US" dirty="0">
                <a:effectLst/>
                <a:latin typeface="STIXGeneral" pitchFamily="2" charset="2"/>
              </a:rPr>
              <a:t>⟺det(</a:t>
            </a:r>
            <a:r>
              <a:rPr lang="en-US" i="1" dirty="0">
                <a:effectLst/>
                <a:latin typeface="STIXGeneral" pitchFamily="2" charset="2"/>
              </a:rPr>
              <a:t>𝐴</a:t>
            </a:r>
            <a:r>
              <a:rPr lang="en-US" dirty="0">
                <a:effectLst/>
                <a:latin typeface="STIXGeneral" pitchFamily="2" charset="2"/>
              </a:rPr>
              <a:t>)=0⟺det(</a:t>
            </a:r>
            <a:r>
              <a:rPr lang="en-US" i="1" dirty="0">
                <a:effectLst/>
                <a:latin typeface="STIXGeneral" pitchFamily="2" charset="2"/>
              </a:rPr>
              <a:t>𝐴</a:t>
            </a:r>
            <a:r>
              <a:rPr lang="en-US" dirty="0">
                <a:effectLst/>
                <a:latin typeface="STIXGeneral" pitchFamily="2" charset="2"/>
              </a:rPr>
              <a:t>−0⋅</a:t>
            </a:r>
            <a:r>
              <a:rPr lang="en-US" i="1" dirty="0">
                <a:effectLst/>
                <a:latin typeface="STIXGeneral" pitchFamily="2" charset="2"/>
              </a:rPr>
              <a:t>𝐼</a:t>
            </a:r>
            <a:r>
              <a:rPr lang="en-US" dirty="0">
                <a:effectLst/>
                <a:latin typeface="STIXGeneral" pitchFamily="2" charset="2"/>
              </a:rPr>
              <a:t>)=0⟺0</a:t>
            </a:r>
            <a:r>
              <a:rPr lang="en-US" dirty="0"/>
              <a:t> is eigenvalue of </a:t>
            </a:r>
            <a:r>
              <a:rPr lang="en-US" i="1" dirty="0">
                <a:effectLst/>
                <a:latin typeface="STIXGeneral" pitchFamily="2" charset="2"/>
              </a:rPr>
              <a:t>𝐴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Einstein-1894 </a:t>
            </a:r>
          </a:p>
          <a:p>
            <a:r>
              <a:rPr lang="en-US" dirty="0"/>
              <a:t>http://</a:t>
            </a:r>
            <a:r>
              <a:rPr lang="en-US" dirty="0" err="1"/>
              <a:t>nerdywithchildren.com</a:t>
            </a:r>
            <a:r>
              <a:rPr lang="en-US" dirty="0"/>
              <a:t>/what-was-albert-</a:t>
            </a:r>
            <a:r>
              <a:rPr lang="en-US" dirty="0" err="1"/>
              <a:t>einstein</a:t>
            </a:r>
            <a:r>
              <a:rPr lang="en-US" dirty="0"/>
              <a:t>-like-as-a-kid/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2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chemistrygod.com</a:t>
            </a:r>
            <a:r>
              <a:rPr lang="en-US" dirty="0"/>
              <a:t>/ideal-gas-equation-derivation</a:t>
            </a:r>
          </a:p>
          <a:p>
            <a:endParaRPr lang="en-US" dirty="0"/>
          </a:p>
          <a:p>
            <a:r>
              <a:rPr lang="en-US" dirty="0"/>
              <a:t>MCP Ex 13.20 Relativistic Bernoulli Eq.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8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www.princeton.edu</a:t>
            </a:r>
            <a:r>
              <a:rPr lang="en-US" dirty="0"/>
              <a:t>/~</a:t>
            </a:r>
            <a:r>
              <a:rPr lang="en-US" dirty="0" err="1"/>
              <a:t>akosmrlj</a:t>
            </a:r>
            <a:r>
              <a:rPr lang="en-US" dirty="0"/>
              <a:t>/MAE545_S2018/lecture17_slides.pdf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65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www.princeton.edu</a:t>
            </a:r>
            <a:r>
              <a:rPr lang="en-US" dirty="0"/>
              <a:t>/~</a:t>
            </a:r>
            <a:r>
              <a:rPr lang="en-US" dirty="0" err="1"/>
              <a:t>akosmrlj</a:t>
            </a:r>
            <a:r>
              <a:rPr lang="en-US" dirty="0"/>
              <a:t>/MAE545_S2018/lecture17_slides.pdf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math.stackexchange.com</a:t>
            </a:r>
            <a:r>
              <a:rPr lang="en-US" dirty="0"/>
              <a:t>/questions/4237401/2d-random-walk-expected-time-to-hit-enclosing-square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mathworld.wolfram.com</a:t>
            </a:r>
            <a:r>
              <a:rPr lang="en-US" dirty="0"/>
              <a:t>/RandomWalk2-Dimensional.html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Random_walk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1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https://www.researchgate.net/figure/A-random-walk-of-100-000-steps-on-a-2D-square-lattice-The-random-walker-starts-at-site_fig1_331835380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624C0-3A23-C44A-BFBF-7AE27283E8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2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53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0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1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5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47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98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4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4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988CA12-E880-4847-8081-92B4F6E0FEB0}" type="datetimeFigureOut">
              <a:rPr lang="en-US" smtClean="0"/>
              <a:t>3/21/23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CB7AF10-127F-E140-B255-ABCD14C1F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3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9.png"/><Relationship Id="rId7" Type="http://schemas.openxmlformats.org/officeDocument/2006/relationships/image" Target="../media/image232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11" Type="http://schemas.openxmlformats.org/officeDocument/2006/relationships/image" Target="../media/image27.png"/><Relationship Id="rId5" Type="http://schemas.openxmlformats.org/officeDocument/2006/relationships/image" Target="../media/image212.pn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241.png"/><Relationship Id="rId7" Type="http://schemas.openxmlformats.org/officeDocument/2006/relationships/image" Target="../media/image281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61.png"/><Relationship Id="rId4" Type="http://schemas.openxmlformats.org/officeDocument/2006/relationships/image" Target="../media/image291.png"/><Relationship Id="rId9" Type="http://schemas.openxmlformats.org/officeDocument/2006/relationships/image" Target="../media/image3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chemistrygod.com/ideal-gas-equation-derivation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5" Type="http://schemas.openxmlformats.org/officeDocument/2006/relationships/image" Target="../media/image295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3" Type="http://schemas.openxmlformats.org/officeDocument/2006/relationships/hyperlink" Target="https://www.princeton.edu/~akosmrlj/MAE545_S2018/lecture17_slides.pdf" TargetMode="External"/><Relationship Id="rId7" Type="http://schemas.openxmlformats.org/officeDocument/2006/relationships/image" Target="../media/image38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A-random-walk-of-100-000-steps-on-a-2D-square-lattice-The-random-walker-starts-at-site_fig1_3318353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svs.gsfc.nasa.gov/4560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7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600.png"/><Relationship Id="rId10" Type="http://schemas.openxmlformats.org/officeDocument/2006/relationships/image" Target="../media/image73.png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171.png"/><Relationship Id="rId4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2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hanacademy.org/math/linear-algebra/alternate-bases/eigen-everything/v/linear-algebra-finding-eigenvectors-and-eigenspaces-example" TargetMode="External"/><Relationship Id="rId3" Type="http://schemas.microsoft.com/office/2007/relationships/media" Target="../media/media2.mp4"/><Relationship Id="rId7" Type="http://schemas.openxmlformats.org/officeDocument/2006/relationships/hyperlink" Target="https://www.khanacademy.org/math/linear-algebra/alternate-bases/eigen-everything/v/linear-algebra-example-solving-for-the-eigenvalues-of-a-2x2-matrix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mathworld.wolfram.com/Determinant.html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7BE1-8067-3345-92F9-1688598FE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Unit II: MHD</a:t>
            </a:r>
            <a:br>
              <a:rPr lang="en-US" dirty="0"/>
            </a:br>
            <a:r>
              <a:rPr lang="en-US" sz="3200" dirty="0"/>
              <a:t>Part I: Theory of Magnetohydrodynamics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41E46-6EA6-614B-B648-D90F6C435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6" y="4389120"/>
            <a:ext cx="9276421" cy="1069848"/>
          </a:xfrm>
        </p:spPr>
        <p:txBody>
          <a:bodyPr>
            <a:no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Anantua</a:t>
            </a:r>
            <a:r>
              <a:rPr lang="en-US" dirty="0"/>
              <a:t> (UTSA) </a:t>
            </a:r>
          </a:p>
          <a:p>
            <a:r>
              <a:rPr lang="en-US" sz="1800" dirty="0"/>
              <a:t>PHYS 7903-AST 4953 - General Relativistic MHD</a:t>
            </a:r>
            <a:endParaRPr lang="en-US" sz="1400" dirty="0"/>
          </a:p>
          <a:p>
            <a:r>
              <a:rPr lang="en-US" sz="1400" dirty="0"/>
              <a:t>3/6/2023 – 3/22/2023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EF83FD-B492-5B4A-83B7-B17591E4D2B6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6481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ordinary differential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256367"/>
                <a:ext cx="10131425" cy="3649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Linear first-order system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Ansatz: Assuming A has eigenvalues, i.e., A</a:t>
                </a:r>
                <a:r>
                  <a:rPr lang="en-US" b="1" dirty="0"/>
                  <a:t>v </a:t>
                </a:r>
                <a:r>
                  <a:rPr lang="en-US" dirty="0"/>
                  <a:t>=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𝐼</m:t>
                    </m:r>
                    <m:r>
                      <m:rPr>
                        <m:nor/>
                      </m:rPr>
                      <a:rPr lang="en-US" b="1" dirty="0"/>
                      <m:t>v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    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256367"/>
                <a:ext cx="10131425" cy="3649133"/>
              </a:xfrm>
              <a:blipFill>
                <a:blip r:embed="rId2"/>
                <a:stretch>
                  <a:fillRect l="-376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20D79B-9A5C-6C73-67C7-BDE71175699E}"/>
                  </a:ext>
                </a:extLst>
              </p:cNvPr>
              <p:cNvSpPr/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20D79B-9A5C-6C73-67C7-BDE7117569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blipFill>
                <a:blip r:embed="rId3"/>
                <a:stretch>
                  <a:fillRect t="-5556" b="-18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F761D8-5556-9B42-91E6-94066B14C08F}"/>
                  </a:ext>
                </a:extLst>
              </p:cNvPr>
              <p:cNvSpPr/>
              <p:nvPr/>
            </p:nvSpPr>
            <p:spPr>
              <a:xfrm>
                <a:off x="831573" y="4080933"/>
                <a:ext cx="10960100" cy="81280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𝐼𝑡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</a:rPr>
                                                <m:t>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𝐼𝑡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nary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∞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!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𝐼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𝐼</m:t>
                              </m:r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∞</m:t>
                                  </m:r>
                                </m:sup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𝜆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!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6F761D8-5556-9B42-91E6-94066B14C0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573" y="4080933"/>
                <a:ext cx="10960100" cy="812800"/>
              </a:xfrm>
              <a:prstGeom prst="rect">
                <a:avLst/>
              </a:prstGeom>
              <a:blipFill>
                <a:blip r:embed="rId4"/>
                <a:stretch>
                  <a:fillRect t="-104615" b="-16461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FF4BAAE-4007-FEF1-0FD5-5C3206CF3378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1776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ordinary differential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256367"/>
                <a:ext cx="10131425" cy="364913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Linear first-order system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Ansatz: Assuming A has eigenvalues, i.e., A</a:t>
                </a:r>
                <a:r>
                  <a:rPr lang="en-US" b="1" dirty="0"/>
                  <a:t>v </a:t>
                </a:r>
                <a:r>
                  <a:rPr lang="en-US" dirty="0"/>
                  <a:t>=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𝐼</m:t>
                    </m:r>
                    <m:r>
                      <m:rPr>
                        <m:nor/>
                      </m:rPr>
                      <a:rPr lang="en-US" b="1" dirty="0"/>
                      <m:t>v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dirty="0"/>
                  <a:t>     Solution: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256367"/>
                <a:ext cx="10131425" cy="3649133"/>
              </a:xfrm>
              <a:blipFill>
                <a:blip r:embed="rId2"/>
                <a:stretch>
                  <a:fillRect l="-376" t="-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12CC45E-BF61-79F9-B16B-30C3B328DA76}"/>
                  </a:ext>
                </a:extLst>
              </p:cNvPr>
              <p:cNvSpPr/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12CC45E-BF61-79F9-B16B-30C3B328DA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blipFill>
                <a:blip r:embed="rId3"/>
                <a:stretch>
                  <a:fillRect t="-5556" b="-18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52E5BD-A17B-1EBE-0C85-97F897E3849B}"/>
                  </a:ext>
                </a:extLst>
              </p:cNvPr>
              <p:cNvSpPr/>
              <p:nvPr/>
            </p:nvSpPr>
            <p:spPr>
              <a:xfrm>
                <a:off x="1414738" y="3975726"/>
                <a:ext cx="4495799" cy="83073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52E5BD-A17B-1EBE-0C85-97F897E38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738" y="3975726"/>
                <a:ext cx="4495799" cy="830731"/>
              </a:xfrm>
              <a:prstGeom prst="rect">
                <a:avLst/>
              </a:prstGeom>
              <a:blipFill>
                <a:blip r:embed="rId4"/>
                <a:stretch>
                  <a:fillRect t="-98507" b="-1582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CAA772-F339-6424-3912-67B7D476DB3D}"/>
                  </a:ext>
                </a:extLst>
              </p:cNvPr>
              <p:cNvSpPr/>
              <p:nvPr/>
            </p:nvSpPr>
            <p:spPr>
              <a:xfrm>
                <a:off x="1287336" y="5297181"/>
                <a:ext cx="10301158" cy="77071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m:rPr>
                          <m:nor/>
                        </m:rPr>
                        <a:rPr lang="en-US">
                          <a:solidFill>
                            <a:schemeClr val="tx1"/>
                          </a:solidFill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E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aseline="-250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BCAA772-F339-6424-3912-67B7D476DB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336" y="5297181"/>
                <a:ext cx="10301158" cy="770710"/>
              </a:xfrm>
              <a:prstGeom prst="rect">
                <a:avLst/>
              </a:prstGeom>
              <a:blipFill>
                <a:blip r:embed="rId5"/>
                <a:stretch>
                  <a:fillRect t="-114516" b="-1725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90DEB13-9E4D-FBA5-8B26-D8B3D8541668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43683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electromagnetism – Particles and Fields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06600"/>
            <a:ext cx="10131425" cy="4851399"/>
          </a:xfrm>
        </p:spPr>
        <p:txBody>
          <a:bodyPr>
            <a:normAutofit/>
          </a:bodyPr>
          <a:lstStyle/>
          <a:p>
            <a:r>
              <a:rPr lang="en-US" dirty="0"/>
              <a:t>Electromagnetism </a:t>
            </a:r>
            <a:r>
              <a:rPr lang="mr-IN" dirty="0"/>
              <a:t>–</a:t>
            </a:r>
            <a:r>
              <a:rPr lang="en-US" dirty="0"/>
              <a:t> fields (obeying superposition) and charged point particles </a:t>
            </a:r>
          </a:p>
          <a:p>
            <a:pPr lvl="1"/>
            <a:r>
              <a:rPr lang="en-US" dirty="0"/>
              <a:t>Electrostatics: Coulomb’s law with Coulomb constant k=8.99x10</a:t>
            </a:r>
            <a:r>
              <a:rPr lang="en-US" baseline="30000" dirty="0"/>
              <a:t>9</a:t>
            </a:r>
            <a:r>
              <a:rPr lang="en-US" dirty="0"/>
              <a:t>Nm</a:t>
            </a:r>
            <a:r>
              <a:rPr lang="en-US" baseline="30000" dirty="0"/>
              <a:t>2</a:t>
            </a:r>
            <a:r>
              <a:rPr lang="en-US" dirty="0"/>
              <a:t>C</a:t>
            </a:r>
            <a:r>
              <a:rPr lang="en-US" baseline="30000" dirty="0"/>
              <a:t>-2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Magnetostatics: Magnetic force on moving charges in B field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Ohm’s Law</a:t>
            </a:r>
          </a:p>
          <a:p>
            <a:pPr marL="274320" lvl="1" indent="0">
              <a:buNone/>
            </a:pPr>
            <a:r>
              <a:rPr lang="en-US" dirty="0"/>
              <a:t>                                       where                </a:t>
            </a:r>
          </a:p>
          <a:p>
            <a:pPr lvl="1"/>
            <a:r>
              <a:rPr lang="en-US" dirty="0"/>
              <a:t>Fields satisfy wave equation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Dynamics: Maxwell’s equations</a:t>
            </a:r>
          </a:p>
        </p:txBody>
      </p:sp>
      <p:sp>
        <p:nvSpPr>
          <p:cNvPr id="10" name="Oval 9"/>
          <p:cNvSpPr/>
          <p:nvPr/>
        </p:nvSpPr>
        <p:spPr>
          <a:xfrm>
            <a:off x="7070042" y="2717799"/>
            <a:ext cx="880158" cy="865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10473642" y="2711449"/>
            <a:ext cx="880158" cy="865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</a:t>
            </a:r>
            <a:r>
              <a:rPr lang="en-US" baseline="-25000" dirty="0"/>
              <a:t>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96882" y="3158030"/>
            <a:ext cx="3433960" cy="32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flipH="1">
            <a:off x="9093200" y="2795335"/>
            <a:ext cx="97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-25000" dirty="0"/>
              <a:t>2</a:t>
            </a:r>
            <a:r>
              <a:rPr lang="en-US" dirty="0"/>
              <a:t>-</a:t>
            </a:r>
            <a:r>
              <a:rPr lang="en-US" b="1" dirty="0"/>
              <a:t>r</a:t>
            </a:r>
            <a:r>
              <a:rPr lang="en-US" b="1" baseline="-25000" dirty="0"/>
              <a:t>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915482" y="4599480"/>
            <a:ext cx="3433960" cy="3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4699000" y="3891510"/>
            <a:ext cx="3882" cy="550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491942" y="4432300"/>
            <a:ext cx="384858" cy="3703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49876" y="4292084"/>
                <a:ext cx="396070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876" y="4292084"/>
                <a:ext cx="396070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08476" y="4634984"/>
                <a:ext cx="47724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b="0" i="1" baseline="-25000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476" y="4634984"/>
                <a:ext cx="477246" cy="402931"/>
              </a:xfrm>
              <a:prstGeom prst="rect">
                <a:avLst/>
              </a:prstGeom>
              <a:blipFill>
                <a:blip r:embed="rId6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562359" y="4086367"/>
                <a:ext cx="54969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charset="0"/>
                            </a:rPr>
                            <m:t>v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359" y="4086367"/>
                <a:ext cx="5496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34163" y="4609584"/>
                <a:ext cx="4026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163" y="4609584"/>
                <a:ext cx="40267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DF25B7-719B-EA8F-9873-A0E89812E1CF}"/>
                  </a:ext>
                </a:extLst>
              </p:cNvPr>
              <p:cNvSpPr/>
              <p:nvPr/>
            </p:nvSpPr>
            <p:spPr>
              <a:xfrm>
                <a:off x="1405019" y="2789500"/>
                <a:ext cx="4359393" cy="74836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</m:acc>
                      <m:func>
                        <m:funcPr>
                          <m:ctrlP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on</m:t>
                          </m:r>
                        </m:fName>
                        <m:e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func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𝑘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𝑄</m:t>
                          </m:r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𝑄</m:t>
                          </m:r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i="1" baseline="30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-250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|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,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EDF25B7-719B-EA8F-9873-A0E89812E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019" y="2789500"/>
                <a:ext cx="4359393" cy="748367"/>
              </a:xfrm>
              <a:prstGeom prst="rect">
                <a:avLst/>
              </a:prstGeom>
              <a:blipFill>
                <a:blip r:embed="rId9"/>
                <a:stretch>
                  <a:fillRect t="-3333" b="-33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200506-61AA-33BD-28FC-1DE5005B83DA}"/>
                  </a:ext>
                </a:extLst>
              </p:cNvPr>
              <p:cNvSpPr/>
              <p:nvPr/>
            </p:nvSpPr>
            <p:spPr>
              <a:xfrm>
                <a:off x="1407779" y="4086367"/>
                <a:ext cx="1769697" cy="46198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i="1" baseline="-25000">
                          <a:solidFill>
                            <a:schemeClr val="tx1"/>
                          </a:solidFill>
                          <a:latin typeface="Cambria Math" charset="0"/>
                        </a:rPr>
                        <m:t>𝐵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C200506-61AA-33BD-28FC-1DE5005B8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779" y="4086367"/>
                <a:ext cx="1769697" cy="461981"/>
              </a:xfrm>
              <a:prstGeom prst="rect">
                <a:avLst/>
              </a:prstGeom>
              <a:blipFill>
                <a:blip r:embed="rId10"/>
                <a:stretch>
                  <a:fillRect t="-263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B65A70-9CA4-D1A2-D0C8-57B921AE8492}"/>
                  </a:ext>
                </a:extLst>
              </p:cNvPr>
              <p:cNvSpPr/>
              <p:nvPr/>
            </p:nvSpPr>
            <p:spPr>
              <a:xfrm>
                <a:off x="1481486" y="5177856"/>
                <a:ext cx="1522421" cy="4245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6B65A70-9CA4-D1A2-D0C8-57B921AE8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1486" y="5177856"/>
                <a:ext cx="1522421" cy="424562"/>
              </a:xfrm>
              <a:prstGeom prst="rect">
                <a:avLst/>
              </a:prstGeom>
              <a:blipFill>
                <a:blip r:embed="rId11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93B91E-C061-9488-78C2-FDCAC1AF720B}"/>
                  </a:ext>
                </a:extLst>
              </p:cNvPr>
              <p:cNvSpPr/>
              <p:nvPr/>
            </p:nvSpPr>
            <p:spPr>
              <a:xfrm>
                <a:off x="4123525" y="5170654"/>
                <a:ext cx="1522421" cy="4245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=1/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93B91E-C061-9488-78C2-FDCAC1AF72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525" y="5170654"/>
                <a:ext cx="1522421" cy="424562"/>
              </a:xfrm>
              <a:prstGeom prst="rect">
                <a:avLst/>
              </a:prstGeom>
              <a:blipFill>
                <a:blip r:embed="rId12"/>
                <a:stretch>
                  <a:fillRect b="-285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1299D7-313C-3D06-0229-02AC9C5801DF}"/>
                  </a:ext>
                </a:extLst>
              </p:cNvPr>
              <p:cNvSpPr/>
              <p:nvPr/>
            </p:nvSpPr>
            <p:spPr>
              <a:xfrm>
                <a:off x="4491942" y="5644755"/>
                <a:ext cx="1522421" cy="67989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1299D7-313C-3D06-0229-02AC9C5801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942" y="5644755"/>
                <a:ext cx="1522421" cy="679893"/>
              </a:xfrm>
              <a:prstGeom prst="rect">
                <a:avLst/>
              </a:prstGeom>
              <a:blipFill>
                <a:blip r:embed="rId13"/>
                <a:stretch>
                  <a:fillRect b="-181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24495BF-7D18-80A4-E4DA-AD81AA761CE6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196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  <p:bldP spid="24" grpId="0" animBg="1"/>
      <p:bldP spid="23" grpId="0"/>
      <p:bldP spid="26" grpId="0"/>
      <p:bldP spid="25" grpId="0"/>
      <p:bldP spid="28" grpId="0"/>
      <p:bldP spid="6" grpId="0" animBg="1"/>
      <p:bldP spid="7" grpId="0" animBg="1"/>
      <p:bldP spid="8" grpId="0" animBg="1"/>
      <p:bldP spid="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electromagnetism </a:t>
            </a:r>
            <a:r>
              <a:rPr lang="mr-IN" dirty="0"/>
              <a:t>–</a:t>
            </a:r>
            <a:r>
              <a:rPr lang="en-US" dirty="0"/>
              <a:t> Maxwell’s equations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2003012"/>
            <a:ext cx="11925299" cy="3649133"/>
          </a:xfrm>
        </p:spPr>
        <p:txBody>
          <a:bodyPr/>
          <a:lstStyle/>
          <a:p>
            <a:r>
              <a:rPr lang="en-US" dirty="0"/>
              <a:t>Maxwell’s equations govern EM waves (fields obeying superposition) interacting with sources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Differential Form                                             Integral Form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539138" y="2779044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𝑒𝑛𝑐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8" y="2779044"/>
                <a:ext cx="4043262" cy="8495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539138" y="377391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charset="0"/>
                      </a:rPr>
                      <m:t>                          </m:t>
                    </m:r>
                    <m:nary>
                      <m:naryPr>
                        <m:chr m:val="∯"/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</m:acc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∙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</m:acc>
                      </m:e>
                    </m:nary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=0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8" y="3773912"/>
                <a:ext cx="4043262" cy="84957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539138" y="475147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8" y="4751470"/>
                <a:ext cx="4043262" cy="84957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539138" y="572902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𝑒𝑛𝑐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𝜀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9138" y="5729028"/>
                <a:ext cx="4043262" cy="8495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63738" y="3095214"/>
            <a:ext cx="13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Gauss’s Law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838" y="3895314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Gauss’s Law </a:t>
            </a:r>
          </a:p>
          <a:p>
            <a:r>
              <a:rPr lang="en-US" dirty="0"/>
              <a:t>for Magnetism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4538" y="5063714"/>
            <a:ext cx="14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Faraday’s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02904" y="5871245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Ampère</a:t>
            </a:r>
            <a:r>
              <a:rPr lang="en-US" dirty="0"/>
              <a:t> </a:t>
            </a:r>
            <a:r>
              <a:rPr lang="en-US"/>
              <a:t>Law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5049B-0467-0DCB-0EA1-1152B131397E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6593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A43D-BD6C-4714-ECFF-5C4B23BD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Particles to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AA92-8BBA-60A4-C5CB-55F0586A2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is made of particles, yet oceanographers don’t care much for the interactions of molecules</a:t>
            </a:r>
          </a:p>
          <a:p>
            <a:r>
              <a:rPr lang="en-US" dirty="0"/>
              <a:t>A fluid is a phenomenon emerging from a large collection of particles acting coherently with locally well-defined fluid variables such as temperature, density and pressure</a:t>
            </a:r>
          </a:p>
          <a:p>
            <a:r>
              <a:rPr lang="en-US" dirty="0"/>
              <a:t>We will build up equations governing fluids from collections of particles to macroscopic systems in this section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85EC0A-02A6-AD38-B962-EA83F79C0C28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826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A43D-BD6C-4714-ECFF-5C4B23BD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1380060" cy="1609344"/>
          </a:xfrm>
        </p:spPr>
        <p:txBody>
          <a:bodyPr/>
          <a:lstStyle/>
          <a:p>
            <a:r>
              <a:rPr lang="en-US" dirty="0"/>
              <a:t>From Particles to Fluids: Ideal Gas </a:t>
            </a:r>
            <a:r>
              <a:rPr lang="en-US" dirty="0" err="1"/>
              <a:t>LaW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AA92-8BBA-60A4-C5CB-55F0586A2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03" y="1668018"/>
            <a:ext cx="8222917" cy="4885182"/>
          </a:xfrm>
        </p:spPr>
        <p:txBody>
          <a:bodyPr/>
          <a:lstStyle/>
          <a:p>
            <a:r>
              <a:rPr lang="en-US" dirty="0"/>
              <a:t>Assume (cf. </a:t>
            </a:r>
            <a:r>
              <a:rPr lang="en-US" dirty="0">
                <a:hlinkClick r:id="rId3"/>
              </a:rPr>
              <a:t>https://chemistrygod.com/ideal-gas-equation-derivation</a:t>
            </a:r>
            <a:r>
              <a:rPr lang="en-US" dirty="0"/>
              <a:t> ):</a:t>
            </a:r>
          </a:p>
          <a:p>
            <a:pPr lvl="1"/>
            <a:r>
              <a:rPr lang="en-US" dirty="0"/>
              <a:t>All the molecules of the gas have the same mass. </a:t>
            </a:r>
          </a:p>
          <a:p>
            <a:pPr lvl="1"/>
            <a:r>
              <a:rPr lang="en-US" dirty="0"/>
              <a:t>The molecules are </a:t>
            </a:r>
            <a:r>
              <a:rPr lang="en-US" dirty="0" err="1"/>
              <a:t>pointlike</a:t>
            </a:r>
            <a:r>
              <a:rPr lang="en-US" dirty="0"/>
              <a:t> and in constant random motion. </a:t>
            </a:r>
          </a:p>
          <a:p>
            <a:pPr lvl="1"/>
            <a:r>
              <a:rPr lang="en-US" dirty="0"/>
              <a:t>The intermolecular forces among the molecules are zero.  The molecules do not exert any forces among themselves. </a:t>
            </a:r>
          </a:p>
          <a:p>
            <a:pPr lvl="1"/>
            <a:r>
              <a:rPr lang="en-US" dirty="0"/>
              <a:t>All collisions among them and between the molecules and wall of the container are perfectly elastic in nature.</a:t>
            </a:r>
          </a:p>
          <a:p>
            <a:r>
              <a:rPr lang="en-US" dirty="0"/>
              <a:t>Then a particle collides between walls (e.g.,  at x=0 and L) a large number k times, taking                 on average between collisions</a:t>
            </a:r>
          </a:p>
          <a:p>
            <a:r>
              <a:rPr lang="en-US" dirty="0"/>
              <a:t>The force by the wall on the particle is</a:t>
            </a:r>
          </a:p>
          <a:p>
            <a:r>
              <a:rPr lang="en-US" dirty="0"/>
              <a:t>For N particles, the force by the wall is </a:t>
            </a:r>
          </a:p>
          <a:p>
            <a:r>
              <a:rPr lang="en-US" dirty="0"/>
              <a:t>The pressure (on any face) is then</a:t>
            </a:r>
          </a:p>
          <a:p>
            <a:r>
              <a:rPr lang="en-US" dirty="0"/>
              <a:t>Using                                          we have the Ideal Gas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A6753-0C75-2AC6-6AD5-905471156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415" y="1835658"/>
            <a:ext cx="3921585" cy="3745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BF9A952-0317-8AF2-77DF-F0EE6839847B}"/>
                  </a:ext>
                </a:extLst>
              </p:cNvPr>
              <p:cNvSpPr/>
              <p:nvPr/>
            </p:nvSpPr>
            <p:spPr>
              <a:xfrm>
                <a:off x="3351016" y="4477895"/>
                <a:ext cx="924301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BF9A952-0317-8AF2-77DF-F0EE683984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016" y="4477895"/>
                <a:ext cx="924301" cy="4381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03CE0-292E-7E20-36A3-80F2C8540015}"/>
                  </a:ext>
                </a:extLst>
              </p:cNvPr>
              <p:cNvSpPr/>
              <p:nvPr/>
            </p:nvSpPr>
            <p:spPr>
              <a:xfrm>
                <a:off x="5115689" y="4736212"/>
                <a:ext cx="2840808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𝑤𝑝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B03CE0-292E-7E20-36A3-80F2C8540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689" y="4736212"/>
                <a:ext cx="2840808" cy="4381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6A009B-A5A6-CB7D-0DC9-84048B2814BB}"/>
                  </a:ext>
                </a:extLst>
              </p:cNvPr>
              <p:cNvSpPr/>
              <p:nvPr/>
            </p:nvSpPr>
            <p:spPr>
              <a:xfrm>
                <a:off x="5115689" y="5202175"/>
                <a:ext cx="1960621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6A009B-A5A6-CB7D-0DC9-84048B281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689" y="5202175"/>
                <a:ext cx="1960621" cy="438150"/>
              </a:xfrm>
              <a:prstGeom prst="rect">
                <a:avLst/>
              </a:prstGeom>
              <a:blipFill>
                <a:blip r:embed="rId7"/>
                <a:stretch>
                  <a:fillRect t="-138889" b="-211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0FE1FB-5969-E6A9-991A-E51D0200E894}"/>
                  </a:ext>
                </a:extLst>
              </p:cNvPr>
              <p:cNvSpPr/>
              <p:nvPr/>
            </p:nvSpPr>
            <p:spPr>
              <a:xfrm>
                <a:off x="4728007" y="5668138"/>
                <a:ext cx="2617673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𝑁𝑚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v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𝑁𝑚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v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A0FE1FB-5969-E6A9-991A-E51D0200E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8007" y="5668138"/>
                <a:ext cx="2617673" cy="4381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14E687-3C16-01BC-EE64-AA92805C6B8A}"/>
                  </a:ext>
                </a:extLst>
              </p:cNvPr>
              <p:cNvSpPr/>
              <p:nvPr/>
            </p:nvSpPr>
            <p:spPr>
              <a:xfrm>
                <a:off x="1339577" y="6041854"/>
                <a:ext cx="2474666" cy="47739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120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v</m:t>
                                </m:r>
                              </m:e>
                            </m:acc>
                          </m:e>
                          <m:sup>
                            <m:r>
                              <a:rPr 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2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200" dirty="0">
                    <a:solidFill>
                      <a:schemeClr val="tx1"/>
                    </a:solidFill>
                  </a:rPr>
                  <a:t>(Monatomic 3D Gas)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14E687-3C16-01BC-EE64-AA92805C6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577" y="6041854"/>
                <a:ext cx="2474666" cy="4773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DEA2AF-96E9-8AA7-B04B-012B31EB31DD}"/>
                  </a:ext>
                </a:extLst>
              </p:cNvPr>
              <p:cNvSpPr/>
              <p:nvPr/>
            </p:nvSpPr>
            <p:spPr>
              <a:xfrm>
                <a:off x="7271283" y="6154293"/>
                <a:ext cx="1031353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𝑁𝑘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DEA2AF-96E9-8AA7-B04B-012B31EB31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283" y="6154293"/>
                <a:ext cx="1031353" cy="4381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C2ECEB5-119C-FAD0-3021-47A4CEA7B808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3503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A43D-BD6C-4714-ECFF-5C4B23BD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Particles to Fluids: 1D-Diffusion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4AA92-8BBA-60A4-C5CB-55F0586A27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659" y="1989170"/>
                <a:ext cx="11170920" cy="503871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Particles can take many microscopic steps between collisions to traverse macroscopic distances within a fluid</a:t>
                </a:r>
              </a:p>
              <a:p>
                <a:r>
                  <a:rPr lang="en-US" dirty="0"/>
                  <a:t>This can be modeled as a random walk.</a:t>
                </a:r>
              </a:p>
              <a:p>
                <a:r>
                  <a:rPr lang="en-US" dirty="0"/>
                  <a:t>In 1D,  assume a particle moves on a line one step at a time in which each the probability to step right is q and left is (1-q)  (cf. </a:t>
                </a:r>
                <a:r>
                  <a:rPr lang="en-US" sz="1100" dirty="0"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https://www.princeton.edu/~akosmrlj/MAE545_S2018/lecture17_slides.pdf</a:t>
                </a:r>
                <a:r>
                  <a:rPr lang="en-US" sz="1100" dirty="0"/>
                  <a:t> 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The position after steps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=1,…,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can be written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The average displacement for the first step is</a:t>
                </a:r>
              </a:p>
              <a:p>
                <a:pPr lvl="1"/>
                <a:r>
                  <a:rPr lang="en-US" dirty="0"/>
                  <a:t>Then the average position after N steps is 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The probability to step into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can be written</a:t>
                </a:r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brk m:alnAt="7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Taylor expand at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brk m:alnAt="7"/>
                      </m:rP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)≅</m:t>
                    </m:r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brk m:alnAt="7"/>
                          </m:r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f>
                      <m:f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den>
                    </m:f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0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brk m:alnAt="7"/>
                      </m:rP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1300" dirty="0"/>
                  <a:t> </a:t>
                </a:r>
                <a14:m>
                  <m:oMath xmlns:m="http://schemas.openxmlformats.org/officeDocument/2006/math">
                    <m:r>
                      <a:rPr lang="en-US" sz="13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brk m:alnAt="7"/>
                      </m:rP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300" i="1">
                        <a:latin typeface="Cambria Math" panose="02040503050406030204" pitchFamily="18" charset="0"/>
                      </a:rPr>
                      <m:t>)≅</m:t>
                    </m:r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brk m:alnAt="7"/>
                          </m:r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f>
                      <m:f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den>
                    </m:f>
                    <m:r>
                      <a:rPr lang="en-US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brk m:alnAt="7"/>
                              </m:rP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300" dirty="0"/>
              </a:p>
              <a:p>
                <a:pPr lvl="1"/>
                <a:r>
                  <a:rPr lang="en-US" dirty="0"/>
                  <a:t>This, we have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4AA92-8BBA-60A4-C5CB-55F0586A27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659" y="1989170"/>
                <a:ext cx="11170920" cy="5038717"/>
              </a:xfrm>
              <a:blipFill>
                <a:blip r:embed="rId4"/>
                <a:stretch>
                  <a:fillRect l="-227" t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2DC1FA-FD5E-C017-E79F-251FDBB0EBCE}"/>
                  </a:ext>
                </a:extLst>
              </p:cNvPr>
              <p:cNvSpPr/>
              <p:nvPr/>
            </p:nvSpPr>
            <p:spPr>
              <a:xfrm>
                <a:off x="5702655" y="5382888"/>
                <a:ext cx="3494354" cy="30777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  <m:r>
                      <a:rPr lang="en-US" sz="1200" i="1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brk m:alnAt="7"/>
                      </m:rP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2−</m:t>
                        </m:r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2DC1FA-FD5E-C017-E79F-251FDBB0E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655" y="5382888"/>
                <a:ext cx="3494354" cy="307777"/>
              </a:xfrm>
              <a:prstGeom prst="rect">
                <a:avLst/>
              </a:prstGeom>
              <a:blipFill>
                <a:blip r:embed="rId5"/>
                <a:stretch>
                  <a:fillRect t="-73077" b="-12692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BE72A1-892E-F443-8B00-A4651FE90AC2}"/>
                  </a:ext>
                </a:extLst>
              </p:cNvPr>
              <p:cNvSpPr/>
              <p:nvPr/>
            </p:nvSpPr>
            <p:spPr>
              <a:xfrm>
                <a:off x="6044119" y="4823666"/>
                <a:ext cx="4696686" cy="53309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{−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d>
                        <m:d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m:rPr>
                          <m:brk m:alnAt="7"/>
                        </m:rP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BE72A1-892E-F443-8B00-A4651FE90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4119" y="4823666"/>
                <a:ext cx="4696686" cy="533096"/>
              </a:xfrm>
              <a:prstGeom prst="rect">
                <a:avLst/>
              </a:prstGeom>
              <a:blipFill>
                <a:blip r:embed="rId6"/>
                <a:stretch>
                  <a:fillRect t="-111364" b="-15681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6B3082-2375-C96B-4B4D-7E8BF6BDDFE4}"/>
                  </a:ext>
                </a:extLst>
              </p:cNvPr>
              <p:cNvSpPr/>
              <p:nvPr/>
            </p:nvSpPr>
            <p:spPr>
              <a:xfrm>
                <a:off x="7942426" y="4258837"/>
                <a:ext cx="986629" cy="55239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6B3082-2375-C96B-4B4D-7E8BF6BDDF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426" y="4258837"/>
                <a:ext cx="986629" cy="552392"/>
              </a:xfrm>
              <a:prstGeom prst="rect">
                <a:avLst/>
              </a:prstGeom>
              <a:blipFill>
                <a:blip r:embed="rId7"/>
                <a:stretch>
                  <a:fillRect l="-12658" t="-102222" r="-6329" b="-160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39F2887-2950-0BE2-31B9-D5F94EFC8D14}"/>
                  </a:ext>
                </a:extLst>
              </p:cNvPr>
              <p:cNvSpPr/>
              <p:nvPr/>
            </p:nvSpPr>
            <p:spPr>
              <a:xfrm>
                <a:off x="5699593" y="5798756"/>
                <a:ext cx="3697470" cy="27379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𝑞𝑝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39F2887-2950-0BE2-31B9-D5F94EFC8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593" y="5798756"/>
                <a:ext cx="3697470" cy="273792"/>
              </a:xfrm>
              <a:prstGeom prst="rect">
                <a:avLst/>
              </a:prstGeom>
              <a:blipFill>
                <a:blip r:embed="rId17"/>
                <a:stretch>
                  <a:fillRect b="-869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21ED3E6-6E75-0E3F-67C3-0ED81B408540}"/>
                  </a:ext>
                </a:extLst>
              </p:cNvPr>
              <p:cNvSpPr txBox="1"/>
              <p:nvPr/>
            </p:nvSpPr>
            <p:spPr>
              <a:xfrm>
                <a:off x="9392991" y="5626401"/>
                <a:ext cx="26956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Recursive Probability Mass Function (</a:t>
                </a:r>
                <a:r>
                  <a:rPr lang="en-US" sz="1200" dirty="0" err="1"/>
                  <a:t>pmf</a:t>
                </a:r>
                <a:r>
                  <a:rPr lang="en-US" sz="1200" dirty="0"/>
                  <a:t>) of </a:t>
                </a:r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21ED3E6-6E75-0E3F-67C3-0ED81B408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991" y="5626401"/>
                <a:ext cx="2695627" cy="461665"/>
              </a:xfrm>
              <a:prstGeom prst="rect">
                <a:avLst/>
              </a:prstGeom>
              <a:blipFill>
                <a:blip r:embed="rId1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3DE5AF6-7A15-4D36-B6B6-BE75E09BBA17}"/>
                  </a:ext>
                </a:extLst>
              </p:cNvPr>
              <p:cNvSpPr/>
              <p:nvPr/>
            </p:nvSpPr>
            <p:spPr>
              <a:xfrm>
                <a:off x="2431515" y="6385715"/>
                <a:ext cx="5014295" cy="39565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3DE5AF6-7A15-4D36-B6B6-BE75E09B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515" y="6385715"/>
                <a:ext cx="5014295" cy="395651"/>
              </a:xfrm>
              <a:prstGeom prst="rect">
                <a:avLst/>
              </a:prstGeom>
              <a:blipFill>
                <a:blip r:embed="rId19"/>
                <a:stretch>
                  <a:fillRect b="-312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72831F5A-5B4C-B804-A63A-495BC5435372}"/>
              </a:ext>
            </a:extLst>
          </p:cNvPr>
          <p:cNvSpPr txBox="1"/>
          <p:nvPr/>
        </p:nvSpPr>
        <p:spPr>
          <a:xfrm>
            <a:off x="7475355" y="6406884"/>
            <a:ext cx="384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PMF Differential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462EB-CDED-BFDC-5749-C0683F42CCC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4219" y="3617545"/>
            <a:ext cx="3479800" cy="62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D4719-13A4-5ABE-7C4D-D598B1B4038F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920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8" grpId="0" animBg="1"/>
      <p:bldP spid="44" grpId="0" animBg="1"/>
      <p:bldP spid="45" grpId="0"/>
      <p:bldP spid="46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A43D-BD6C-4714-ECFF-5C4B23BD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Particles to Fluids: Fokker-Planck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AA92-8BBA-60A4-C5CB-55F0586A2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59" y="1989170"/>
            <a:ext cx="11170920" cy="5038717"/>
          </a:xfrm>
        </p:spPr>
        <p:txBody>
          <a:bodyPr>
            <a:normAutofit/>
          </a:bodyPr>
          <a:lstStyle/>
          <a:p>
            <a:r>
              <a:rPr lang="en-US" dirty="0"/>
              <a:t>We may rewrite the differential equation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the probability a particle would be found at (</a:t>
            </a:r>
            <a:r>
              <a:rPr lang="en-US" dirty="0" err="1"/>
              <a:t>X,t</a:t>
            </a:r>
            <a:r>
              <a:rPr lang="en-US" dirty="0"/>
              <a:t>) as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</a:t>
            </a:r>
          </a:p>
          <a:p>
            <a:pPr marL="0" indent="0">
              <a:buNone/>
            </a:pPr>
            <a:r>
              <a:rPr lang="en-US" dirty="0"/>
              <a:t>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3DE5AF6-7A15-4D36-B6B6-BE75E09BBA17}"/>
                  </a:ext>
                </a:extLst>
              </p:cNvPr>
              <p:cNvSpPr/>
              <p:nvPr/>
            </p:nvSpPr>
            <p:spPr>
              <a:xfrm>
                <a:off x="1372957" y="4062652"/>
                <a:ext cx="1480099" cy="39565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=(2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−1)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3DE5AF6-7A15-4D36-B6B6-BE75E09B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957" y="4062652"/>
                <a:ext cx="1480099" cy="395651"/>
              </a:xfrm>
              <a:prstGeom prst="rect">
                <a:avLst/>
              </a:prstGeom>
              <a:blipFill>
                <a:blip r:embed="rId3"/>
                <a:stretch>
                  <a:fillRect b="-606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A67E52-1E44-61FA-65E4-609BF307F2AE}"/>
                  </a:ext>
                </a:extLst>
              </p:cNvPr>
              <p:cNvSpPr/>
              <p:nvPr/>
            </p:nvSpPr>
            <p:spPr>
              <a:xfrm>
                <a:off x="2695538" y="2338144"/>
                <a:ext cx="5014295" cy="39565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+∆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A67E52-1E44-61FA-65E4-609BF307F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538" y="2338144"/>
                <a:ext cx="5014295" cy="395651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2B55CC-C4D9-3767-0F4F-B833F5631CF9}"/>
                  </a:ext>
                </a:extLst>
              </p:cNvPr>
              <p:cNvSpPr/>
              <p:nvPr/>
            </p:nvSpPr>
            <p:spPr>
              <a:xfrm>
                <a:off x="4309295" y="3374697"/>
                <a:ext cx="3038408" cy="63312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E2B55CC-C4D9-3767-0F4F-B833F5631C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295" y="3374697"/>
                <a:ext cx="3038408" cy="6331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3F176A-A3B8-DA05-05D4-E4D732A4EF46}"/>
              </a:ext>
            </a:extLst>
          </p:cNvPr>
          <p:cNvSpPr txBox="1"/>
          <p:nvPr/>
        </p:nvSpPr>
        <p:spPr>
          <a:xfrm>
            <a:off x="7709833" y="3389095"/>
            <a:ext cx="213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Fokker-Planck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B073F9-4A14-D800-9BE7-1C6363BFB22B}"/>
                  </a:ext>
                </a:extLst>
              </p:cNvPr>
              <p:cNvSpPr/>
              <p:nvPr/>
            </p:nvSpPr>
            <p:spPr>
              <a:xfrm>
                <a:off x="1503533" y="4585541"/>
                <a:ext cx="1218949" cy="39565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FB073F9-4A14-D800-9BE7-1C6363BFB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3533" y="4585541"/>
                <a:ext cx="1218949" cy="395651"/>
              </a:xfrm>
              <a:prstGeom prst="rect">
                <a:avLst/>
              </a:prstGeom>
              <a:blipFill>
                <a:blip r:embed="rId6"/>
                <a:stretch>
                  <a:fillRect b="-909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CB5A8CA-970B-FEF5-BFBB-8480DE520674}"/>
              </a:ext>
            </a:extLst>
          </p:cNvPr>
          <p:cNvSpPr txBox="1"/>
          <p:nvPr/>
        </p:nvSpPr>
        <p:spPr>
          <a:xfrm>
            <a:off x="2809901" y="4101126"/>
            <a:ext cx="177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(Drift Velocity)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109DAB-E8B7-593A-FD4B-82CEC25E0BCE}"/>
              </a:ext>
            </a:extLst>
          </p:cNvPr>
          <p:cNvSpPr txBox="1"/>
          <p:nvPr/>
        </p:nvSpPr>
        <p:spPr>
          <a:xfrm>
            <a:off x="2703810" y="4545600"/>
            <a:ext cx="266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(Diffusion Coefficient)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F5649-B432-B809-D871-276E6C435920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8845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" grpId="0" animBg="1"/>
      <p:bldP spid="8" grpId="0"/>
      <p:bldP spid="9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A43D-BD6C-4714-ECFF-5C4B23BD9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816" y="484632"/>
            <a:ext cx="11264348" cy="1609344"/>
          </a:xfrm>
        </p:spPr>
        <p:txBody>
          <a:bodyPr/>
          <a:lstStyle/>
          <a:p>
            <a:r>
              <a:rPr lang="en-US" dirty="0"/>
              <a:t>From Particles to Fluids: 2D-Random Walk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4AA92-8BBA-60A4-C5CB-55F0586A27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6139" y="1739771"/>
                <a:ext cx="12211878" cy="503871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Particles can take many microscopic steps between collisions to traverse macroscopic distances within a fluid</a:t>
                </a:r>
              </a:p>
              <a:p>
                <a:r>
                  <a:rPr lang="en-US" dirty="0"/>
                  <a:t>This can be modeled as a random walk</a:t>
                </a:r>
              </a:p>
              <a:p>
                <a:r>
                  <a:rPr lang="en-US" dirty="0"/>
                  <a:t>Assume a particle starting at (0,0) moves on a square lattice where each direction is equally probable</a:t>
                </a:r>
              </a:p>
              <a:p>
                <a:pPr lvl="1"/>
                <a:r>
                  <a:rPr lang="en-US" dirty="0"/>
                  <a:t>In 2D, find the root mean square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rms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en-US" i="1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rad>
                  </m:oMath>
                </a14:m>
                <a:r>
                  <a:rPr lang="en-US" dirty="0"/>
                  <a:t> traveled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steps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),…,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Note, for 1 step in 2D,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For N steps in 2D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For a 2D lattice random walk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C4AA92-8BBA-60A4-C5CB-55F0586A27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139" y="1739771"/>
                <a:ext cx="12211878" cy="5038717"/>
              </a:xfrm>
              <a:blipFill>
                <a:blip r:embed="rId3"/>
                <a:stretch>
                  <a:fillRect l="-208" t="-1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2DC1FA-FD5E-C017-E79F-251FDBB0EBCE}"/>
                  </a:ext>
                </a:extLst>
              </p:cNvPr>
              <p:cNvSpPr/>
              <p:nvPr/>
            </p:nvSpPr>
            <p:spPr>
              <a:xfrm>
                <a:off x="2458934" y="4429636"/>
                <a:ext cx="5948465" cy="83086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nary>
                            <m:naryPr>
                              <m:chr m:val="∑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eqArr>
                            </m:sub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+0=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2DC1FA-FD5E-C017-E79F-251FDBB0E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934" y="4429636"/>
                <a:ext cx="5948465" cy="830865"/>
              </a:xfrm>
              <a:prstGeom prst="rect">
                <a:avLst/>
              </a:prstGeom>
              <a:blipFill>
                <a:blip r:embed="rId4"/>
                <a:stretch>
                  <a:fillRect t="-56716" b="-8507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F1663C2-AD7C-4FC6-3F75-86783242F70D}"/>
                  </a:ext>
                </a:extLst>
              </p:cNvPr>
              <p:cNvSpPr/>
              <p:nvPr/>
            </p:nvSpPr>
            <p:spPr>
              <a:xfrm>
                <a:off x="8553420" y="4665892"/>
                <a:ext cx="2140168" cy="4381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p>
                        <m:sSup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rms</m:t>
                              </m:r>
                            </m:sub>
                          </m:sSub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F1663C2-AD7C-4FC6-3F75-86783242F7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420" y="4665892"/>
                <a:ext cx="2140168" cy="438150"/>
              </a:xfrm>
              <a:prstGeom prst="rect">
                <a:avLst/>
              </a:prstGeom>
              <a:blipFill>
                <a:blip r:embed="rId5"/>
                <a:stretch>
                  <a:fillRect b="-277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BE72A1-892E-F443-8B00-A4651FE90AC2}"/>
                  </a:ext>
                </a:extLst>
              </p:cNvPr>
              <p:cNvSpPr/>
              <p:nvPr/>
            </p:nvSpPr>
            <p:spPr>
              <a:xfrm>
                <a:off x="2891520" y="3805638"/>
                <a:ext cx="6544027" cy="61379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step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{−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,0,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brk m:alnAt="7"/>
                                </m:r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step</m:t>
                          </m:r>
                        </m:sub>
                      </m:sSub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BE72A1-892E-F443-8B00-A4651FE90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520" y="3805638"/>
                <a:ext cx="6544027" cy="613791"/>
              </a:xfrm>
              <a:prstGeom prst="rect">
                <a:avLst/>
              </a:prstGeom>
              <a:blipFill>
                <a:blip r:embed="rId6"/>
                <a:stretch>
                  <a:fillRect t="-92000" b="-1340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943035-8FB9-91D8-B4DB-A6D08DF4E231}"/>
                  </a:ext>
                </a:extLst>
              </p:cNvPr>
              <p:cNvSpPr/>
              <p:nvPr/>
            </p:nvSpPr>
            <p:spPr>
              <a:xfrm>
                <a:off x="4266531" y="5640716"/>
                <a:ext cx="1696947" cy="830864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ms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943035-8FB9-91D8-B4DB-A6D08DF4E2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531" y="5640716"/>
                <a:ext cx="1696947" cy="8308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385E5E7-E58A-0507-6B66-9831E1C29CD2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5398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4AA92-8BBA-60A4-C5CB-55F0586A2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39" y="1739771"/>
            <a:ext cx="12211878" cy="5038717"/>
          </a:xfrm>
        </p:spPr>
        <p:txBody>
          <a:bodyPr>
            <a:normAutofit/>
          </a:bodyPr>
          <a:lstStyle/>
          <a:p>
            <a:r>
              <a:rPr lang="en-US" dirty="0"/>
              <a:t>Particles can take many microscopic steps between collisions to traverse macroscopic distances within a fluid</a:t>
            </a:r>
          </a:p>
          <a:p>
            <a:r>
              <a:rPr lang="en-US" dirty="0"/>
              <a:t>This can be modeled as a random walk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555655-3911-90AD-0C04-5263F86B8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17" y="2911941"/>
            <a:ext cx="3073348" cy="3022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238D0-CE8E-0CA6-F9FE-13E9DFDD5679}"/>
              </a:ext>
            </a:extLst>
          </p:cNvPr>
          <p:cNvSpPr txBox="1"/>
          <p:nvPr/>
        </p:nvSpPr>
        <p:spPr>
          <a:xfrm>
            <a:off x="3472069" y="5934670"/>
            <a:ext cx="5963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https://www.researchgate.net/figure/A-random-walk-of-100-000-steps-on-a-2D-square-lattice-The-random-walker-starts-at-site_fig1_331835380</a:t>
            </a:r>
            <a:r>
              <a:rPr lang="en-US" dirty="0"/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813B59C-713D-EA94-5070-25ADE23B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484632"/>
            <a:ext cx="11459552" cy="1609344"/>
          </a:xfrm>
        </p:spPr>
        <p:txBody>
          <a:bodyPr/>
          <a:lstStyle/>
          <a:p>
            <a:r>
              <a:rPr lang="en-US" dirty="0"/>
              <a:t>From Particles to Fluids: 2D-Random Walk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61855D-3D67-37BB-C3EF-E9510E284D5B}"/>
              </a:ext>
            </a:extLst>
          </p:cNvPr>
          <p:cNvSpPr txBox="1"/>
          <p:nvPr/>
        </p:nvSpPr>
        <p:spPr>
          <a:xfrm>
            <a:off x="11433120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2364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F428-45F6-DD8F-268A-7EE72B5D0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 of MHD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096E-1CAF-8831-D1D9-C8CAD2D00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178" y="2261420"/>
            <a:ext cx="4002936" cy="3637935"/>
          </a:xfrm>
        </p:spPr>
        <p:txBody>
          <a:bodyPr>
            <a:normAutofit/>
          </a:bodyPr>
          <a:lstStyle/>
          <a:p>
            <a:r>
              <a:rPr lang="en-US" b="1" dirty="0"/>
              <a:t>Solar corona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4AF9F-2932-B2D2-AA19-0BEC3CC4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579" y="796413"/>
            <a:ext cx="5669938" cy="51029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1EF8A-DFB0-8528-BB3A-C35FAF7F6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39" y="3160784"/>
            <a:ext cx="2578108" cy="33862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4B77A-3C75-3EF5-892E-F9832E67E0E3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050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1E446-797C-F0D7-5A0E-BAC159963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Hannes Alfven: Primary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98CBF-289F-1A61-BB6F-0E2B81B7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94" y="1805373"/>
            <a:ext cx="10058400" cy="4050792"/>
          </a:xfrm>
        </p:spPr>
        <p:txBody>
          <a:bodyPr/>
          <a:lstStyle/>
          <a:p>
            <a:r>
              <a:rPr lang="en-US" dirty="0"/>
              <a:t>Alfvén 1942: Existence of Electromagnetic-Hydrodynamic Waves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91BC-842B-ADB8-3C3D-EED4CAC80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498" y="4850272"/>
            <a:ext cx="4908510" cy="200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D4E59-A643-35D9-5D19-B62C88E70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852" y="1871633"/>
            <a:ext cx="2655300" cy="4982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43CA-E9EE-35EA-63C3-3705AF362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498" y="2327535"/>
            <a:ext cx="3067498" cy="2289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7C21FF-261F-EF4A-7719-E61147D69108}"/>
                  </a:ext>
                </a:extLst>
              </p:cNvPr>
              <p:cNvSpPr txBox="1"/>
              <p:nvPr/>
            </p:nvSpPr>
            <p:spPr>
              <a:xfrm>
                <a:off x="31125" y="2548034"/>
                <a:ext cx="3528277" cy="2238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Conducting plasma with const B field interacts with moving charged particles to induce a B-field wave!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Ohm’s law: Particle velocity v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200" dirty="0"/>
                  <a:t> ) sets up current </a:t>
                </a:r>
                <a:r>
                  <a:rPr lang="en-US" sz="1200" dirty="0" err="1"/>
                  <a:t>i</a:t>
                </a:r>
                <a:r>
                  <a:rPr lang="en-US" sz="1200" dirty="0"/>
                  <a:t>=j(-</a:t>
                </a:r>
                <a:r>
                  <a:rPr lang="en-US" sz="12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12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=</a:t>
                </a:r>
                <a:r>
                  <a:rPr lang="en-US" sz="120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200" dirty="0"/>
                  <a:t> x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2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sz="1200" dirty="0"/>
                  <a:t> ) over a pillbox/swath of width Delta x (the field B induced wraps around the pillbox CCW mostly in +/- x-direction and falls off with z)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The induced H field satisfies a wave equation and propagates at </a:t>
                </a:r>
                <a:r>
                  <a:rPr lang="en-US" sz="1200" dirty="0" err="1"/>
                  <a:t>v</a:t>
                </a:r>
                <a:r>
                  <a:rPr lang="en-US" sz="1200" baseline="-25000" dirty="0" err="1"/>
                  <a:t>A</a:t>
                </a:r>
                <a:endParaRPr lang="en-US" sz="1200" baseline="-25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7C21FF-261F-EF4A-7719-E61147D69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5" y="2548034"/>
                <a:ext cx="3528277" cy="22381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A713ACB-BDB7-1CD4-9965-F171BD99C2F1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2098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AAEF-87AE-7AF7-6B64-7D92382A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 Alfven Waves</a:t>
            </a:r>
          </a:p>
        </p:txBody>
      </p:sp>
      <p:pic>
        <p:nvPicPr>
          <p:cNvPr id="4" name="AlfvenWaveBasic_staticXwide.HD1080i_p30.mp4">
            <a:hlinkClick r:id="" action="ppaction://media"/>
            <a:extLst>
              <a:ext uri="{FF2B5EF4-FFF2-40B4-BE49-F238E27FC236}">
                <a16:creationId xmlns:a16="http://schemas.microsoft.com/office/drawing/2014/main" id="{E348FB37-3E0C-F145-C615-413A69294C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7138" y="2120900"/>
            <a:ext cx="7202487" cy="40513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06716-0257-7F01-756F-8C8307D95AE2}"/>
              </a:ext>
            </a:extLst>
          </p:cNvPr>
          <p:cNvSpPr txBox="1">
            <a:spLocks/>
          </p:cNvSpPr>
          <p:nvPr/>
        </p:nvSpPr>
        <p:spPr>
          <a:xfrm>
            <a:off x="583094" y="1805373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70C0"/>
                </a:solidFill>
                <a:latin typeface="TimesNewRomanPSM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MMS</a:t>
            </a:r>
            <a:r>
              <a:rPr lang="en-US" sz="2000" dirty="0">
                <a:solidFill>
                  <a:srgbClr val="0000FF"/>
                </a:solidFill>
                <a:latin typeface="TimesNewRomanPSMT"/>
              </a:rPr>
              <a:t> </a:t>
            </a:r>
            <a:r>
              <a:rPr lang="en-US" sz="2000" dirty="0">
                <a:latin typeface="TimesNewRomanPSMT"/>
              </a:rPr>
              <a:t>mission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D5C01-6B56-0C6D-D4D7-6C94BF64B44C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492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Ohm’s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9D8C-2DC4-50CA-57E7-C013DD3FC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 Ohm’s Law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Matrix divergence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/>
              <p:nvPr/>
            </p:nvSpPr>
            <p:spPr>
              <a:xfrm>
                <a:off x="2461374" y="2601017"/>
                <a:ext cx="8019388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374" y="2601017"/>
                <a:ext cx="8019388" cy="6832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B9310C0-FD81-F0FF-0DB5-838EBD3F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553" y="5108506"/>
            <a:ext cx="4157234" cy="1385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8D144F-382A-439A-EA27-557489C7F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3" y="5122349"/>
            <a:ext cx="4115702" cy="137190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661396-E456-3F7F-2F86-0131B40A2033}"/>
              </a:ext>
            </a:extLst>
          </p:cNvPr>
          <p:cNvCxnSpPr>
            <a:cxnSpLocks/>
          </p:cNvCxnSpPr>
          <p:nvPr/>
        </p:nvCxnSpPr>
        <p:spPr>
          <a:xfrm>
            <a:off x="8748780" y="3375992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6F1B22-F3F0-0A42-DD89-BB38E4191AB1}"/>
              </a:ext>
            </a:extLst>
          </p:cNvPr>
          <p:cNvSpPr txBox="1"/>
          <p:nvPr/>
        </p:nvSpPr>
        <p:spPr>
          <a:xfrm>
            <a:off x="8198151" y="362078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8D65A-455E-FA8F-37E3-17A25D77D3D2}"/>
              </a:ext>
            </a:extLst>
          </p:cNvPr>
          <p:cNvSpPr txBox="1"/>
          <p:nvPr/>
        </p:nvSpPr>
        <p:spPr>
          <a:xfrm>
            <a:off x="7071858" y="3513452"/>
            <a:ext cx="123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14F4-69C9-F35C-8A35-D08C0E56E015}"/>
              </a:ext>
            </a:extLst>
          </p:cNvPr>
          <p:cNvSpPr txBox="1"/>
          <p:nvPr/>
        </p:nvSpPr>
        <p:spPr>
          <a:xfrm>
            <a:off x="4395760" y="3526508"/>
            <a:ext cx="123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Inertia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7B2FE7-B113-A66B-FD5C-B08D0A5FCDFE}"/>
              </a:ext>
            </a:extLst>
          </p:cNvPr>
          <p:cNvCxnSpPr>
            <a:cxnSpLocks/>
          </p:cNvCxnSpPr>
          <p:nvPr/>
        </p:nvCxnSpPr>
        <p:spPr>
          <a:xfrm>
            <a:off x="4872514" y="3382620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5EC646-FCEB-7EB0-E010-5A4F4E5D7667}"/>
              </a:ext>
            </a:extLst>
          </p:cNvPr>
          <p:cNvCxnSpPr>
            <a:cxnSpLocks/>
          </p:cNvCxnSpPr>
          <p:nvPr/>
        </p:nvCxnSpPr>
        <p:spPr>
          <a:xfrm>
            <a:off x="7721736" y="3382616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CABC525-35EA-BE13-A63A-6D244370B850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87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Generalized Ohm’s Law: Dimensional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7"/>
                <a:ext cx="10058400" cy="473659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Generalized Ohm’s Law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Show that the LHS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has the same units as the Electron Pressure Term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LHS: [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] is (Force per Charge) (Lorentz force law)</a:t>
                </a:r>
              </a:p>
              <a:p>
                <a:pPr lvl="1"/>
                <a:r>
                  <a:rPr lang="en-US" dirty="0"/>
                  <a:t>RHS’s Electron Pressure Term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Pressure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gradient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is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/>
                      <m:t>Force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per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Volume</m:t>
                    </m:r>
                    <m:r>
                      <m:rPr>
                        <m:nor/>
                      </m:rPr>
                      <a:rPr lang="en-US" b="0" i="0" dirty="0" smtClean="0"/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is a Mass Density,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/M a Number Density; q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/m is Charge per Volume</a:t>
                </a:r>
              </a:p>
              <a:p>
                <a:pPr lvl="2"/>
                <a:r>
                  <a:rPr lang="en-US" dirty="0"/>
                  <a:t>(Force per Volume)/(Charge per Volume) = Force per Charge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7"/>
                <a:ext cx="10058400" cy="4736593"/>
              </a:xfrm>
              <a:blipFill>
                <a:blip r:embed="rId3"/>
                <a:stretch>
                  <a:fillRect l="-378" t="-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/>
              <p:nvPr/>
            </p:nvSpPr>
            <p:spPr>
              <a:xfrm>
                <a:off x="2461374" y="2601017"/>
                <a:ext cx="8019388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374" y="2601017"/>
                <a:ext cx="8019388" cy="6832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661396-E456-3F7F-2F86-0131B40A2033}"/>
              </a:ext>
            </a:extLst>
          </p:cNvPr>
          <p:cNvCxnSpPr>
            <a:cxnSpLocks/>
          </p:cNvCxnSpPr>
          <p:nvPr/>
        </p:nvCxnSpPr>
        <p:spPr>
          <a:xfrm>
            <a:off x="8748780" y="3375992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6F1B22-F3F0-0A42-DD89-BB38E4191AB1}"/>
              </a:ext>
            </a:extLst>
          </p:cNvPr>
          <p:cNvSpPr txBox="1"/>
          <p:nvPr/>
        </p:nvSpPr>
        <p:spPr>
          <a:xfrm>
            <a:off x="8198151" y="362078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Hall effect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58D65A-455E-FA8F-37E3-17A25D77D3D2}"/>
              </a:ext>
            </a:extLst>
          </p:cNvPr>
          <p:cNvSpPr txBox="1"/>
          <p:nvPr/>
        </p:nvSpPr>
        <p:spPr>
          <a:xfrm>
            <a:off x="7071858" y="3513452"/>
            <a:ext cx="123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Pressure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414F4-69C9-F35C-8A35-D08C0E56E015}"/>
              </a:ext>
            </a:extLst>
          </p:cNvPr>
          <p:cNvSpPr txBox="1"/>
          <p:nvPr/>
        </p:nvSpPr>
        <p:spPr>
          <a:xfrm>
            <a:off x="4395760" y="3526508"/>
            <a:ext cx="1237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Inertia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7B2FE7-B113-A66B-FD5C-B08D0A5FCDFE}"/>
              </a:ext>
            </a:extLst>
          </p:cNvPr>
          <p:cNvCxnSpPr>
            <a:cxnSpLocks/>
          </p:cNvCxnSpPr>
          <p:nvPr/>
        </p:nvCxnSpPr>
        <p:spPr>
          <a:xfrm>
            <a:off x="4872514" y="3382620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5EC646-FCEB-7EB0-E010-5A4F4E5D7667}"/>
              </a:ext>
            </a:extLst>
          </p:cNvPr>
          <p:cNvCxnSpPr>
            <a:cxnSpLocks/>
          </p:cNvCxnSpPr>
          <p:nvPr/>
        </p:nvCxnSpPr>
        <p:spPr>
          <a:xfrm>
            <a:off x="7721736" y="3382616"/>
            <a:ext cx="0" cy="164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9FE358-75A1-CCE8-BD19-4350D27DDA5E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6490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Generalized Ohm’s Law: Dimensional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1752700"/>
                <a:ext cx="10058400" cy="4620668"/>
              </a:xfrm>
            </p:spPr>
            <p:txBody>
              <a:bodyPr/>
              <a:lstStyle/>
              <a:p>
                <a:r>
                  <a:rPr lang="en-US" dirty="0"/>
                  <a:t>Generalized Ohm’s Law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Using unit vector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write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̂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in Alfvén speed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Travel time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Frequencies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Inertial lengths of each particle species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1752700"/>
                <a:ext cx="10058400" cy="4620668"/>
              </a:xfrm>
              <a:blipFill>
                <a:blip r:embed="rId3"/>
                <a:stretch>
                  <a:fillRect l="-378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/>
              <p:nvPr/>
            </p:nvSpPr>
            <p:spPr>
              <a:xfrm>
                <a:off x="1591219" y="2206397"/>
                <a:ext cx="8019388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1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6572D2F-AAA1-A783-BBD5-5DDCC8C586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219" y="2206397"/>
                <a:ext cx="8019388" cy="6832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0A5FD3-0852-0B04-7B3D-ECDE2C6B96B9}"/>
                  </a:ext>
                </a:extLst>
              </p:cNvPr>
              <p:cNvSpPr/>
              <p:nvPr/>
            </p:nvSpPr>
            <p:spPr>
              <a:xfrm>
                <a:off x="1279008" y="4820770"/>
                <a:ext cx="1239759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0A5FD3-0852-0B04-7B3D-ECDE2C6B9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08" y="4820770"/>
                <a:ext cx="1239759" cy="6832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3EBE68-A90A-D82D-CB67-57EB1769DFC8}"/>
                  </a:ext>
                </a:extLst>
              </p:cNvPr>
              <p:cNvSpPr/>
              <p:nvPr/>
            </p:nvSpPr>
            <p:spPr>
              <a:xfrm>
                <a:off x="2727926" y="4806336"/>
                <a:ext cx="8019388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den>
                      </m:f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93EBE68-A90A-D82D-CB67-57EB1769DF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26" y="4806336"/>
                <a:ext cx="8019388" cy="683250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9C5292-DF01-6287-2A21-0838CA9CABE3}"/>
                  </a:ext>
                </a:extLst>
              </p:cNvPr>
              <p:cNvSpPr/>
              <p:nvPr/>
            </p:nvSpPr>
            <p:spPr>
              <a:xfrm>
                <a:off x="2068004" y="5964758"/>
                <a:ext cx="2386335" cy="8432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C9C5292-DF01-6287-2A21-0838CA9CA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004" y="5964758"/>
                <a:ext cx="2386335" cy="843283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BDA870-205C-A1DF-F3E2-B2D6FDD34586}"/>
                  </a:ext>
                </a:extLst>
              </p:cNvPr>
              <p:cNvSpPr/>
              <p:nvPr/>
            </p:nvSpPr>
            <p:spPr>
              <a:xfrm>
                <a:off x="5987348" y="5983187"/>
                <a:ext cx="2639817" cy="8432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f>
                        <m:fPr>
                          <m:ctrlP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BDA870-205C-A1DF-F3E2-B2D6FDD34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348" y="5983187"/>
                <a:ext cx="2639817" cy="8432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63D8647-30DD-0534-4F80-CDB1C0FE8243}"/>
                  </a:ext>
                </a:extLst>
              </p:cNvPr>
              <p:cNvSpPr/>
              <p:nvPr/>
            </p:nvSpPr>
            <p:spPr>
              <a:xfrm>
                <a:off x="2068004" y="3541007"/>
                <a:ext cx="3532909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63D8647-30DD-0534-4F80-CDB1C0FE82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004" y="3541007"/>
                <a:ext cx="3532909" cy="6832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E4F6A13-BDBC-E4FC-37D7-6F4743A4A41F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5346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6" grpId="0" animBg="1"/>
      <p:bldP spid="7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MHD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9D8C-2DC4-50CA-57E7-C013DD3F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37071"/>
            <a:ext cx="10058400" cy="4866968"/>
          </a:xfrm>
        </p:spPr>
        <p:txBody>
          <a:bodyPr>
            <a:normAutofit/>
          </a:bodyPr>
          <a:lstStyle/>
          <a:p>
            <a:r>
              <a:rPr lang="en-US" dirty="0"/>
              <a:t>Resistive MHD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Constraint</a:t>
            </a:r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3028E-542E-22F9-10B8-4CB79C8B2D4A}"/>
                  </a:ext>
                </a:extLst>
              </p:cNvPr>
              <p:cNvSpPr/>
              <p:nvPr/>
            </p:nvSpPr>
            <p:spPr>
              <a:xfrm>
                <a:off x="1792228" y="5385299"/>
                <a:ext cx="913518" cy="38691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873028E-542E-22F9-10B8-4CB79C8B2D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2228" y="5385299"/>
                <a:ext cx="913518" cy="3869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F8789CD-C33A-E0F8-2622-69A3310B7A1A}"/>
                  </a:ext>
                </a:extLst>
              </p:cNvPr>
              <p:cNvSpPr/>
              <p:nvPr/>
            </p:nvSpPr>
            <p:spPr>
              <a:xfrm>
                <a:off x="4158313" y="5385299"/>
                <a:ext cx="913518" cy="38691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F8789CD-C33A-E0F8-2622-69A3310B7A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313" y="5385299"/>
                <a:ext cx="913518" cy="386911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EBF144D-3BCC-B482-026A-A32900559849}"/>
              </a:ext>
            </a:extLst>
          </p:cNvPr>
          <p:cNvSpPr txBox="1"/>
          <p:nvPr/>
        </p:nvSpPr>
        <p:spPr>
          <a:xfrm>
            <a:off x="2959430" y="5326143"/>
            <a:ext cx="84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8EB1FA-0252-4FE1-A00F-DAF6C4DB97A3}"/>
                  </a:ext>
                </a:extLst>
              </p:cNvPr>
              <p:cNvSpPr/>
              <p:nvPr/>
            </p:nvSpPr>
            <p:spPr>
              <a:xfrm>
                <a:off x="1448186" y="2078728"/>
                <a:ext cx="3213280" cy="227158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𝜕𝜌</m:t>
                                      </m:r>
                                    </m:num>
                                    <m:den>
                                      <m:r>
                                        <a:rPr lang="en-US" sz="120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)=0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eqArr>
                            </m:e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A8EB1FA-0252-4FE1-A00F-DAF6C4DB9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186" y="2078728"/>
                <a:ext cx="3213280" cy="22715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C40409F-04E7-60D6-E146-38E53DD1B422}"/>
              </a:ext>
            </a:extLst>
          </p:cNvPr>
          <p:cNvSpPr txBox="1"/>
          <p:nvPr/>
        </p:nvSpPr>
        <p:spPr>
          <a:xfrm>
            <a:off x="4966146" y="2122515"/>
            <a:ext cx="170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Continuity Eq.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AB9ACD-5B4D-A83F-E57D-2AC815A56E69}"/>
              </a:ext>
            </a:extLst>
          </p:cNvPr>
          <p:cNvSpPr txBox="1"/>
          <p:nvPr/>
        </p:nvSpPr>
        <p:spPr>
          <a:xfrm>
            <a:off x="5032303" y="2502842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Euler Eq.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29522-A76E-E5B7-FB4A-117D10F1B97E}"/>
              </a:ext>
            </a:extLst>
          </p:cNvPr>
          <p:cNvSpPr txBox="1"/>
          <p:nvPr/>
        </p:nvSpPr>
        <p:spPr>
          <a:xfrm>
            <a:off x="5019049" y="2845190"/>
            <a:ext cx="1323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Ohm’s Law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D9A2D-7075-0D19-825E-C945926F916C}"/>
              </a:ext>
            </a:extLst>
          </p:cNvPr>
          <p:cNvSpPr txBox="1"/>
          <p:nvPr/>
        </p:nvSpPr>
        <p:spPr>
          <a:xfrm>
            <a:off x="5005791" y="3170736"/>
            <a:ext cx="220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Closure Eq. / </a:t>
            </a:r>
            <a:r>
              <a:rPr lang="en-US" dirty="0" err="1"/>
              <a:t>E.o.S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F29B2-DD6F-ADD3-FCB4-55FB94ADA0F7}"/>
              </a:ext>
            </a:extLst>
          </p:cNvPr>
          <p:cNvSpPr txBox="1"/>
          <p:nvPr/>
        </p:nvSpPr>
        <p:spPr>
          <a:xfrm>
            <a:off x="5041779" y="3496282"/>
            <a:ext cx="16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Ampere’s Law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C27531-674E-FD1E-7EA3-30BACF91025C}"/>
              </a:ext>
            </a:extLst>
          </p:cNvPr>
          <p:cNvSpPr txBox="1"/>
          <p:nvPr/>
        </p:nvSpPr>
        <p:spPr>
          <a:xfrm>
            <a:off x="5020423" y="3853130"/>
            <a:ext cx="159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Induction Eq.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2A8C4E-FA7D-AEBA-9CBA-6E09B84FB18A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8993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MHD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9848" y="1637071"/>
                <a:ext cx="10058400" cy="486696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Resistive MHD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800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dirty="0"/>
                  <a:t>Key equations w.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e>
                    </m:acc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/>
                  <a:t> to analyze perturbations in p, </a:t>
                </a:r>
                <a:r>
                  <a:rPr lang="en-US" b="1" dirty="0"/>
                  <a:t>B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F69D8C-2DC4-50CA-57E7-C013DD3FC1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1637071"/>
                <a:ext cx="10058400" cy="4866968"/>
              </a:xfrm>
              <a:blipFill>
                <a:blip r:embed="rId3"/>
                <a:stretch>
                  <a:fillRect l="-378"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25E3F5-5617-0787-E469-058925125D8A}"/>
                  </a:ext>
                </a:extLst>
              </p:cNvPr>
              <p:cNvSpPr/>
              <p:nvPr/>
            </p:nvSpPr>
            <p:spPr>
              <a:xfrm>
                <a:off x="1448065" y="2080235"/>
                <a:ext cx="3213280" cy="227158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eqArr>
                                <m:eqArr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𝜕𝜌</m:t>
                                      </m:r>
                                    </m:num>
                                    <m:den>
                                      <m:r>
                                        <a:rPr lang="en-US" sz="120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)=0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</m:d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𝜂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</m:eqArr>
                            </m:e>
                            <m:e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25E3F5-5617-0787-E469-058925125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065" y="2080235"/>
                <a:ext cx="3213280" cy="22715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1A0528-80C9-2106-FDCF-DC23E8CEBA8E}"/>
                  </a:ext>
                </a:extLst>
              </p:cNvPr>
              <p:cNvSpPr/>
              <p:nvPr/>
            </p:nvSpPr>
            <p:spPr>
              <a:xfrm>
                <a:off x="1538361" y="5294599"/>
                <a:ext cx="3032688" cy="1489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71A0528-80C9-2106-FDCF-DC23E8CEBA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361" y="5294599"/>
                <a:ext cx="3032688" cy="1489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0F19E7D-95F3-401C-5F1A-3F7E5915FB5B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5228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MHD – </a:t>
            </a:r>
            <a:r>
              <a:rPr lang="en-US" dirty="0" err="1"/>
              <a:t>PertuRbation</a:t>
            </a:r>
            <a:r>
              <a:rPr lang="en-US" dirty="0"/>
              <a:t>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9D8C-2DC4-50CA-57E7-C013DD3F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37071"/>
            <a:ext cx="10058400" cy="4866968"/>
          </a:xfrm>
        </p:spPr>
        <p:txBody>
          <a:bodyPr>
            <a:normAutofit/>
          </a:bodyPr>
          <a:lstStyle/>
          <a:p>
            <a:r>
              <a:rPr lang="en-US" dirty="0"/>
              <a:t>Resistive MHD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Perturbation analysis (around mean quantities)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A633E1-E86E-AC58-F302-3E1921BB016B}"/>
                  </a:ext>
                </a:extLst>
              </p:cNvPr>
              <p:cNvSpPr/>
              <p:nvPr/>
            </p:nvSpPr>
            <p:spPr>
              <a:xfrm>
                <a:off x="1063752" y="2093976"/>
                <a:ext cx="3032688" cy="1489587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∙(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DA633E1-E86E-AC58-F302-3E1921BB0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52" y="2093976"/>
                <a:ext cx="3032688" cy="1489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0F74C6-9225-8346-77A8-D545F6069620}"/>
                  </a:ext>
                </a:extLst>
              </p:cNvPr>
              <p:cNvSpPr/>
              <p:nvPr/>
            </p:nvSpPr>
            <p:spPr>
              <a:xfrm>
                <a:off x="948844" y="4167304"/>
                <a:ext cx="1631252" cy="113739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0F74C6-9225-8346-77A8-D545F60696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44" y="4167304"/>
                <a:ext cx="1631252" cy="11373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A7BB38-5739-10E4-3AA4-A528EA77BB2F}"/>
                  </a:ext>
                </a:extLst>
              </p:cNvPr>
              <p:cNvSpPr/>
              <p:nvPr/>
            </p:nvSpPr>
            <p:spPr>
              <a:xfrm>
                <a:off x="4275428" y="4167304"/>
                <a:ext cx="2765157" cy="13449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)×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×(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A7BB38-5739-10E4-3AA4-A528EA77B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8" y="4167304"/>
                <a:ext cx="2765157" cy="13449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B4363EF-7A25-2BE6-B964-C88BAB9F2339}"/>
              </a:ext>
            </a:extLst>
          </p:cNvPr>
          <p:cNvSpPr txBox="1"/>
          <p:nvPr/>
        </p:nvSpPr>
        <p:spPr>
          <a:xfrm>
            <a:off x="2644177" y="4892825"/>
            <a:ext cx="16312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Keep as small variable, not perturbation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5E704-8DC0-6F8A-7EC3-97207A80D8DB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19498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AA90-6CF1-A47C-E777-5530A93D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Resistive MHD – Wave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69D8C-2DC4-50CA-57E7-C013DD3F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637071"/>
            <a:ext cx="10058400" cy="4866968"/>
          </a:xfrm>
        </p:spPr>
        <p:txBody>
          <a:bodyPr>
            <a:normAutofit/>
          </a:bodyPr>
          <a:lstStyle/>
          <a:p>
            <a:r>
              <a:rPr lang="en-US" dirty="0"/>
              <a:t>Resistive MHD perturbations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800" dirty="0"/>
              <a:t> .</a:t>
            </a:r>
          </a:p>
          <a:p>
            <a:r>
              <a:rPr lang="en-US" dirty="0"/>
              <a:t>Let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Then                                                              (Momentum Equation)              </a:t>
            </a:r>
          </a:p>
          <a:p>
            <a:r>
              <a:rPr lang="en-US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0F74C6-9225-8346-77A8-D545F6069620}"/>
                  </a:ext>
                </a:extLst>
              </p:cNvPr>
              <p:cNvSpPr/>
              <p:nvPr/>
            </p:nvSpPr>
            <p:spPr>
              <a:xfrm>
                <a:off x="1939365" y="3544594"/>
                <a:ext cx="2630318" cy="106625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</m:e>
                            <m:e>
                              <m:sSubSup>
                                <m:sSubSup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v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60F74C6-9225-8346-77A8-D545F60696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365" y="3544594"/>
                <a:ext cx="2630318" cy="1066256"/>
              </a:xfrm>
              <a:prstGeom prst="rect">
                <a:avLst/>
              </a:prstGeom>
              <a:blipFill>
                <a:blip r:embed="rId3"/>
                <a:stretch>
                  <a:fillRect b="-116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A7BB38-5739-10E4-3AA4-A528EA77BB2F}"/>
                  </a:ext>
                </a:extLst>
              </p:cNvPr>
              <p:cNvSpPr/>
              <p:nvPr/>
            </p:nvSpPr>
            <p:spPr>
              <a:xfrm>
                <a:off x="1063752" y="2113453"/>
                <a:ext cx="2765157" cy="134495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     (1)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d>
                                <m:d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∇</m:t>
                                      </m:r>
                                    </m:e>
                                  </m:acc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(2)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b="0" i="1" smtClean="0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</m:t>
                                  </m:r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ysClr val="windowText" lastClr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200" b="1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(</m:t>
                              </m:r>
                              <m:r>
                                <a:rPr lang="en-US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1200" b="1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∇</m:t>
                                  </m:r>
                                </m:e>
                              </m:acc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              (4)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A7BB38-5739-10E4-3AA4-A528EA77B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752" y="2113453"/>
                <a:ext cx="2765157" cy="13449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186E8F-2853-5DC2-AA9F-D26F822C40FA}"/>
                  </a:ext>
                </a:extLst>
              </p:cNvPr>
              <p:cNvSpPr/>
              <p:nvPr/>
            </p:nvSpPr>
            <p:spPr>
              <a:xfrm>
                <a:off x="2201234" y="5353963"/>
                <a:ext cx="3342061" cy="38745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2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d>
                        <m:dPr>
                          <m:ctrlPr>
                            <a:rPr lang="en-US" sz="12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sz="12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b="1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2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2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1200" dirty="0">
                  <a:solidFill>
                    <a:sysClr val="windowText" lastClr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186E8F-2853-5DC2-AA9F-D26F822C4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234" y="5353963"/>
                <a:ext cx="3342061" cy="3874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D2F6B6E-3214-6A90-F546-61068FCD61C6}"/>
              </a:ext>
            </a:extLst>
          </p:cNvPr>
          <p:cNvSpPr txBox="1"/>
          <p:nvPr/>
        </p:nvSpPr>
        <p:spPr>
          <a:xfrm>
            <a:off x="1503218" y="5930663"/>
            <a:ext cx="681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Derive the Momentum Equation from Resistive MHD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9DFDA3-AB24-6923-0021-4FDDAC7BFB7E}"/>
              </a:ext>
            </a:extLst>
          </p:cNvPr>
          <p:cNvSpPr txBox="1"/>
          <p:nvPr/>
        </p:nvSpPr>
        <p:spPr>
          <a:xfrm>
            <a:off x="11421245" y="6261317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54832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linear algebra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TERMINOLOGY: </a:t>
            </a:r>
            <a:r>
              <a:rPr lang="en-US" dirty="0"/>
              <a:t>A </a:t>
            </a:r>
            <a:r>
              <a:rPr lang="en-US" i="1" dirty="0">
                <a:solidFill>
                  <a:srgbClr val="00B0F0"/>
                </a:solidFill>
              </a:rPr>
              <a:t>linear </a:t>
            </a:r>
            <a:r>
              <a:rPr lang="en-US" dirty="0"/>
              <a:t>operator A satisfies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all scalars c,d and vectors </a:t>
            </a:r>
            <a:r>
              <a:rPr lang="en-US" b="1" dirty="0"/>
              <a:t>v</a:t>
            </a:r>
            <a:r>
              <a:rPr lang="en-US" dirty="0"/>
              <a:t>,</a:t>
            </a:r>
            <a:r>
              <a:rPr lang="en-US" b="1" dirty="0"/>
              <a:t>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A0E518-051E-6D1D-BE70-942616589698}"/>
                  </a:ext>
                </a:extLst>
              </p:cNvPr>
              <p:cNvSpPr/>
              <p:nvPr/>
            </p:nvSpPr>
            <p:spPr>
              <a:xfrm>
                <a:off x="4361804" y="2899300"/>
                <a:ext cx="3201046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c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) =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i="0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?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A0E518-051E-6D1D-BE70-9426165896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804" y="2899300"/>
                <a:ext cx="3201046" cy="6832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53B1AC2-85E1-3B73-4783-9CAFF3EF0E40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59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linear algebra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TERMINOLOGY: </a:t>
            </a:r>
            <a:r>
              <a:rPr lang="en-US" dirty="0"/>
              <a:t>A </a:t>
            </a:r>
            <a:r>
              <a:rPr lang="en-US" i="1" dirty="0">
                <a:solidFill>
                  <a:srgbClr val="00B0F0"/>
                </a:solidFill>
              </a:rPr>
              <a:t>linear </a:t>
            </a:r>
            <a:r>
              <a:rPr lang="en-US" dirty="0"/>
              <a:t>operator A satisfies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for all scalars </a:t>
            </a:r>
            <a:r>
              <a:rPr lang="en-US" dirty="0" err="1"/>
              <a:t>c,d</a:t>
            </a:r>
            <a:r>
              <a:rPr lang="en-US" dirty="0"/>
              <a:t> and vectors </a:t>
            </a:r>
            <a:r>
              <a:rPr lang="en-US" b="1" dirty="0" err="1"/>
              <a:t>v</a:t>
            </a:r>
            <a:r>
              <a:rPr lang="en-US" dirty="0" err="1"/>
              <a:t>,</a:t>
            </a:r>
            <a:r>
              <a:rPr lang="en-US" b="1" dirty="0" err="1"/>
              <a:t>w</a:t>
            </a:r>
            <a:endParaRPr lang="en-US" b="1" dirty="0"/>
          </a:p>
          <a:p>
            <a:r>
              <a:rPr lang="en-US" dirty="0"/>
              <a:t>Note: Linear superposition of waves satisfy the wave equation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69C61A-87C3-797C-FBC6-E015BB9AF6C7}"/>
                  </a:ext>
                </a:extLst>
              </p:cNvPr>
              <p:cNvSpPr/>
              <p:nvPr/>
            </p:nvSpPr>
            <p:spPr>
              <a:xfrm>
                <a:off x="4361804" y="2899300"/>
                <a:ext cx="3201046" cy="6832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c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+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d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w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) =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cA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v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+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dA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w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69C61A-87C3-797C-FBC6-E015BB9AF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804" y="2899300"/>
                <a:ext cx="3201046" cy="6832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8B55D8-08E3-7DB4-FDC7-31FB93959A1D}"/>
                  </a:ext>
                </a:extLst>
              </p:cNvPr>
              <p:cNvSpPr/>
              <p:nvPr/>
            </p:nvSpPr>
            <p:spPr>
              <a:xfrm>
                <a:off x="4907337" y="4935097"/>
                <a:ext cx="2109980" cy="77913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8B55D8-08E3-7DB4-FDC7-31FB93959A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337" y="4935097"/>
                <a:ext cx="2109980" cy="779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F08FF5B-3324-4014-176C-2347AB73A211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535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Eigenvalues </a:t>
                </a:r>
                <a:r>
                  <a:rPr lang="en-US" dirty="0">
                    <a:sym typeface="Symbol" charset="2"/>
                  </a:rPr>
                  <a:t></a:t>
                </a:r>
                <a:r>
                  <a:rPr lang="en-US" dirty="0"/>
                  <a:t> and eigenvectors </a:t>
                </a:r>
                <a:r>
                  <a:rPr lang="en-US" b="1" dirty="0"/>
                  <a:t>v</a:t>
                </a:r>
                <a:r>
                  <a:rPr lang="en-US" dirty="0"/>
                  <a:t> satisfy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where </a:t>
                </a:r>
                <a:r>
                  <a:rPr lang="en-US" b="1" dirty="0"/>
                  <a:t>v</a:t>
                </a:r>
                <a:r>
                  <a:rPr lang="en-US" dirty="0"/>
                  <a:t> = v</a:t>
                </a:r>
                <a:r>
                  <a:rPr lang="en-US" baseline="-25000" dirty="0"/>
                  <a:t>i</a:t>
                </a:r>
                <a:r>
                  <a:rPr lang="en-US" dirty="0"/>
                  <a:t>, i = 1,2,</a:t>
                </a:r>
                <a:r>
                  <a:rPr lang="mr-IN" dirty="0"/>
                  <a:t>…</a:t>
                </a:r>
                <a:r>
                  <a:rPr lang="en-US" dirty="0"/>
                  <a:t>,n; A = A</a:t>
                </a:r>
                <a:r>
                  <a:rPr lang="en-US" baseline="-25000" dirty="0"/>
                  <a:t>ij</a:t>
                </a:r>
                <a:r>
                  <a:rPr lang="en-US" dirty="0"/>
                  <a:t>, i,j = 1,2,</a:t>
                </a:r>
                <a:r>
                  <a:rPr lang="mr-IN" dirty="0"/>
                  <a:t>…</a:t>
                </a:r>
                <a:r>
                  <a:rPr lang="en-US" dirty="0"/>
                  <a:t>,n and  </a:t>
                </a:r>
                <a:r>
                  <a:rPr lang="en-US" b="1" dirty="0"/>
                  <a:t>v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≠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0</a:t>
                </a:r>
              </a:p>
              <a:p>
                <a:pPr>
                  <a:buFont typeface="Arial" charset="0"/>
                  <a:buChar char="•"/>
                </a:pPr>
                <a:r>
                  <a:rPr lang="en-US" dirty="0"/>
                  <a:t>Eigenvalues exists if and only if  (A-</a:t>
                </a:r>
                <a:r>
                  <a:rPr lang="en-US" dirty="0">
                    <a:sym typeface="Symbol" charset="2"/>
                  </a:rPr>
                  <a:t> I</a:t>
                </a:r>
                <a:r>
                  <a:rPr lang="en-US" dirty="0"/>
                  <a:t>)</a:t>
                </a:r>
                <a:r>
                  <a:rPr lang="en-US" b="1" dirty="0"/>
                  <a:t>v</a:t>
                </a:r>
                <a:r>
                  <a:rPr lang="en-US" dirty="0"/>
                  <a:t>=</a:t>
                </a:r>
                <a:r>
                  <a:rPr lang="en-US" dirty="0">
                    <a:sym typeface="Symbol" charset="2"/>
                  </a:rPr>
                  <a:t>0, </a:t>
                </a:r>
                <a:r>
                  <a:rPr lang="en-US" dirty="0"/>
                  <a:t>which amounts to the matrix A-</a:t>
                </a:r>
                <a:r>
                  <a:rPr lang="en-US" dirty="0">
                    <a:sym typeface="Symbol" charset="2"/>
                  </a:rPr>
                  <a:t> I </a:t>
                </a:r>
                <a:r>
                  <a:rPr lang="en-US" dirty="0"/>
                  <a:t>being singular, i.e.,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TERMINOLOGY: </a:t>
                </a:r>
                <a:r>
                  <a:rPr lang="en-US" dirty="0"/>
                  <a:t>A </a:t>
                </a:r>
                <a:r>
                  <a:rPr lang="en-US" i="1" dirty="0">
                    <a:solidFill>
                      <a:srgbClr val="00B0F0"/>
                    </a:solidFill>
                  </a:rPr>
                  <a:t>positive (negative) definite </a:t>
                </a:r>
                <a:r>
                  <a:rPr lang="en-US" dirty="0"/>
                  <a:t>operator has all positive (negative) eigenvalues; a </a:t>
                </a:r>
                <a:r>
                  <a:rPr lang="en-US" i="1" dirty="0">
                    <a:solidFill>
                      <a:srgbClr val="00B0F0"/>
                    </a:solidFill>
                  </a:rPr>
                  <a:t>positive (negative) semidefinite</a:t>
                </a:r>
                <a:r>
                  <a:rPr lang="en-US" i="1" dirty="0"/>
                  <a:t> </a:t>
                </a:r>
                <a:r>
                  <a:rPr lang="en-US" dirty="0"/>
                  <a:t>operator has all non-negative (non-positive) eigenvalues; an </a:t>
                </a:r>
                <a:r>
                  <a:rPr lang="en-US" i="1" dirty="0">
                    <a:solidFill>
                      <a:srgbClr val="00B0F0"/>
                    </a:solidFill>
                  </a:rPr>
                  <a:t>indefinite</a:t>
                </a:r>
                <a:r>
                  <a:rPr lang="en-US" i="1" dirty="0"/>
                  <a:t> </a:t>
                </a:r>
                <a:r>
                  <a:rPr lang="en-US" dirty="0"/>
                  <a:t>operator has positive and negative eigenvalues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8" t="-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B0E568E-6415-0E93-BF1C-69468A108F8B}"/>
                  </a:ext>
                </a:extLst>
              </p:cNvPr>
              <p:cNvSpPr/>
              <p:nvPr/>
            </p:nvSpPr>
            <p:spPr>
              <a:xfrm>
                <a:off x="5295899" y="2472970"/>
                <a:ext cx="1333501" cy="46073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v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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v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B0E568E-6415-0E93-BF1C-69468A108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899" y="2472970"/>
                <a:ext cx="1333501" cy="4607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3466B8-7BF3-31A8-87E6-BF003A80C483}"/>
                  </a:ext>
                </a:extLst>
              </p:cNvPr>
              <p:cNvSpPr/>
              <p:nvPr/>
            </p:nvSpPr>
            <p:spPr>
              <a:xfrm>
                <a:off x="4960987" y="4024550"/>
                <a:ext cx="2068463" cy="61704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det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 −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I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)</m:t>
                      </m:r>
                      <m:r>
                        <m:rPr>
                          <m:nor/>
                        </m:rPr>
                        <a:rPr lang="en-US" b="1" dirty="0" smtClean="0">
                          <a:solidFill>
                            <a:schemeClr val="tx1"/>
                          </a:solidFill>
                        </a:rPr>
                        <m:t>=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  <a:sym typeface="Symbol" charset="2"/>
                        </a:rPr>
                        <m:t>0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33466B8-7BF3-31A8-87E6-BF003A80C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987" y="4024550"/>
                <a:ext cx="2068463" cy="617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692FD39-9DD2-70D6-31B7-74F93E852029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71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of Linear Algebra: Determinants, Eigenvalues and Eigenvectors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Finding determinants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6"/>
              </a:rPr>
              <a:t>http://mathworld.wolfram.com/Determinant.html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Finding eigenvalues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7"/>
              </a:rPr>
              <a:t>https://www.khanacademy.org/math/linear-algebra/alternate-bases/eigen-everything/v/linear-algebra-example-solving-for-the-eigenvalues-of-a-2x2-matrix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Finding (families or spaces of) eigenvectors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8"/>
              </a:rPr>
              <a:t>https://www.khanacademy.org/math/linear-algebra/alternate-bases/eigen-everything/v/linear-algebra-finding-eigenvectors-and-eigenspaces-example</a:t>
            </a:r>
            <a:endParaRPr lang="en-US" dirty="0"/>
          </a:p>
          <a:p>
            <a:endParaRPr lang="en-US" dirty="0"/>
          </a:p>
        </p:txBody>
      </p:sp>
      <p:pic>
        <p:nvPicPr>
          <p:cNvPr id="4" name="Example solving for the eigenvalues of a 2x2 matrix _ Linear Algebra _ Khan Ac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5378" y="3200400"/>
            <a:ext cx="1889948" cy="1063096"/>
          </a:xfrm>
          <a:prstGeom prst="rect">
            <a:avLst/>
          </a:prstGeom>
        </p:spPr>
      </p:pic>
      <p:pic>
        <p:nvPicPr>
          <p:cNvPr id="5" name="Finding eigenvectors and eigenspaces example _ Linear Algebra _ Khan Academ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96526" y="4724996"/>
            <a:ext cx="1895474" cy="1066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E365E-CA30-CE22-F4CA-C9C11EC466C5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93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linear algebra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EXERCISE: </a:t>
            </a:r>
            <a:r>
              <a:rPr lang="en-US" dirty="0"/>
              <a:t>Find the eigenvalues and eigenvectors of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74FC41-B243-3D56-BB79-496B103B0C9B}"/>
                  </a:ext>
                </a:extLst>
              </p:cNvPr>
              <p:cNvSpPr/>
              <p:nvPr/>
            </p:nvSpPr>
            <p:spPr>
              <a:xfrm>
                <a:off x="1314449" y="2886712"/>
                <a:ext cx="6324601" cy="25201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tx1"/>
                          </a:solidFill>
                        </a:rPr>
                        <m:t>1</m:t>
                      </m:r>
                      <m:r>
                        <m:rPr>
                          <m:nor/>
                        </m:rPr>
                        <a:rPr lang="en-US" dirty="0" smtClean="0">
                          <a:solidFill>
                            <a:schemeClr val="tx1"/>
                          </a:solidFill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 ,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A</m:t>
                      </m:r>
                      <m:r>
                        <m:rPr>
                          <m:nor/>
                        </m:rPr>
                        <a:rPr lang="en-US" baseline="-25000" dirty="0">
                          <a:solidFill>
                            <a:schemeClr val="tx1"/>
                          </a:solidFill>
                        </a:rPr>
                        <m:t>2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11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22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             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 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 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   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    </m:t>
                                    </m:r>
                                  </m:e>
                                </m:mr>
                              </m: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        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…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 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𝑛𝑛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eqArr>
                        </m:e>
                      </m:d>
                      <m:r>
                        <m:rPr>
                          <m:nor/>
                        </m:rPr>
                        <a:rPr lang="en-US">
                          <a:solidFill>
                            <a:schemeClr val="tx1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= 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diag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11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22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,</m:t>
                      </m:r>
                      <m:r>
                        <m:rPr>
                          <m:nor/>
                        </m:rPr>
                        <a:rPr lang="mr-IN" dirty="0">
                          <a:solidFill>
                            <a:schemeClr val="tx1"/>
                          </a:solidFill>
                        </a:rPr>
                        <m:t>…</m:t>
                      </m:r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>
                          <a:solidFill>
                            <a:schemeClr val="tx1"/>
                          </a:solidFill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C74FC41-B243-3D56-BB79-496B103B0C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449" y="2886712"/>
                <a:ext cx="6324601" cy="2520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596F26-9584-5886-560F-716716D823B3}"/>
                  </a:ext>
                </a:extLst>
              </p:cNvPr>
              <p:cNvSpPr txBox="1"/>
              <p:nvPr/>
            </p:nvSpPr>
            <p:spPr>
              <a:xfrm>
                <a:off x="7733346" y="2794379"/>
                <a:ext cx="51274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0=Det(A</a:t>
                </a:r>
                <a:r>
                  <a:rPr lang="en-US" baseline="-25000" dirty="0"/>
                  <a:t>1</a:t>
                </a:r>
                <a:r>
                  <a:rPr lang="en-US" dirty="0"/>
                  <a:t>-</a:t>
                </a: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I)=(1-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)1-1(1-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)=0 (Trivial) </a:t>
                </a:r>
              </a:p>
              <a:p>
                <a:r>
                  <a:rPr lang="en-US" dirty="0"/>
                  <a:t>Since A</a:t>
                </a:r>
                <a:r>
                  <a:rPr lang="en-US" baseline="-25000" dirty="0"/>
                  <a:t>1</a:t>
                </a:r>
                <a:r>
                  <a:rPr lang="en-US" dirty="0"/>
                  <a:t> singular, it has a 0 eigenvalue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596F26-9584-5886-560F-716716D82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346" y="2794379"/>
                <a:ext cx="5127499" cy="646331"/>
              </a:xfrm>
              <a:prstGeom prst="rect">
                <a:avLst/>
              </a:prstGeom>
              <a:blipFill>
                <a:blip r:embed="rId4"/>
                <a:stretch>
                  <a:fillRect l="-1238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BF067C-C957-85D9-AFD0-CF09BD8F0628}"/>
                  </a:ext>
                </a:extLst>
              </p:cNvPr>
              <p:cNvSpPr txBox="1"/>
              <p:nvPr/>
            </p:nvSpPr>
            <p:spPr>
              <a:xfrm>
                <a:off x="7692198" y="4252457"/>
                <a:ext cx="5127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0=Det(A</a:t>
                </a:r>
                <a:r>
                  <a:rPr lang="en-US" baseline="-25000" dirty="0"/>
                  <a:t>2</a:t>
                </a:r>
                <a:r>
                  <a:rPr lang="en-US" dirty="0"/>
                  <a:t>-</a:t>
                </a: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I)=(a</a:t>
                </a:r>
                <a:r>
                  <a:rPr lang="en-US" baseline="-25000" dirty="0"/>
                  <a:t>11</a:t>
                </a:r>
                <a:r>
                  <a:rPr lang="en-US" dirty="0"/>
                  <a:t>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)(a</a:t>
                </a:r>
                <a:r>
                  <a:rPr lang="en-US" baseline="-25000" dirty="0"/>
                  <a:t>22</a:t>
                </a:r>
                <a:r>
                  <a:rPr lang="en-US" dirty="0"/>
                  <a:t>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)…(</a:t>
                </a:r>
                <a:r>
                  <a:rPr lang="en-US" dirty="0" err="1"/>
                  <a:t>a</a:t>
                </a:r>
                <a:r>
                  <a:rPr lang="en-US" baseline="-25000" dirty="0" err="1"/>
                  <a:t>nn</a:t>
                </a:r>
                <a:r>
                  <a:rPr lang="en-US" dirty="0"/>
                  <a:t>-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)= 0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BF067C-C957-85D9-AFD0-CF09BD8F0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198" y="4252457"/>
                <a:ext cx="5127499" cy="369332"/>
              </a:xfrm>
              <a:prstGeom prst="rect">
                <a:avLst/>
              </a:prstGeom>
              <a:blipFill>
                <a:blip r:embed="rId5"/>
                <a:stretch>
                  <a:fillRect l="-988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666C262-2DFE-DEC6-6478-59DDD249E6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348" y="3387036"/>
            <a:ext cx="28956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EFE365-45FB-F94D-BF25-FD84E0F3E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349" y="4641418"/>
            <a:ext cx="4261920" cy="594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8E071-9840-95F6-1A7A-AC6E0D214C19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017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linear algebra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Exponential function of one variable as Taylor series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where e=2.718281828459045</a:t>
            </a:r>
            <a:r>
              <a:rPr lang="mr-IN" dirty="0"/>
              <a:t>…</a:t>
            </a:r>
            <a:r>
              <a:rPr lang="en-US" dirty="0"/>
              <a:t> is the exponential constant</a:t>
            </a:r>
          </a:p>
          <a:p>
            <a:r>
              <a:rPr lang="en-US" dirty="0"/>
              <a:t>Matrix exponential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Note Identity matrix satisfies </a:t>
            </a:r>
            <a:r>
              <a:rPr lang="en-US" i="1" dirty="0"/>
              <a:t>I</a:t>
            </a:r>
            <a:r>
              <a:rPr lang="en-US" b="1" dirty="0"/>
              <a:t>v</a:t>
            </a:r>
            <a:r>
              <a:rPr lang="en-US" dirty="0"/>
              <a:t>=</a:t>
            </a:r>
            <a:r>
              <a:rPr lang="en-US" b="1" dirty="0"/>
              <a:t>v</a:t>
            </a:r>
            <a:r>
              <a:rPr lang="en-US" dirty="0"/>
              <a:t> for any vector </a:t>
            </a:r>
            <a:r>
              <a:rPr lang="en-US" b="1" dirty="0"/>
              <a:t>v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AD12E9-83F8-E23A-60A1-15D5260506B2}"/>
                  </a:ext>
                </a:extLst>
              </p:cNvPr>
              <p:cNvSpPr/>
              <p:nvPr/>
            </p:nvSpPr>
            <p:spPr>
              <a:xfrm>
                <a:off x="2266122" y="2662622"/>
                <a:ext cx="4841544" cy="64076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US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1+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3!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AD12E9-83F8-E23A-60A1-15D5260506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122" y="2662622"/>
                <a:ext cx="4841544" cy="640760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E21641-E866-F5BF-B711-7179A24B5C75}"/>
                  </a:ext>
                </a:extLst>
              </p:cNvPr>
              <p:cNvSpPr/>
              <p:nvPr/>
            </p:nvSpPr>
            <p:spPr>
              <a:xfrm>
                <a:off x="1842029" y="4146804"/>
                <a:ext cx="6087295" cy="79668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𝐼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𝑀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2!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+…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AE21641-E866-F5BF-B711-7179A24B5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029" y="4146804"/>
                <a:ext cx="6087295" cy="796685"/>
              </a:xfrm>
              <a:prstGeom prst="rect">
                <a:avLst/>
              </a:prstGeom>
              <a:blipFill>
                <a:blip r:embed="rId3"/>
                <a:stretch>
                  <a:fillRect t="-107813" b="-16562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BCCA0C1-1AF8-43F2-696F-5771B3237C2A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19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ordinary differential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56367"/>
            <a:ext cx="10131425" cy="3649133"/>
          </a:xfrm>
        </p:spPr>
        <p:txBody>
          <a:bodyPr>
            <a:normAutofit/>
          </a:bodyPr>
          <a:lstStyle/>
          <a:p>
            <a:r>
              <a:rPr lang="en-US" dirty="0"/>
              <a:t>Linear first-order system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Ansatz?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D963BF-DA69-527F-EA09-B41EF8276021}"/>
              </a:ext>
            </a:extLst>
          </p:cNvPr>
          <p:cNvSpPr txBox="1"/>
          <p:nvPr/>
        </p:nvSpPr>
        <p:spPr>
          <a:xfrm>
            <a:off x="2197101" y="37465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write </a:t>
            </a:r>
            <a:r>
              <a:rPr lang="en-US" b="1" dirty="0"/>
              <a:t>x</a:t>
            </a:r>
            <a:r>
              <a:rPr lang="en-US" dirty="0"/>
              <a:t>(t)=</a:t>
            </a:r>
            <a:r>
              <a:rPr lang="en-US" dirty="0" err="1"/>
              <a:t>e</a:t>
            </a:r>
            <a:r>
              <a:rPr lang="en-US" baseline="30000" dirty="0" err="1"/>
              <a:t>At</a:t>
            </a:r>
            <a:r>
              <a:rPr lang="en-US" dirty="0"/>
              <a:t>, but the matrix exponential </a:t>
            </a:r>
            <a:r>
              <a:rPr lang="en-US" dirty="0" err="1"/>
              <a:t>e</a:t>
            </a:r>
            <a:r>
              <a:rPr lang="en-US" baseline="30000" dirty="0" err="1"/>
              <a:t>At</a:t>
            </a:r>
            <a:r>
              <a:rPr lang="en-US" dirty="0"/>
              <a:t> is a matrix while </a:t>
            </a:r>
            <a:r>
              <a:rPr lang="en-US" b="1" dirty="0"/>
              <a:t>x</a:t>
            </a:r>
            <a:r>
              <a:rPr lang="en-US" dirty="0"/>
              <a:t>(t) must be a vector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51FB4C-7BC0-C309-09BC-6E92B8DF20FC}"/>
                  </a:ext>
                </a:extLst>
              </p:cNvPr>
              <p:cNvSpPr txBox="1"/>
              <p:nvPr/>
            </p:nvSpPr>
            <p:spPr>
              <a:xfrm>
                <a:off x="2260601" y="4889500"/>
                <a:ext cx="4953000" cy="149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What if we assume A has eigenvectors </a:t>
                </a:r>
                <a:r>
                  <a:rPr lang="en-US" b="1" dirty="0" err="1"/>
                  <a:t>E</a:t>
                </a:r>
                <a:r>
                  <a:rPr lang="en-US" baseline="-25000" dirty="0" err="1"/>
                  <a:t>j</a:t>
                </a:r>
                <a:r>
                  <a:rPr lang="en-US" dirty="0"/>
                  <a:t> satisfying</a:t>
                </a:r>
              </a:p>
              <a:p>
                <a:r>
                  <a:rPr lang="en-US" dirty="0" err="1"/>
                  <a:t>A</a:t>
                </a:r>
                <a:r>
                  <a:rPr lang="en-US" b="1" dirty="0" err="1"/>
                  <a:t>E</a:t>
                </a:r>
                <a:r>
                  <a:rPr lang="en-US" baseline="-25000" dirty="0" err="1"/>
                  <a:t>j</a:t>
                </a:r>
                <a:r>
                  <a:rPr lang="en-US" dirty="0"/>
                  <a:t>=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baseline="-25000" dirty="0"/>
                  <a:t>i</a:t>
                </a:r>
                <a:r>
                  <a:rPr lang="en-US" b="1" dirty="0"/>
                  <a:t>E</a:t>
                </a:r>
                <a:r>
                  <a:rPr lang="en-US" baseline="-25000" dirty="0"/>
                  <a:t>j</a:t>
                </a:r>
                <a:r>
                  <a:rPr lang="en-US" dirty="0"/>
                  <a:t>, and write our guess solution as a linear combination of these eigenvectors weighted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𝐼𝑡</m:t>
                        </m:r>
                      </m:sup>
                    </m:sSup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51FB4C-7BC0-C309-09BC-6E92B8DF2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601" y="4889500"/>
                <a:ext cx="4953000" cy="1490280"/>
              </a:xfrm>
              <a:prstGeom prst="rect">
                <a:avLst/>
              </a:prstGeom>
              <a:blipFill>
                <a:blip r:embed="rId2"/>
                <a:stretch>
                  <a:fillRect l="-1282" t="-840" b="-5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9602F6-1EF9-BB28-2CB6-FC79DC1A473C}"/>
                  </a:ext>
                </a:extLst>
              </p:cNvPr>
              <p:cNvSpPr/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39602F6-1EF9-BB28-2CB6-FC79DC1A4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101" y="2764497"/>
                <a:ext cx="1761074" cy="664503"/>
              </a:xfrm>
              <a:prstGeom prst="rect">
                <a:avLst/>
              </a:prstGeom>
              <a:blipFill>
                <a:blip r:embed="rId4"/>
                <a:stretch>
                  <a:fillRect t="-5556" b="-185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984CFD1-C1C8-0B74-7403-22F0F23523FD}"/>
              </a:ext>
            </a:extLst>
          </p:cNvPr>
          <p:cNvSpPr txBox="1"/>
          <p:nvPr/>
        </p:nvSpPr>
        <p:spPr>
          <a:xfrm>
            <a:off x="11468745" y="626131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5509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{083FAAC6-29BC-7C4D-A445-6F3A4F73A216}tf10001070</Template>
  <TotalTime>185882</TotalTime>
  <Words>3070</Words>
  <Application>Microsoft Macintosh PowerPoint</Application>
  <PresentationFormat>Widescreen</PresentationFormat>
  <Paragraphs>479</Paragraphs>
  <Slides>28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Cambria Math</vt:lpstr>
      <vt:lpstr>Rockwell</vt:lpstr>
      <vt:lpstr>Rockwell Condensed</vt:lpstr>
      <vt:lpstr>Rockwell Extra Bold</vt:lpstr>
      <vt:lpstr>STIXGeneral</vt:lpstr>
      <vt:lpstr>TimesNewRomanPSMT</vt:lpstr>
      <vt:lpstr>Wingdings</vt:lpstr>
      <vt:lpstr>Wood Type</vt:lpstr>
      <vt:lpstr>Unit II: MHD Part I: Theory of Magnetohydrodynamics</vt:lpstr>
      <vt:lpstr>Example of MHD</vt:lpstr>
      <vt:lpstr>Math methods – linear algebra</vt:lpstr>
      <vt:lpstr>Math methods – linear algebra</vt:lpstr>
      <vt:lpstr>Math methods – linear algebra</vt:lpstr>
      <vt:lpstr>Review of Linear Algebra: Determinants, Eigenvalues and Eigenvectors</vt:lpstr>
      <vt:lpstr>Math methods – linear algebra</vt:lpstr>
      <vt:lpstr>Math methods – linear algebra</vt:lpstr>
      <vt:lpstr>Math methods – ordinary differential equations</vt:lpstr>
      <vt:lpstr>Math methods – ordinary differential equations</vt:lpstr>
      <vt:lpstr>Math methods – ordinary differential equations</vt:lpstr>
      <vt:lpstr>Review of electromagnetism – Particles and Fields</vt:lpstr>
      <vt:lpstr>Review of electromagnetism – Maxwell’s equations</vt:lpstr>
      <vt:lpstr>From Particles to Fluids</vt:lpstr>
      <vt:lpstr>From Particles to Fluids: Ideal Gas LaW</vt:lpstr>
      <vt:lpstr>From Particles to Fluids: 1D-Diffusion</vt:lpstr>
      <vt:lpstr>From Particles to Fluids: Fokker-Planck Equation</vt:lpstr>
      <vt:lpstr>From Particles to Fluids: 2D-Random Walk</vt:lpstr>
      <vt:lpstr>From Particles to Fluids: 2D-Random Walk</vt:lpstr>
      <vt:lpstr>Hannes Alfven: Primary Source</vt:lpstr>
      <vt:lpstr>NASA Alfven Waves</vt:lpstr>
      <vt:lpstr>Generalized Ohm’s Law</vt:lpstr>
      <vt:lpstr>Generalized Ohm’s Law: Dimensional Analysis</vt:lpstr>
      <vt:lpstr>Generalized Ohm’s Law: Dimensional Analysis</vt:lpstr>
      <vt:lpstr>Resistive MHD</vt:lpstr>
      <vt:lpstr>Resistive MHD</vt:lpstr>
      <vt:lpstr>Resistive MHD – PertuRbation Theory</vt:lpstr>
      <vt:lpstr>Resistive MHD – Wave Equation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Richard Anantua</cp:lastModifiedBy>
  <cp:revision>359</cp:revision>
  <dcterms:created xsi:type="dcterms:W3CDTF">2018-12-03T23:30:22Z</dcterms:created>
  <dcterms:modified xsi:type="dcterms:W3CDTF">2023-03-23T00:25:02Z</dcterms:modified>
</cp:coreProperties>
</file>