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56" r:id="rId1"/>
  </p:sldMasterIdLst>
  <p:notesMasterIdLst>
    <p:notesMasterId r:id="rId32"/>
  </p:notesMasterIdLst>
  <p:sldIdLst>
    <p:sldId id="314" r:id="rId2"/>
    <p:sldId id="555" r:id="rId3"/>
    <p:sldId id="559" r:id="rId4"/>
    <p:sldId id="560" r:id="rId5"/>
    <p:sldId id="319" r:id="rId6"/>
    <p:sldId id="558" r:id="rId7"/>
    <p:sldId id="799" r:id="rId8"/>
    <p:sldId id="764" r:id="rId9"/>
    <p:sldId id="765" r:id="rId10"/>
    <p:sldId id="798" r:id="rId11"/>
    <p:sldId id="800" r:id="rId12"/>
    <p:sldId id="802" r:id="rId13"/>
    <p:sldId id="801" r:id="rId14"/>
    <p:sldId id="308" r:id="rId15"/>
    <p:sldId id="750" r:id="rId16"/>
    <p:sldId id="751" r:id="rId17"/>
    <p:sldId id="561" r:id="rId18"/>
    <p:sldId id="562" r:id="rId19"/>
    <p:sldId id="563" r:id="rId20"/>
    <p:sldId id="564" r:id="rId21"/>
    <p:sldId id="565" r:id="rId22"/>
    <p:sldId id="566" r:id="rId23"/>
    <p:sldId id="322" r:id="rId24"/>
    <p:sldId id="567" r:id="rId25"/>
    <p:sldId id="568" r:id="rId26"/>
    <p:sldId id="569" r:id="rId27"/>
    <p:sldId id="570" r:id="rId28"/>
    <p:sldId id="571" r:id="rId29"/>
    <p:sldId id="572" r:id="rId30"/>
    <p:sldId id="25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8700"/>
    <p:restoredTop sz="72838"/>
  </p:normalViewPr>
  <p:slideViewPr>
    <p:cSldViewPr snapToGrid="0" snapToObjects="1">
      <p:cViewPr varScale="1">
        <p:scale>
          <a:sx n="47" d="100"/>
          <a:sy n="47" d="100"/>
        </p:scale>
        <p:origin x="208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644710-1B6D-8948-845F-37259E74B92B}" type="datetimeFigureOut">
              <a:rPr lang="en-US" smtClean="0"/>
              <a:t>4/19/23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9624C0-3A23-C44A-BFBF-7AE27283E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461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624C0-3A23-C44A-BFBF-7AE27283E8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175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www.researchgate.net</a:t>
            </a:r>
            <a:r>
              <a:rPr lang="en-US" dirty="0"/>
              <a:t>/publication/30864443_Theoretical_Analysis_of_Some_Contemporary_Issues_on_Wire-Array_Z-Pinch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07D8E-91E4-E442-B906-DC6136D4CE6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890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F8567-804A-004E-9D17-36574ED70BA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13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------</a:t>
            </a:r>
          </a:p>
          <a:p>
            <a:endParaRPr lang="en-US" dirty="0"/>
          </a:p>
          <a:p>
            <a:r>
              <a:rPr lang="en-US" dirty="0"/>
              <a:t>Compare Induction Eq. </a:t>
            </a:r>
          </a:p>
          <a:p>
            <a:r>
              <a:rPr lang="en-US" dirty="0"/>
              <a:t>partial B/partial t – curl(u x B) = 0,              curl(u x B) = curl(&lt;</a:t>
            </a:r>
            <a:r>
              <a:rPr lang="en-US" dirty="0" err="1"/>
              <a:t>uy</a:t>
            </a:r>
            <a:r>
              <a:rPr lang="en-US" dirty="0"/>
              <a:t> </a:t>
            </a:r>
            <a:r>
              <a:rPr lang="en-US" dirty="0" err="1"/>
              <a:t>Bz</a:t>
            </a:r>
            <a:r>
              <a:rPr lang="en-US" dirty="0"/>
              <a:t>- </a:t>
            </a:r>
            <a:r>
              <a:rPr lang="en-US" dirty="0" err="1"/>
              <a:t>uz</a:t>
            </a:r>
            <a:r>
              <a:rPr lang="en-US" dirty="0"/>
              <a:t> By,  </a:t>
            </a:r>
            <a:r>
              <a:rPr lang="en-US" dirty="0" err="1"/>
              <a:t>uz</a:t>
            </a:r>
            <a:r>
              <a:rPr lang="en-US" dirty="0"/>
              <a:t> Bx – </a:t>
            </a:r>
            <a:r>
              <a:rPr lang="en-US" dirty="0" err="1"/>
              <a:t>ux</a:t>
            </a:r>
            <a:r>
              <a:rPr lang="en-US" dirty="0"/>
              <a:t> </a:t>
            </a:r>
            <a:r>
              <a:rPr lang="en-US" dirty="0" err="1"/>
              <a:t>Bz</a:t>
            </a:r>
            <a:r>
              <a:rPr lang="en-US" dirty="0"/>
              <a:t>,  </a:t>
            </a:r>
            <a:r>
              <a:rPr lang="en-US" dirty="0" err="1"/>
              <a:t>ux</a:t>
            </a:r>
            <a:r>
              <a:rPr lang="en-US" dirty="0"/>
              <a:t> By – </a:t>
            </a:r>
            <a:r>
              <a:rPr lang="en-US" dirty="0" err="1"/>
              <a:t>uy</a:t>
            </a:r>
            <a:r>
              <a:rPr lang="en-US" dirty="0"/>
              <a:t> Bx&gt; ) =        </a:t>
            </a:r>
          </a:p>
          <a:p>
            <a:r>
              <a:rPr lang="en-US" dirty="0"/>
              <a:t>                                                                    &lt;</a:t>
            </a:r>
            <a:r>
              <a:rPr lang="en-US" dirty="0" err="1"/>
              <a:t>Dz</a:t>
            </a:r>
            <a:r>
              <a:rPr lang="en-US" dirty="0"/>
              <a:t>(</a:t>
            </a:r>
            <a:r>
              <a:rPr lang="en-US" dirty="0" err="1"/>
              <a:t>uz</a:t>
            </a:r>
            <a:r>
              <a:rPr lang="en-US" dirty="0"/>
              <a:t> Bx – </a:t>
            </a:r>
            <a:r>
              <a:rPr lang="en-US" dirty="0" err="1"/>
              <a:t>ux</a:t>
            </a:r>
            <a:r>
              <a:rPr lang="en-US" dirty="0"/>
              <a:t> </a:t>
            </a:r>
            <a:r>
              <a:rPr lang="en-US" dirty="0" err="1"/>
              <a:t>Bz</a:t>
            </a:r>
            <a:r>
              <a:rPr lang="en-US" dirty="0"/>
              <a:t>)-Dy(</a:t>
            </a:r>
            <a:r>
              <a:rPr lang="en-US" dirty="0" err="1"/>
              <a:t>ux</a:t>
            </a:r>
            <a:r>
              <a:rPr lang="en-US" dirty="0"/>
              <a:t> By – </a:t>
            </a:r>
            <a:r>
              <a:rPr lang="en-US" dirty="0" err="1"/>
              <a:t>uy</a:t>
            </a:r>
            <a:r>
              <a:rPr lang="en-US" dirty="0"/>
              <a:t> Bx),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                                                                   Dx(</a:t>
            </a:r>
            <a:r>
              <a:rPr lang="en-US" dirty="0" err="1"/>
              <a:t>ux</a:t>
            </a:r>
            <a:r>
              <a:rPr lang="en-US" dirty="0"/>
              <a:t> By – </a:t>
            </a:r>
            <a:r>
              <a:rPr lang="en-US" dirty="0" err="1"/>
              <a:t>uy</a:t>
            </a:r>
            <a:r>
              <a:rPr lang="en-US" dirty="0"/>
              <a:t> Bx)-</a:t>
            </a:r>
            <a:r>
              <a:rPr lang="en-US" dirty="0" err="1"/>
              <a:t>Dz</a:t>
            </a:r>
            <a:r>
              <a:rPr lang="en-US" dirty="0"/>
              <a:t>(</a:t>
            </a:r>
            <a:r>
              <a:rPr lang="en-US" dirty="0" err="1"/>
              <a:t>uy</a:t>
            </a:r>
            <a:r>
              <a:rPr lang="en-US" dirty="0"/>
              <a:t> </a:t>
            </a:r>
            <a:r>
              <a:rPr lang="en-US" dirty="0" err="1"/>
              <a:t>Bz</a:t>
            </a:r>
            <a:r>
              <a:rPr lang="en-US" dirty="0"/>
              <a:t>- </a:t>
            </a:r>
            <a:r>
              <a:rPr lang="en-US" dirty="0" err="1"/>
              <a:t>uz</a:t>
            </a:r>
            <a:r>
              <a:rPr lang="en-US" dirty="0"/>
              <a:t> By),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                                                                   Dx(</a:t>
            </a:r>
            <a:r>
              <a:rPr lang="en-US" dirty="0" err="1"/>
              <a:t>uz</a:t>
            </a:r>
            <a:r>
              <a:rPr lang="en-US" dirty="0"/>
              <a:t> Bx – </a:t>
            </a:r>
            <a:r>
              <a:rPr lang="en-US" dirty="0" err="1"/>
              <a:t>ux</a:t>
            </a:r>
            <a:r>
              <a:rPr lang="en-US" dirty="0"/>
              <a:t> </a:t>
            </a:r>
            <a:r>
              <a:rPr lang="en-US" dirty="0" err="1"/>
              <a:t>Bz</a:t>
            </a:r>
            <a:r>
              <a:rPr lang="en-US" dirty="0"/>
              <a:t>)-Dy(</a:t>
            </a:r>
            <a:r>
              <a:rPr lang="en-US" dirty="0" err="1"/>
              <a:t>ux</a:t>
            </a:r>
            <a:r>
              <a:rPr lang="en-US" dirty="0"/>
              <a:t> By – </a:t>
            </a:r>
            <a:r>
              <a:rPr lang="en-US" dirty="0" err="1"/>
              <a:t>uy</a:t>
            </a:r>
            <a:r>
              <a:rPr lang="en-US" dirty="0"/>
              <a:t> Bx)&gt;1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X_mu</a:t>
            </a:r>
            <a:r>
              <a:rPr lang="en-US" dirty="0"/>
              <a:t> = </a:t>
            </a:r>
            <a:r>
              <a:rPr lang="en-US" dirty="0" err="1"/>
              <a:t>eta_mu</a:t>
            </a:r>
            <a:r>
              <a:rPr lang="en-US" dirty="0"/>
              <a:t> nu </a:t>
            </a:r>
            <a:r>
              <a:rPr lang="en-US" dirty="0" err="1"/>
              <a:t>X^nu</a:t>
            </a:r>
            <a:endParaRPr lang="en-US" dirty="0"/>
          </a:p>
          <a:p>
            <a:r>
              <a:rPr lang="en-US" dirty="0"/>
              <a:t>X_0 = eta_00 X^0 + eta_01 X^1  + eta_02 X^2  + eta_03 X^3 = -X^0</a:t>
            </a:r>
          </a:p>
          <a:p>
            <a:endParaRPr lang="en-US" dirty="0"/>
          </a:p>
          <a:p>
            <a:r>
              <a:rPr lang="en-US" dirty="0"/>
              <a:t>Dx Bi </a:t>
            </a:r>
            <a:r>
              <a:rPr lang="en-US" dirty="0" err="1"/>
              <a:t>vx</a:t>
            </a:r>
            <a:r>
              <a:rPr lang="en-US" dirty="0"/>
              <a:t> – Dx Bx vi    +  Dy Bi </a:t>
            </a:r>
            <a:r>
              <a:rPr lang="en-US" dirty="0" err="1"/>
              <a:t>vy</a:t>
            </a:r>
            <a:r>
              <a:rPr lang="en-US" dirty="0"/>
              <a:t> – Dy By vi   +   </a:t>
            </a:r>
            <a:r>
              <a:rPr lang="en-US" dirty="0" err="1"/>
              <a:t>Dz</a:t>
            </a:r>
            <a:r>
              <a:rPr lang="en-US" dirty="0"/>
              <a:t> Bi </a:t>
            </a:r>
            <a:r>
              <a:rPr lang="en-US" dirty="0" err="1"/>
              <a:t>vz</a:t>
            </a:r>
            <a:r>
              <a:rPr lang="en-US" dirty="0"/>
              <a:t> – </a:t>
            </a:r>
            <a:r>
              <a:rPr lang="en-US" dirty="0" err="1"/>
              <a:t>Dz</a:t>
            </a:r>
            <a:r>
              <a:rPr lang="en-US" dirty="0"/>
              <a:t> </a:t>
            </a:r>
            <a:r>
              <a:rPr lang="en-US" dirty="0" err="1"/>
              <a:t>Bz</a:t>
            </a:r>
            <a:r>
              <a:rPr lang="en-US" dirty="0"/>
              <a:t> vi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07D8E-91E4-E442-B906-DC6136D4CE6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4831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9624C0-3A23-C44A-BFBF-7AE27283E8A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4259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https://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articles.adsabs.harvard.edu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/pdf/1977MNRAS.179..433B</a:t>
                </a:r>
              </a:p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https://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academic.oup.com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/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mnras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/article/447/2/1498/2593773</a:t>
                </a:r>
              </a:p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 could title this slide with some explicit astrophysical term, but Roger Blandford’s name is synonymous with relativistic jets</a:t>
                </a:r>
                <a:endParaRPr lang="en-US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 could title this slide with some explicit astrophysical term, but Roger Blandford’s name is synonymous with relativistic jets</a:t>
                </a:r>
                <a:endParaRPr lang="en-US" dirty="0"/>
              </a:p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In one of his theories of the formation of relativistic jets, 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r</a:t>
                </a:r>
                <a:r>
                  <a:rPr lang="en-US" dirty="0"/>
                  <a:t>otating black holes accreting flux due to vertical magnetic field </a:t>
                </a:r>
                <a:r>
                  <a:rPr lang="en-US" b="1" dirty="0"/>
                  <a:t>B</a:t>
                </a:r>
                <a:r>
                  <a:rPr lang="en-US" dirty="0"/>
                  <a:t> source bipolar relativistic outflows via the Blandford-</a:t>
                </a:r>
                <a:r>
                  <a:rPr lang="en-US" dirty="0" err="1"/>
                  <a:t>Znajek</a:t>
                </a:r>
                <a:r>
                  <a:rPr lang="en-US" dirty="0"/>
                  <a:t> (BZ) mechanism </a:t>
                </a:r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dirty="0"/>
                  <a:t>The BZ jet power depends on the initial field configuration, and liberates electromagnetic power (luminosity) with scaling dependencies on black hole spin a and horizon-threading flux </a:t>
                </a:r>
                <a:r>
                  <a:rPr lang="el-GR" i="0">
                    <a:solidFill>
                      <a:sysClr val="windowText" lastClr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Φ</a:t>
                </a:r>
                <a:r>
                  <a:rPr lang="en-US" i="0">
                    <a:solidFill>
                      <a:sysClr val="windowText" lastClr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_H</a:t>
                </a:r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accreted flux can be tied to an accretion rate </a:t>
                </a:r>
              </a:p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BZ luminosity can be given in terms of the black hole spin and accretion rate </a:t>
                </a:r>
              </a:p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https://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articles.adsabs.harvard.edu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/pdf/1977MNRAS.179..433B</a:t>
                </a:r>
              </a:p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https://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academic.oup.com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/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mnras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/article/447/2/1498/2593773</a:t>
                </a:r>
              </a:p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 could title this slide with some explicit astrophysical term, but Roger Blandford’s name is synonymous with relativistic jets</a:t>
                </a:r>
                <a:endParaRPr lang="en-US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624C0-3A23-C44A-BFBF-7AE27283E8A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00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-----------------------------------------</a:t>
            </a:r>
          </a:p>
          <a:p>
            <a:r>
              <a:rPr lang="en-US" dirty="0"/>
              <a:t>I(r =~ 20M) = V/Z0</a:t>
            </a:r>
          </a:p>
          <a:p>
            <a:endParaRPr lang="en-US" dirty="0"/>
          </a:p>
          <a:p>
            <a:r>
              <a:rPr lang="en-US" dirty="0"/>
              <a:t>E=</a:t>
            </a:r>
            <a:r>
              <a:rPr lang="en-US" dirty="0" err="1"/>
              <a:t>vxB</a:t>
            </a:r>
            <a:r>
              <a:rPr lang="en-US" dirty="0"/>
              <a:t>=(Omega x R)</a:t>
            </a:r>
            <a:r>
              <a:rPr lang="en-US" dirty="0" err="1"/>
              <a:t>xB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624C0-3A23-C44A-BFBF-7AE27283E8A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7142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We begin by treating the jet plasma in this model as: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-Force-free (i.e., Lorentz force is negligible and momentum carried by E&amp; M fields)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-Degenerate (i.e., enough mobile charges to form currents and screen E fields)</a:t>
                </a:r>
              </a:p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momentum equation can be solved in the force-free degenerate electrodynamics approximation with 0 ambient pressure to yield a steady state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lang="en-US" sz="1200" i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𝐸</m:t>
                        </m:r>
                      </m:e>
                      <m:sub>
                        <m:r>
                          <a:rPr lang="en-US" sz="1200" i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𝑟</m:t>
                        </m:r>
                      </m:sub>
                    </m:sSub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b>
                      <m:sSubPr>
                        <m:ctrlPr>
                          <a:rPr lang="en-US" sz="1200" i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lang="en-US" sz="1200" i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  <m:sub>
                        <m:r>
                          <a:rPr lang="en-US" sz="1200" i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𝜙</m:t>
                        </m:r>
                      </m:sub>
                    </m:sSub>
                  </m:oMath>
                </a14:m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This gives a conical jet with no net collimating pinch force 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This jet propagates away from the black hole at almost the speed of light</a:t>
                </a:r>
              </a:p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As the disk dynamo current grows, the conical jet current remains at I = V/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, which we will see is due to short circuiting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-----------------------------------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Er</a:t>
                </a:r>
                <a:r>
                  <a:rPr lang="en-US" dirty="0"/>
                  <a:t> = </a:t>
                </a:r>
                <a:r>
                  <a:rPr lang="en-US" dirty="0" err="1"/>
                  <a:t>Bphi</a:t>
                </a:r>
                <a:r>
                  <a:rPr lang="en-US" dirty="0"/>
                  <a:t> does not self collimate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No net collimating pinch force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Force free &lt;-&gt; magnetization more important than plasma inertia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Degenerate &lt;-&gt; Electric field screened by electric currents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momentum equation can be solved in the force-free degenerate electrodynamics approximation with 0 ambient pressure to yield a steady state with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𝐸_𝑟=𝐵_𝜙</a:t>
                </a:r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This gives a conical jet with no net collimating pinch force 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This jet propagates away from the black hole at almost the speed of light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-----------------------------------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Er</a:t>
                </a:r>
                <a:r>
                  <a:rPr lang="en-US" dirty="0"/>
                  <a:t> = </a:t>
                </a:r>
                <a:r>
                  <a:rPr lang="en-US" dirty="0" err="1"/>
                  <a:t>Bphi</a:t>
                </a:r>
                <a:r>
                  <a:rPr lang="en-US" dirty="0"/>
                  <a:t> does not self collimate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No net collimating pinch force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624C0-3A23-C44A-BFBF-7AE27283E8A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2975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------------------------------------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D_phi</a:t>
                </a:r>
                <a:r>
                  <a:rPr lang="en-US" dirty="0"/>
                  <a:t> =~ -</a:t>
                </a:r>
                <a:r>
                  <a:rPr lang="en-US" dirty="0" err="1"/>
                  <a:t>D_r</a:t>
                </a:r>
                <a:r>
                  <a:rPr lang="en-US" dirty="0"/>
                  <a:t> by Paper I Appendix A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Inside the disk, </a:t>
                </a:r>
                <a:r>
                  <a:rPr lang="en-US" dirty="0" err="1"/>
                  <a:t>v_z</a:t>
                </a:r>
                <a:r>
                  <a:rPr lang="en-US" dirty="0"/>
                  <a:t>&lt;</a:t>
                </a:r>
                <a:r>
                  <a:rPr lang="en-US" dirty="0" err="1"/>
                  <a:t>v_r</a:t>
                </a:r>
                <a:endParaRPr lang="en-US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Er</a:t>
                </a:r>
                <a:r>
                  <a:rPr lang="en-US" dirty="0"/>
                  <a:t> = </a:t>
                </a:r>
                <a:r>
                  <a:rPr lang="en-US" dirty="0" err="1"/>
                  <a:t>Bphi</a:t>
                </a:r>
                <a:r>
                  <a:rPr lang="en-US" dirty="0"/>
                  <a:t> does not self collimate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Keplerian disk constrains angular momentum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There is a min radius a at which solution fails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Another steady state with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𝐵_𝜙≫𝐸_𝑟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  is a Grad-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Shafronov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solution in which the jet is </a:t>
                </a:r>
              </a:p>
              <a:p>
                <a:pPr lvl="0"/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-Collimated by poloidal flux</a:t>
                </a:r>
              </a:p>
              <a:p>
                <a:pPr lvl="0"/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-Slowed by ambient pressure &amp;</a:t>
                </a:r>
              </a:p>
              <a:p>
                <a:pPr lvl="0"/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-Has </a:t>
                </a:r>
                <a:r>
                  <a:rPr lang="en-US" sz="1200" b="1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𝐣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𝐱</a:t>
                </a:r>
                <a:r>
                  <a:rPr lang="en-US" sz="1200" b="1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𝐁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=</a:t>
                </a:r>
                <a:r>
                  <a:rPr lang="en-US" sz="1200" b="1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𝟎</a:t>
                </a:r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We call these jets magnetic towers, which envelop a conical jet and central column of outgoing current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------------------------------------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D_phi</a:t>
                </a:r>
                <a:r>
                  <a:rPr lang="en-US" dirty="0"/>
                  <a:t> =~ -</a:t>
                </a:r>
                <a:r>
                  <a:rPr lang="en-US" dirty="0" err="1"/>
                  <a:t>D_r</a:t>
                </a:r>
                <a:r>
                  <a:rPr lang="en-US" dirty="0"/>
                  <a:t> by Paper I Appendix A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Inside the disk, </a:t>
                </a:r>
                <a:r>
                  <a:rPr lang="en-US" dirty="0" err="1"/>
                  <a:t>v_z</a:t>
                </a:r>
                <a:r>
                  <a:rPr lang="en-US" dirty="0"/>
                  <a:t>&lt;</a:t>
                </a:r>
                <a:r>
                  <a:rPr lang="en-US" dirty="0" err="1"/>
                  <a:t>v_r</a:t>
                </a:r>
                <a:endParaRPr lang="en-US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Er</a:t>
                </a:r>
                <a:r>
                  <a:rPr lang="en-US" dirty="0"/>
                  <a:t> = </a:t>
                </a:r>
                <a:r>
                  <a:rPr lang="en-US" dirty="0" err="1"/>
                  <a:t>Bphi</a:t>
                </a:r>
                <a:r>
                  <a:rPr lang="en-US" dirty="0"/>
                  <a:t> does not self collimate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Keplerian disk constrains angular momentum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There is a min radius a at which solution fails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624C0-3A23-C44A-BFBF-7AE27283E8A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653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--------------------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feff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=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fdis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= ½(1−fconv) , 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fconv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= frac EM power to ion accel</a:t>
                </a:r>
              </a:p>
              <a:p>
                <a:r>
                  <a:rPr lang="en-US" dirty="0"/>
                  <a:t>½ IV generates shocks; and ion acceleration uses between 0 (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fconv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=0, 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feff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=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fdis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=½ </a:t>
                </a:r>
                <a:r>
                  <a:rPr lang="en-US" dirty="0"/>
                  <a:t>) and ½ IV (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fconv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=1, 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feff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=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fdis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=0</a:t>
                </a:r>
                <a:r>
                  <a:rPr lang="en-US" dirty="0"/>
                  <a:t>)  </a:t>
                </a:r>
              </a:p>
              <a:p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feff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remaining CC power not dissipated to ions</a:t>
                </a:r>
                <a:endParaRPr lang="en-US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fconv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=1=&gt; 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feff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=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fdis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=0 (all EM power dissipated to ions)</a:t>
                </a:r>
                <a:endParaRPr lang="en-US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fconv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=0=&gt; 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feff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=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fdis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=½ (no EM power dissipated to ions, half EM power to shocks)</a:t>
                </a: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-----</a:t>
                </a:r>
              </a:p>
              <a:p>
                <a:r>
                  <a:rPr lang="en-US" dirty="0"/>
                  <a:t>https://</a:t>
                </a:r>
                <a:r>
                  <a:rPr lang="en-US" dirty="0" err="1"/>
                  <a:t>www.nature.com</a:t>
                </a:r>
                <a:r>
                  <a:rPr lang="en-US" dirty="0"/>
                  <a:t>/articles/s42005-018-0103-7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Paper II relates jet speed to the efficiency of converting accretion power to electromagnetic jet power </a:t>
                </a:r>
                <a:r>
                  <a:rPr lang="en-US" sz="1200" i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IV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in the Central Column, leading to conical jets for high f and tower jets for low f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Most general relativistic hydrodynamic simulations fail to produce the tower quasi-steady state due to short circuit currents in inner disk turbulent regions (as seen in these 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xz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-slices) 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Short circuit currents maintain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𝐸_𝑟=𝐵_𝜙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 in the jet and prevent the jet current from reaching the tower value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624C0-3A23-C44A-BFBF-7AE27283E8A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3778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The short circuit current perpendicular to B is driven by acceleration and moves between flux surfaces at </a:t>
                </a:r>
                <a:r>
                  <a:rPr lang="en-US" i="0" dirty="0"/>
                  <a:t>"v</a:t>
                </a:r>
                <a:r>
                  <a:rPr lang="en-US" sz="1200" i="0">
                    <a:solidFill>
                      <a:sysClr val="windowText" lastClr="000000"/>
                    </a:solidFill>
                    <a:latin typeface="Cambria Math" panose="02040503050406030204" pitchFamily="18" charset="0"/>
                  </a:rPr>
                  <a:t>"  ⃗_</a:t>
                </a:r>
                <a:r>
                  <a:rPr lang="en-US" sz="1200" i="0">
                    <a:solidFill>
                      <a:sysClr val="windowText" lastClr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⊥</a:t>
                </a:r>
                <a:r>
                  <a:rPr lang="en-US" sz="1200" b="0" i="0">
                    <a:solidFill>
                      <a:sysClr val="windowText" lastClr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en-US" sz="1200" i="0">
                    <a:solidFill>
                      <a:sysClr val="windowText" lastClr="000000"/>
                    </a:solidFill>
                    <a:latin typeface="Cambria Math" panose="02040503050406030204" pitchFamily="18" charset="0"/>
                  </a:rPr>
                  <a:t>𝑐</a:t>
                </a:r>
                <a:r>
                  <a:rPr lang="en-US" sz="1200" i="0">
                    <a:solidFill>
                      <a:sysClr val="windowText" lastClr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(𝐸 ⃗×𝐵 ⃗)/𝐵^2 </a:t>
                </a:r>
                <a:endParaRPr lang="en-US" dirty="0"/>
              </a:p>
              <a:p>
                <a:endParaRPr lang="en-US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As the poloidal force component of outward jet expansion vanishes,</a:t>
                </a:r>
                <a:r>
                  <a:rPr lang="en-US" baseline="0" dirty="0"/>
                  <a:t> </a:t>
                </a:r>
                <a:r>
                  <a:rPr lang="en-US" sz="1200" i="0">
                    <a:solidFill>
                      <a:sysClr val="windowText" lastClr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𝑗 ⃗_⊥^</a:t>
                </a:r>
                <a:r>
                  <a:rPr lang="en-US" sz="1200" i="0">
                    <a:solidFill>
                      <a:sysClr val="windowText" lastClr="000000"/>
                    </a:solidFill>
                    <a:latin typeface="Cambria Math" panose="02040503050406030204" pitchFamily="18" charset="0"/>
                  </a:rPr>
                  <a:t>∗</a:t>
                </a:r>
                <a:r>
                  <a:rPr lang="en-US" dirty="0"/>
                  <a:t> -&gt; 0  with sufficient ambient pressure gradient</a:t>
                </a:r>
              </a:p>
              <a:p>
                <a:endParaRPr lang="en-US" dirty="0"/>
              </a:p>
              <a:p>
                <a:r>
                  <a:rPr lang="en-US" dirty="0"/>
                  <a:t>The toroidal short circuit current component vanishes when the jet slows down (dL/dt-&gt;0) with suitable ambient pressure</a:t>
                </a:r>
              </a:p>
              <a:p>
                <a:endParaRPr lang="en-US" dirty="0"/>
              </a:p>
              <a:p>
                <a:r>
                  <a:rPr lang="en-US" dirty="0"/>
                  <a:t>In the Figure:</a:t>
                </a:r>
              </a:p>
              <a:p>
                <a:r>
                  <a:rPr lang="en-US" dirty="0"/>
                  <a:t>	The short circuited conical steady state only grows until the central column radius a, then goes to 0</a:t>
                </a:r>
              </a:p>
              <a:p>
                <a:endParaRPr lang="en-US" dirty="0"/>
              </a:p>
              <a:p>
                <a:r>
                  <a:rPr lang="en-US" dirty="0"/>
                  <a:t>	The tower current is already twice the conical value at a, and continues to grow at large cylindrical radii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9624C0-3A23-C44A-BFBF-7AE27283E8A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18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7DE08-FE4F-8747-B49F-01962FC40CB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6625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r>
                  <a:rPr lang="en-US" dirty="0"/>
                  <a:t>--------------------------</a:t>
                </a:r>
              </a:p>
              <a:p>
                <a:r>
                  <a:rPr lang="en-US" dirty="0"/>
                  <a:t>Relativistic correction arises from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2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2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sz="12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num>
                      <m:den>
                        <m:r>
                          <a:rPr lang="en-US" sz="12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2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den>
                    </m:f>
                  </m:oMath>
                </a14:m>
                <a:r>
                  <a:rPr lang="en-US" dirty="0"/>
                  <a:t> in an integration by parts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Relativistic particle acceleration may be decomposed into that due to:</a:t>
                </a:r>
              </a:p>
              <a:p>
                <a:r>
                  <a:rPr lang="en-US" dirty="0"/>
                  <a:t>	the magnetic field, which accelerates particles perpendicular to itself, </a:t>
                </a:r>
              </a:p>
              <a:p>
                <a:r>
                  <a:rPr lang="en-US" dirty="0"/>
                  <a:t>	and an electric field subject to relativistic correction, the Hall effect and </a:t>
                </a:r>
                <a:r>
                  <a:rPr lang="en-US" dirty="0" err="1"/>
                  <a:t>hyperresistivity</a:t>
                </a:r>
                <a:r>
                  <a:rPr lang="en-US" dirty="0"/>
                  <a:t> that is mediated by radiation losses</a:t>
                </a:r>
              </a:p>
              <a:p>
                <a:endParaRPr lang="en-US" dirty="0"/>
              </a:p>
              <a:p>
                <a:r>
                  <a:rPr lang="en-US" dirty="0"/>
                  <a:t>Hyper-resistivity in Ohm’s law accelerates ions by </a:t>
                </a:r>
              </a:p>
              <a:p>
                <a:r>
                  <a:rPr lang="en-US" dirty="0"/>
                  <a:t>	kink modes in the Central Column, where the ion Larmor radius is small compared to the Central Column width</a:t>
                </a:r>
              </a:p>
              <a:p>
                <a:r>
                  <a:rPr lang="en-US" dirty="0"/>
                  <a:t>	and electron drift waves in the Nose</a:t>
                </a:r>
              </a:p>
              <a:p>
                <a:endParaRPr lang="en-US" dirty="0"/>
              </a:p>
              <a:p>
                <a:r>
                  <a:rPr lang="en-US" dirty="0"/>
                  <a:t>--------------------------</a:t>
                </a:r>
              </a:p>
              <a:p>
                <a:r>
                  <a:rPr lang="en-US" dirty="0"/>
                  <a:t>Relativistic correction arises from </a:t>
                </a:r>
                <a:r>
                  <a:rPr lang="en-US" sz="1200" i="0">
                    <a:solidFill>
                      <a:sysClr val="windowText" lastClr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(𝜕𝛾_𝐿)/𝜕</a:t>
                </a:r>
                <a:r>
                  <a:rPr lang="en-US" sz="1200" b="0" i="0">
                    <a:solidFill>
                      <a:sysClr val="windowText" lastClr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𝑝</a:t>
                </a:r>
                <a:r>
                  <a:rPr lang="en-US" dirty="0"/>
                  <a:t> in an integration by parts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9624C0-3A23-C44A-BFBF-7AE27283E8A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44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lvl="0"/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lvl="0"/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Kink instability https://www-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users.york.ac.uk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/~bd512/teaching/media/mcf_lecture_10.pdf</a:t>
                </a:r>
              </a:p>
              <a:p>
                <a:pPr lvl="0"/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-----------------------</a:t>
                </a:r>
              </a:p>
              <a:p>
                <a:pPr lvl="0"/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How noise gets power out of mean: </a:t>
                </a:r>
              </a:p>
              <a:p>
                <a:pPr lvl="0"/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Outward E =&gt; Outward j in order that 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j.E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extracts power from the beam</a:t>
                </a:r>
              </a:p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In the Central Column, hyper-resistive diffusion is due to kink instability modes, which generate a parallel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𝐸 ⃗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-field component that:</a:t>
                </a:r>
              </a:p>
              <a:p>
                <a:pPr lvl="0"/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Causes ions to radiate curvature radiation</a:t>
                </a:r>
              </a:p>
              <a:p>
                <a:pPr lvl="0"/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Causes electrons to dissipate up to 1% of the jet voltage into synchrotron radiation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In the nose of a tower jet, hyper-resistive diffusion is governed by the drift cyclotron loss cone (DCLC) instability, or density-gradient driven drift waves at the ion cyclotron frequency, that:</a:t>
                </a:r>
              </a:p>
              <a:p>
                <a:pPr lvl="0"/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Radially accelerates up to 100EeV ions, which experience a weakened curvature radiation parameter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𝛼_𝐶 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proportional to 1/r in the nose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624C0-3A23-C44A-BFBF-7AE27283E8A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987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-------------------------</a:t>
                </a:r>
              </a:p>
              <a:p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R</a:t>
                </a:r>
                <a:r>
                  <a:rPr lang="en-US" sz="1200" kern="1200" baseline="-250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ac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/a=1.7x10^5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  <m:sup>
                        <m:r>
                          <a:rPr lang="en-US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−1/5</m:t>
                        </m:r>
                      </m:sup>
                    </m:sSubSup>
                  </m:oMath>
                </a14:m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(p. 24)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/>
                  <a:t>Drift Cyclotron Loss Cone (DCLC) instability occurs in the Nose because entering ions produce electron density gradients causing “electron drift waves” resonant at the ion cyclotron frequency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/>
                  <a:t>Ions following bending field lines into the Nose experience centrifugal force causing a hole in momentum space around </a:t>
                </a:r>
                <a:r>
                  <a:rPr lang="en-US" sz="1200" i="0">
                    <a:solidFill>
                      <a:sysClr val="windowText" lastClr="000000"/>
                    </a:solidFill>
                    <a:latin typeface="Cambria Math" panose="02040503050406030204" pitchFamily="18" charset="0"/>
                  </a:rPr>
                  <a:t>𝑝_</a:t>
                </a:r>
                <a:r>
                  <a:rPr lang="en-US" sz="1200" i="0">
                    <a:solidFill>
                      <a:sysClr val="windowText" lastClr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⊥=0</a:t>
                </a:r>
                <a:r>
                  <a:rPr lang="en-US" sz="1200" dirty="0"/>
                  <a:t> , yielding free energy producing DCLC turbulence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Because DCLC is resonant at the ion cyclotron frequency, scattering by DCLC affects ions only but does not affect electrons. </a:t>
                </a:r>
                <a:endParaRPr lang="en-US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9624C0-3A23-C44A-BFBF-7AE27283E8A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8730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In the nose, the radial electric field builds up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𝐵_𝜙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and accelerates ion subject to DCLC hyper-resistivity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Ion diffusion launches cosmic rays vertically from the nose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9624C0-3A23-C44A-BFBF-7AE27283E8A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1022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Using the distribution function</a:t>
                </a:r>
                <a:r>
                  <a:rPr lang="en-US" sz="1200" kern="1200" baseline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from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DCLC transport theory gives cosmic ray spectrum </a:t>
                </a:r>
                <a14:m>
                  <m:oMath xmlns:m="http://schemas.openxmlformats.org/officeDocument/2006/math"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𝐼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𝐸</m:t>
                    </m:r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)∝</m:t>
                    </m:r>
                    <m:sSup>
                      <m:sSupPr>
                        <m:ctrlPr>
                          <a:rPr lang="en-US" sz="1200" i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1200" i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𝐸</m:t>
                        </m:r>
                      </m:e>
                      <m:sup>
                        <m:r>
                          <a:rPr lang="en-US" sz="1200" i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dirty="0">
                    <a:effectLst/>
                  </a:rPr>
                  <a:t> 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DCLC transport theory gives cosmic ray spectrum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𝐼(𝐸)∝𝐸^(−3)</a:t>
                </a:r>
                <a:r>
                  <a:rPr lang="en-US" dirty="0">
                    <a:effectLst/>
                  </a:rPr>
                  <a:t> 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9624C0-3A23-C44A-BFBF-7AE27283E8A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914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For AGN within 80 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Mpc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, 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predicted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1200" i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lang="en-US" sz="1200" i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20</m:t>
                        </m:r>
                      </m:sup>
                    </m:sSup>
                    <m:r>
                      <a:rPr lang="en-US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eV cosmic ray flux on Earth from our models is concordant with 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Pierre Auger Observatory rate of 1 per sq. km per century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For AGN within 80 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Mpc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, 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predicted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10^20 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eV cosmic ray flux on Earth from our models is concordant with 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Pierre Auger Observatory rate of 1 per sq. km per century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9624C0-3A23-C44A-BFBF-7AE27283E8A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3591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 conclude with these hyper-resistive diffusion model predictions:</a:t>
                </a:r>
              </a:p>
              <a:p>
                <a:pPr lvl="0"/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lvl="0"/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-Two steady states: conical and tower</a:t>
                </a:r>
              </a:p>
              <a:p>
                <a:pPr lvl="0"/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-For 10</a:t>
                </a:r>
                <a:r>
                  <a:rPr lang="en-US" sz="1200" kern="1200" baseline="300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8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solar mass black hole, jet length of ~320 kpc and width 32 kpc</a:t>
                </a:r>
              </a:p>
              <a:p>
                <a:pPr lvl="0"/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-Jet synchrotron luminosity up to 1% of total jet luminosity</a:t>
                </a:r>
              </a:p>
              <a:p>
                <a:pPr lvl="0"/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-Ultra-high energy cosmic ray ions with spectrum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𝐼(𝐸)∝𝐸^(−3)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and max cosmic ray energy of order 10</a:t>
                </a:r>
                <a:r>
                  <a:rPr lang="en-US" sz="1200" kern="1200" baseline="300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20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eV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F8567-804A-004E-9D17-36574ED70BA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124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Dynamo power </a:t>
            </a:r>
            <a:r>
              <a:rPr lang="en-US" dirty="0" err="1"/>
              <a:t>j.E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624C0-3A23-C44A-BFBF-7AE27283E8A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142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7DE08-FE4F-8747-B49F-01962FC40C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800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7DE08-FE4F-8747-B49F-01962FC40C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970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624C0-3A23-C44A-BFBF-7AE27283E8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81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Take a simple case of Ohm’s law with conductivity </a:t>
                </a:r>
                <a:r>
                  <a:rPr lang="en-US" i="0">
                    <a:solidFill>
                      <a:sysClr val="windowText" lastClr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𝜎 </a:t>
                </a:r>
                <a:r>
                  <a:rPr lang="en-US" dirty="0"/>
                  <a:t>in the frame comoving with a fluid element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In the frame in which the fluid has velocity </a:t>
                </a:r>
                <a:r>
                  <a:rPr lang="en-US" i="0">
                    <a:solidFill>
                      <a:sysClr val="windowText" lastClr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𝑢 ⃗</a:t>
                </a: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For Ideal MHD, i.e., no resistivity (</a:t>
                </a:r>
                <a:r>
                  <a:rPr lang="el-GR" i="0">
                    <a:solidFill>
                      <a:sysClr val="windowText" lastClr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η</a:t>
                </a:r>
                <a:r>
                  <a:rPr lang="en-US" b="0" i="0">
                    <a:solidFill>
                      <a:sysClr val="windowText" lastClr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=1/</a:t>
                </a:r>
                <a:r>
                  <a:rPr lang="en-US" i="0">
                    <a:solidFill>
                      <a:sysClr val="windowText" lastClr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𝜎</a:t>
                </a:r>
                <a:r>
                  <a:rPr lang="en-US" b="0" i="0">
                    <a:solidFill>
                      <a:sysClr val="windowText" lastClr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=0</a:t>
                </a:r>
                <a:r>
                  <a:rPr lang="en-US" dirty="0"/>
                  <a:t>)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yielding the Induction Equation for an MHD dynamo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https://</a:t>
                </a:r>
                <a:r>
                  <a:rPr lang="en-US" dirty="0" err="1"/>
                  <a:t>warwick.ac.uk</a:t>
                </a:r>
                <a:r>
                  <a:rPr lang="en-US" dirty="0"/>
                  <a:t>/fac/sci/physics/research/</a:t>
                </a:r>
                <a:r>
                  <a:rPr lang="en-US" dirty="0" err="1"/>
                  <a:t>cfsa</a:t>
                </a:r>
                <a:r>
                  <a:rPr lang="en-US" dirty="0"/>
                  <a:t>/people/</a:t>
                </a:r>
                <a:r>
                  <a:rPr lang="en-US" dirty="0" err="1"/>
                  <a:t>valery</a:t>
                </a:r>
                <a:r>
                  <a:rPr lang="en-US" dirty="0"/>
                  <a:t>/teaching/</a:t>
                </a:r>
                <a:r>
                  <a:rPr lang="en-US" dirty="0" err="1"/>
                  <a:t>khu_mhd</a:t>
                </a:r>
                <a:r>
                  <a:rPr lang="en-US" dirty="0"/>
                  <a:t>/</a:t>
                </a:r>
                <a:r>
                  <a:rPr lang="en-US" dirty="0" err="1"/>
                  <a:t>KHU_mhd_handout.pdf</a:t>
                </a:r>
                <a:endParaRPr lang="en-US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9624C0-3A23-C44A-BFBF-7AE27283E8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293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Solar magnetic field: (Solanki et al. 2006) https://</a:t>
            </a:r>
            <a:r>
              <a:rPr lang="en-US" dirty="0" err="1"/>
              <a:t>arxiv.org</a:t>
            </a:r>
            <a:r>
              <a:rPr lang="en-US" dirty="0"/>
              <a:t>/pdf/1008.0771.pdf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9624C0-3A23-C44A-BFBF-7AE27283E8A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637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/wiki/Magnetopause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sci.esa.int</a:t>
            </a:r>
            <a:r>
              <a:rPr lang="en-US" dirty="0"/>
              <a:t>/web/cluster/-/41214-kelvin-helmholtz-surface-waves-at-magnetopause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9624C0-3A23-C44A-BFBF-7AE27283E8A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0703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MCP Ex. 19.11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9624C0-3A23-C44A-BFBF-7AE27283E8A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298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8CA12-E880-4847-8081-92B4F6E0FEB0}" type="datetimeFigureOut">
              <a:rPr lang="en-US" smtClean="0"/>
              <a:t>4/19/23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1CB7AF10-127F-E140-B255-ABCD14C1F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53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8CA12-E880-4847-8081-92B4F6E0FEB0}" type="datetimeFigureOut">
              <a:rPr lang="en-US" smtClean="0"/>
              <a:t>4/19/23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AF10-127F-E140-B255-ABCD14C1F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00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8CA12-E880-4847-8081-92B4F6E0FEB0}" type="datetimeFigureOut">
              <a:rPr lang="en-US" smtClean="0"/>
              <a:t>4/19/23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AF10-127F-E140-B255-ABCD14C1F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307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8CA12-E880-4847-8081-92B4F6E0FEB0}" type="datetimeFigureOut">
              <a:rPr lang="en-US" smtClean="0"/>
              <a:t>4/19/23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AF10-127F-E140-B255-ABCD14C1F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154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D988CA12-E880-4847-8081-92B4F6E0FEB0}" type="datetimeFigureOut">
              <a:rPr lang="en-US" smtClean="0"/>
              <a:t>4/19/23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1CB7AF10-127F-E140-B255-ABCD14C1F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16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8CA12-E880-4847-8081-92B4F6E0FEB0}" type="datetimeFigureOut">
              <a:rPr lang="en-US" smtClean="0"/>
              <a:t>4/19/23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AF10-127F-E140-B255-ABCD14C1F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62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8CA12-E880-4847-8081-92B4F6E0FEB0}" type="datetimeFigureOut">
              <a:rPr lang="en-US" smtClean="0"/>
              <a:t>4/19/23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AF10-127F-E140-B255-ABCD14C1FC6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053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8CA12-E880-4847-8081-92B4F6E0FEB0}" type="datetimeFigureOut">
              <a:rPr lang="en-US" smtClean="0"/>
              <a:t>4/19/23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AF10-127F-E140-B255-ABCD14C1FC6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94477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8CA12-E880-4847-8081-92B4F6E0FEB0}" type="datetimeFigureOut">
              <a:rPr lang="en-US" smtClean="0"/>
              <a:t>4/19/23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AF10-127F-E140-B255-ABCD14C1F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798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8CA12-E880-4847-8081-92B4F6E0FEB0}" type="datetimeFigureOut">
              <a:rPr lang="en-US" smtClean="0"/>
              <a:t>4/19/23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AF10-127F-E140-B255-ABCD14C1F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45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8CA12-E880-4847-8081-92B4F6E0FEB0}" type="datetimeFigureOut">
              <a:rPr lang="en-US" smtClean="0"/>
              <a:t>4/19/23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AF10-127F-E140-B255-ABCD14C1F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374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D988CA12-E880-4847-8081-92B4F6E0FEB0}" type="datetimeFigureOut">
              <a:rPr lang="en-US" smtClean="0"/>
              <a:t>4/19/23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1CB7AF10-127F-E140-B255-ABCD14C1F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63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87.png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103.png"/><Relationship Id="rId5" Type="http://schemas.openxmlformats.org/officeDocument/2006/relationships/image" Target="../media/image84.png"/><Relationship Id="rId15" Type="http://schemas.openxmlformats.org/officeDocument/2006/relationships/image" Target="../media/image107.png"/><Relationship Id="rId10" Type="http://schemas.openxmlformats.org/officeDocument/2006/relationships/image" Target="../media/image102.png"/><Relationship Id="rId4" Type="http://schemas.openxmlformats.org/officeDocument/2006/relationships/image" Target="../media/image14.png"/><Relationship Id="rId9" Type="http://schemas.openxmlformats.org/officeDocument/2006/relationships/image" Target="../media/image101.png"/><Relationship Id="rId1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2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11" Type="http://schemas.openxmlformats.org/officeDocument/2006/relationships/image" Target="../media/image21.png"/><Relationship Id="rId5" Type="http://schemas.openxmlformats.org/officeDocument/2006/relationships/image" Target="../media/image151.png"/><Relationship Id="rId10" Type="http://schemas.openxmlformats.org/officeDocument/2006/relationships/image" Target="../media/image20.png"/><Relationship Id="rId4" Type="http://schemas.openxmlformats.org/officeDocument/2006/relationships/hyperlink" Target="http://hyperphysics.phy-astr.gsu.edu/hbase/magnetic/forwir2.html" TargetMode="External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9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5" Type="http://schemas.openxmlformats.org/officeDocument/2006/relationships/image" Target="../media/image362.png"/><Relationship Id="rId4" Type="http://schemas.openxmlformats.org/officeDocument/2006/relationships/image" Target="../media/image3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50.png"/><Relationship Id="rId7" Type="http://schemas.openxmlformats.org/officeDocument/2006/relationships/image" Target="../media/image3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61.png"/><Relationship Id="rId9" Type="http://schemas.openxmlformats.org/officeDocument/2006/relationships/image" Target="../media/image4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94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11.png"/><Relationship Id="rId4" Type="http://schemas.openxmlformats.org/officeDocument/2006/relationships/image" Target="../media/image10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3" Type="http://schemas.openxmlformats.org/officeDocument/2006/relationships/image" Target="../media/image450.png"/><Relationship Id="rId7" Type="http://schemas.openxmlformats.org/officeDocument/2006/relationships/image" Target="../media/image19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11" Type="http://schemas.openxmlformats.org/officeDocument/2006/relationships/image" Target="../media/image32.png"/><Relationship Id="rId5" Type="http://schemas.openxmlformats.org/officeDocument/2006/relationships/image" Target="../media/image460.png"/><Relationship Id="rId10" Type="http://schemas.openxmlformats.org/officeDocument/2006/relationships/image" Target="../media/image223.png"/><Relationship Id="rId4" Type="http://schemas.openxmlformats.org/officeDocument/2006/relationships/image" Target="../media/image161.png"/><Relationship Id="rId9" Type="http://schemas.openxmlformats.org/officeDocument/2006/relationships/image" Target="../media/image2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220.png"/><Relationship Id="rId3" Type="http://schemas.openxmlformats.org/officeDocument/2006/relationships/image" Target="../media/image231.png"/><Relationship Id="rId7" Type="http://schemas.openxmlformats.org/officeDocument/2006/relationships/image" Target="../media/image160.png"/><Relationship Id="rId12" Type="http://schemas.openxmlformats.org/officeDocument/2006/relationships/image" Target="../media/image210.png"/><Relationship Id="rId17" Type="http://schemas.openxmlformats.org/officeDocument/2006/relationships/image" Target="../media/image11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1.png"/><Relationship Id="rId11" Type="http://schemas.openxmlformats.org/officeDocument/2006/relationships/image" Target="../media/image200.png"/><Relationship Id="rId5" Type="http://schemas.openxmlformats.org/officeDocument/2006/relationships/image" Target="../media/image150.png"/><Relationship Id="rId15" Type="http://schemas.openxmlformats.org/officeDocument/2006/relationships/image" Target="../media/image6.png"/><Relationship Id="rId10" Type="http://schemas.openxmlformats.org/officeDocument/2006/relationships/image" Target="../media/image190.png"/><Relationship Id="rId4" Type="http://schemas.openxmlformats.org/officeDocument/2006/relationships/image" Target="../media/image241.png"/><Relationship Id="rId9" Type="http://schemas.openxmlformats.org/officeDocument/2006/relationships/image" Target="../media/image180.png"/><Relationship Id="rId1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1.png"/><Relationship Id="rId3" Type="http://schemas.openxmlformats.org/officeDocument/2006/relationships/image" Target="../media/image274.png"/><Relationship Id="rId7" Type="http://schemas.openxmlformats.org/officeDocument/2006/relationships/image" Target="../media/image33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5" Type="http://schemas.openxmlformats.org/officeDocument/2006/relationships/image" Target="../media/image293.png"/><Relationship Id="rId10" Type="http://schemas.openxmlformats.org/officeDocument/2006/relationships/image" Target="../media/image340.png"/><Relationship Id="rId4" Type="http://schemas.openxmlformats.org/officeDocument/2006/relationships/image" Target="../media/image280.png"/><Relationship Id="rId9" Type="http://schemas.openxmlformats.org/officeDocument/2006/relationships/image" Target="../media/image3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7" Type="http://schemas.openxmlformats.org/officeDocument/2006/relationships/image" Target="../media/image35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tiff"/><Relationship Id="rId5" Type="http://schemas.openxmlformats.org/officeDocument/2006/relationships/image" Target="../media/image500.png"/><Relationship Id="rId4" Type="http://schemas.openxmlformats.org/officeDocument/2006/relationships/image" Target="../media/image29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png"/><Relationship Id="rId3" Type="http://schemas.openxmlformats.org/officeDocument/2006/relationships/image" Target="../media/image242.png"/><Relationship Id="rId7" Type="http://schemas.openxmlformats.org/officeDocument/2006/relationships/image" Target="../media/image4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1.png"/><Relationship Id="rId5" Type="http://schemas.openxmlformats.org/officeDocument/2006/relationships/image" Target="../media/image252.png"/><Relationship Id="rId4" Type="http://schemas.openxmlformats.org/officeDocument/2006/relationships/image" Target="../media/image380.png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2.png"/><Relationship Id="rId7" Type="http://schemas.openxmlformats.org/officeDocument/2006/relationships/image" Target="../media/image5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5" Type="http://schemas.openxmlformats.org/officeDocument/2006/relationships/image" Target="../media/image3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3" Type="http://schemas.openxmlformats.org/officeDocument/2006/relationships/image" Target="../media/image392.png"/><Relationship Id="rId7" Type="http://schemas.openxmlformats.org/officeDocument/2006/relationships/image" Target="../media/image5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1.png"/><Relationship Id="rId11" Type="http://schemas.openxmlformats.org/officeDocument/2006/relationships/image" Target="../media/image39.tiff"/><Relationship Id="rId5" Type="http://schemas.openxmlformats.org/officeDocument/2006/relationships/image" Target="../media/image423.png"/><Relationship Id="rId10" Type="http://schemas.openxmlformats.org/officeDocument/2006/relationships/image" Target="../media/image38.tiff"/><Relationship Id="rId4" Type="http://schemas.openxmlformats.org/officeDocument/2006/relationships/image" Target="../media/image37.tiff"/><Relationship Id="rId9" Type="http://schemas.openxmlformats.org/officeDocument/2006/relationships/image" Target="../media/image5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0.png"/><Relationship Id="rId4" Type="http://schemas.openxmlformats.org/officeDocument/2006/relationships/image" Target="../media/image5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1.png"/><Relationship Id="rId3" Type="http://schemas.openxmlformats.org/officeDocument/2006/relationships/image" Target="../media/image590.png"/><Relationship Id="rId7" Type="http://schemas.openxmlformats.org/officeDocument/2006/relationships/image" Target="../media/image6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0.png"/><Relationship Id="rId11" Type="http://schemas.openxmlformats.org/officeDocument/2006/relationships/image" Target="../media/image40.png"/><Relationship Id="rId5" Type="http://schemas.openxmlformats.org/officeDocument/2006/relationships/image" Target="../media/image61.png"/><Relationship Id="rId10" Type="http://schemas.openxmlformats.org/officeDocument/2006/relationships/image" Target="../media/image661.png"/><Relationship Id="rId4" Type="http://schemas.openxmlformats.org/officeDocument/2006/relationships/image" Target="../media/image600.png"/><Relationship Id="rId9" Type="http://schemas.openxmlformats.org/officeDocument/2006/relationships/image" Target="../media/image65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0.png"/><Relationship Id="rId3" Type="http://schemas.openxmlformats.org/officeDocument/2006/relationships/image" Target="../media/image630.png"/><Relationship Id="rId7" Type="http://schemas.openxmlformats.org/officeDocument/2006/relationships/image" Target="../media/image67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0.png"/><Relationship Id="rId5" Type="http://schemas.openxmlformats.org/officeDocument/2006/relationships/image" Target="../media/image650.png"/><Relationship Id="rId4" Type="http://schemas.openxmlformats.org/officeDocument/2006/relationships/image" Target="../media/image6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0.png"/><Relationship Id="rId7" Type="http://schemas.openxmlformats.org/officeDocument/2006/relationships/image" Target="../media/image7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1.png"/><Relationship Id="rId7" Type="http://schemas.openxmlformats.org/officeDocument/2006/relationships/image" Target="../media/image4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410.png"/><Relationship Id="rId4" Type="http://schemas.openxmlformats.org/officeDocument/2006/relationships/image" Target="../media/image40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13" Type="http://schemas.openxmlformats.org/officeDocument/2006/relationships/image" Target="../media/image3.png"/><Relationship Id="rId3" Type="http://schemas.openxmlformats.org/officeDocument/2006/relationships/image" Target="../media/image78.png"/><Relationship Id="rId7" Type="http://schemas.openxmlformats.org/officeDocument/2006/relationships/image" Target="../media/image122.png"/><Relationship Id="rId12" Type="http://schemas.openxmlformats.org/officeDocument/2006/relationships/image" Target="../media/image2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11" Type="http://schemas.openxmlformats.org/officeDocument/2006/relationships/image" Target="../media/image230.png"/><Relationship Id="rId5" Type="http://schemas.openxmlformats.org/officeDocument/2006/relationships/image" Target="../media/image130.png"/><Relationship Id="rId10" Type="http://schemas.openxmlformats.org/officeDocument/2006/relationships/image" Target="../media/image260.png"/><Relationship Id="rId9" Type="http://schemas.openxmlformats.org/officeDocument/2006/relationships/image" Target="../media/image2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7" Type="http://schemas.openxmlformats.org/officeDocument/2006/relationships/image" Target="../media/image3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5" Type="http://schemas.openxmlformats.org/officeDocument/2006/relationships/image" Target="../media/image290.png"/><Relationship Id="rId4" Type="http://schemas.openxmlformats.org/officeDocument/2006/relationships/image" Target="../media/image28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hyperlink" Target="https://creativecommons.org/licenses/by-sa/3.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D7BE1-8067-3345-92F9-1688598FE3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Unit II: MHD</a:t>
            </a:r>
            <a:br>
              <a:rPr lang="en-US" dirty="0"/>
            </a:br>
            <a:r>
              <a:rPr lang="en-US" sz="2700" dirty="0"/>
              <a:t>Part II: Applications of Magnetohydrodynamics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641E46-6EA6-614B-B648-D90F6C435F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6" y="4389120"/>
            <a:ext cx="9276421" cy="1069848"/>
          </a:xfrm>
        </p:spPr>
        <p:txBody>
          <a:bodyPr>
            <a:noAutofit/>
          </a:bodyPr>
          <a:lstStyle/>
          <a:p>
            <a:r>
              <a:rPr lang="en-US" dirty="0"/>
              <a:t>Richard </a:t>
            </a:r>
            <a:r>
              <a:rPr lang="en-US" dirty="0" err="1"/>
              <a:t>Anantua</a:t>
            </a:r>
            <a:r>
              <a:rPr lang="en-US" dirty="0"/>
              <a:t> (UTSA) </a:t>
            </a:r>
          </a:p>
          <a:p>
            <a:r>
              <a:rPr lang="en-US" sz="1800" dirty="0"/>
              <a:t>PHYS 7903-AST 4953 - General Relativistic MHD</a:t>
            </a:r>
            <a:endParaRPr lang="en-US" sz="1400" dirty="0"/>
          </a:p>
          <a:p>
            <a:r>
              <a:rPr lang="en-US" sz="1400" dirty="0"/>
              <a:t>4-3-2023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EF83FD-B492-5B4A-83B7-B17591E4D2B6}"/>
              </a:ext>
            </a:extLst>
          </p:cNvPr>
          <p:cNvSpPr txBox="1"/>
          <p:nvPr/>
        </p:nvSpPr>
        <p:spPr>
          <a:xfrm>
            <a:off x="11468745" y="626131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64812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CD402-1925-771C-9238-BB1E20EFA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Ferraro’s Law of </a:t>
            </a:r>
            <a:r>
              <a:rPr lang="en-US" dirty="0" err="1"/>
              <a:t>Isorotation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B105A4-94C6-D415-4EA0-4F2D06D76D6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7328" y="2121408"/>
                <a:ext cx="10058400" cy="473659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What anchors B fields to rotating conductors (magnetospheres)?</a:t>
                </a:r>
              </a:p>
              <a:p>
                <a:r>
                  <a:rPr lang="en-US" dirty="0"/>
                  <a:t>Take a rotating star like the sun and assume </a:t>
                </a:r>
                <a:r>
                  <a:rPr lang="en-US" dirty="0" err="1"/>
                  <a:t>axisymmetry</a:t>
                </a:r>
                <a:endParaRPr lang="en-US" dirty="0"/>
              </a:p>
              <a:p>
                <a:pPr lvl="1"/>
                <a:r>
                  <a:rPr lang="en-US" dirty="0"/>
                  <a:t>In equilibrium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8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),  Faraday’s Law reads</a:t>
                </a:r>
              </a:p>
              <a:p>
                <a:pPr lvl="1"/>
                <a:r>
                  <a:rPr lang="en-US" dirty="0"/>
                  <a:t>Then                                                        so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For a force-free magnetosphere 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en-US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)</a:t>
                </a:r>
              </a:p>
              <a:p>
                <a:endParaRPr lang="en-US" dirty="0"/>
              </a:p>
              <a:p>
                <a:pPr lvl="1"/>
                <a:r>
                  <a:rPr lang="en-US" dirty="0"/>
                  <a:t>So</a:t>
                </a:r>
                <a:r>
                  <a:rPr lang="en-US" sz="1800" dirty="0">
                    <a:solidFill>
                      <a:sysClr val="windowText" lastClr="00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en-US" sz="18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en-US" sz="18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8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16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1600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1600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600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Ω</m:t>
                                </m:r>
                              </m:e>
                            </m:eqArr>
                          </m:e>
                        </m:d>
                        <m:r>
                          <a:rPr lang="en-US" sz="16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eqArr>
                          </m:e>
                        </m:d>
                      </m:e>
                    </m:d>
                    <m:r>
                      <a:rPr lang="en-US" sz="18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16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16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16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sz="1600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  <m:r>
                              <m:rPr>
                                <m:sty m:val="p"/>
                              </m:rPr>
                              <a:rPr lang="el-GR" sz="16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e>
                            <m:r>
                              <a:rPr lang="en-US" sz="1600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sz="16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  <m:r>
                              <m:rPr>
                                <m:sty m:val="p"/>
                              </m:rPr>
                              <a:rPr lang="el-GR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  <m:sSub>
                              <m:sSubPr>
                                <m:ctrlPr>
                                  <a:rPr lang="el-GR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e>
                          <m:e>
                            <m:r>
                              <a:rPr lang="en-US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  <m:r>
                              <m:rPr>
                                <m:sty m:val="p"/>
                              </m:rPr>
                              <a:rPr lang="el-GR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  <m:sSub>
                              <m:sSubPr>
                                <m:ctrlPr>
                                  <a:rPr lang="el-GR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</m:eqArr>
                      </m:e>
                    </m:d>
                  </m:oMath>
                </a14:m>
                <a:r>
                  <a:rPr lang="en-US" dirty="0"/>
                  <a:t> and  Faraday’s law w./</a:t>
                </a:r>
                <a:r>
                  <a:rPr lang="en-US" dirty="0">
                    <a:solidFill>
                      <a:sysClr val="windowText" lastClr="00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gives </a:t>
                </a:r>
              </a:p>
              <a:p>
                <a:pPr lvl="1"/>
                <a:r>
                  <a:rPr lang="en-US" dirty="0"/>
                  <a:t>Using                                                we have</a:t>
                </a:r>
              </a:p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be the star’s ang. vel. and apply </a:t>
                </a:r>
                <a:r>
                  <a:rPr lang="en-US" dirty="0" err="1"/>
                  <a:t>b.c.</a:t>
                </a:r>
                <a:r>
                  <a:rPr lang="en-US" dirty="0"/>
                  <a:t> </a:t>
                </a:r>
                <a:r>
                  <a:rPr lang="en-US" dirty="0" err="1"/>
                  <a:t>E</a:t>
                </a:r>
                <a:r>
                  <a:rPr lang="en-US" baseline="-25000" dirty="0" err="1"/>
                  <a:t>tang</a:t>
                </a:r>
                <a:r>
                  <a:rPr lang="en-US" dirty="0"/>
                  <a:t> continuous 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θ</m:t>
                    </m:r>
                    <m:r>
                      <a:rPr lang="en-US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 plane: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B105A4-94C6-D415-4EA0-4F2D06D76D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7328" y="2121408"/>
                <a:ext cx="10058400" cy="4736592"/>
              </a:xfrm>
              <a:blipFill>
                <a:blip r:embed="rId3"/>
                <a:stretch>
                  <a:fillRect l="-378" t="-13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832D46F-0891-F635-117C-3878928E1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1718" y="1674884"/>
            <a:ext cx="2620433" cy="20448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BE847C-C19D-37C2-2E1D-74B50D9AF82F}"/>
              </a:ext>
            </a:extLst>
          </p:cNvPr>
          <p:cNvSpPr txBox="1"/>
          <p:nvPr/>
        </p:nvSpPr>
        <p:spPr>
          <a:xfrm>
            <a:off x="7984658" y="3928657"/>
            <a:ext cx="3654551" cy="643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Credits: NASA's Goddard Space Flight Center/Bridgman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4572D9C-F8BB-8BD0-7991-42B0A8AC3483}"/>
                  </a:ext>
                </a:extLst>
              </p:cNvPr>
              <p:cNvSpPr/>
              <p:nvPr/>
            </p:nvSpPr>
            <p:spPr>
              <a:xfrm>
                <a:off x="6096237" y="2878358"/>
                <a:ext cx="1911687" cy="378999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0=</m:t>
                      </m:r>
                      <m:f>
                        <m:fPr>
                          <m:ctrlPr>
                            <a:rPr lang="en-US" sz="12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en-US" sz="12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20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12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en-US" sz="120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sz="12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4572D9C-F8BB-8BD0-7991-42B0A8AC34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237" y="2878358"/>
                <a:ext cx="1911687" cy="378999"/>
              </a:xfrm>
              <a:prstGeom prst="rect">
                <a:avLst/>
              </a:prstGeom>
              <a:blipFill>
                <a:blip r:embed="rId5"/>
                <a:stretch>
                  <a:fillRect b="-16129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A0ABD7-362B-4FC2-E688-3910F1AEC1F9}"/>
              </a:ext>
            </a:extLst>
          </p:cNvPr>
          <p:cNvCxnSpPr>
            <a:cxnSpLocks/>
          </p:cNvCxnSpPr>
          <p:nvPr/>
        </p:nvCxnSpPr>
        <p:spPr>
          <a:xfrm>
            <a:off x="9788081" y="1473195"/>
            <a:ext cx="0" cy="234526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C485A1-DF9D-4720-57ED-04B79FF1EB4D}"/>
              </a:ext>
            </a:extLst>
          </p:cNvPr>
          <p:cNvCxnSpPr>
            <a:cxnSpLocks/>
          </p:cNvCxnSpPr>
          <p:nvPr/>
        </p:nvCxnSpPr>
        <p:spPr>
          <a:xfrm>
            <a:off x="9770533" y="2819395"/>
            <a:ext cx="1868676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A70BF97-F7D3-2292-4510-99FB0C9BFEC9}"/>
              </a:ext>
            </a:extLst>
          </p:cNvPr>
          <p:cNvSpPr txBox="1"/>
          <p:nvPr/>
        </p:nvSpPr>
        <p:spPr>
          <a:xfrm>
            <a:off x="11639209" y="2616194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rved Right Arrow 17">
                <a:extLst>
                  <a:ext uri="{FF2B5EF4-FFF2-40B4-BE49-F238E27FC236}">
                    <a16:creationId xmlns:a16="http://schemas.microsoft.com/office/drawing/2014/main" id="{FDA8A1F9-C60E-6C4A-471C-5673B4D63300}"/>
                  </a:ext>
                </a:extLst>
              </p:cNvPr>
              <p:cNvSpPr/>
              <p:nvPr/>
            </p:nvSpPr>
            <p:spPr>
              <a:xfrm>
                <a:off x="9211730" y="874780"/>
                <a:ext cx="731520" cy="1216152"/>
              </a:xfrm>
              <a:prstGeom prst="curved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Curved Right Arrow 17">
                <a:extLst>
                  <a:ext uri="{FF2B5EF4-FFF2-40B4-BE49-F238E27FC236}">
                    <a16:creationId xmlns:a16="http://schemas.microsoft.com/office/drawing/2014/main" id="{FDA8A1F9-C60E-6C4A-471C-5673B4D633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1730" y="874780"/>
                <a:ext cx="731520" cy="1216152"/>
              </a:xfrm>
              <a:prstGeom prst="curvedRightArrow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D8E9FFBE-EFB3-0386-6077-51FE2DFC9A07}"/>
              </a:ext>
            </a:extLst>
          </p:cNvPr>
          <p:cNvSpPr txBox="1"/>
          <p:nvPr/>
        </p:nvSpPr>
        <p:spPr>
          <a:xfrm>
            <a:off x="9625301" y="1056911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2F5C765-F7BC-21CF-7546-98940722BF3F}"/>
                  </a:ext>
                </a:extLst>
              </p:cNvPr>
              <p:cNvSpPr/>
              <p:nvPr/>
            </p:nvSpPr>
            <p:spPr>
              <a:xfrm>
                <a:off x="1890431" y="3164564"/>
                <a:ext cx="3062068" cy="50403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0=</m:t>
                      </m:r>
                      <m:f>
                        <m:fPr>
                          <m:ctrlPr>
                            <a:rPr lang="en-US" sz="12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en-US" sz="12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∮"/>
                          <m:ctrlPr>
                            <a:rPr lang="en-US" sz="12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2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  <m:sup>
                          <m: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sSub>
                        <m:sSubPr>
                          <m:ctrlP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sSub>
                        <m:sSubPr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2F5C765-F7BC-21CF-7546-98940722BF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431" y="3164564"/>
                <a:ext cx="3062068" cy="504030"/>
              </a:xfrm>
              <a:prstGeom prst="rect">
                <a:avLst/>
              </a:prstGeom>
              <a:blipFill>
                <a:blip r:embed="rId7"/>
                <a:stretch>
                  <a:fillRect t="-136585" b="-212195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5DCD365-59CD-F177-144C-426932DBA214}"/>
                  </a:ext>
                </a:extLst>
              </p:cNvPr>
              <p:cNvSpPr/>
              <p:nvPr/>
            </p:nvSpPr>
            <p:spPr>
              <a:xfrm>
                <a:off x="5343611" y="3285067"/>
                <a:ext cx="2739700" cy="37900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2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sz="12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0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acc>
                        <m:accPr>
                          <m:chr m:val="̂"/>
                          <m:ctrlPr>
                            <a:rPr lang="en-US" sz="12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acc>
                      <m:r>
                        <a:rPr lang="en-US" sz="120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</m:acc>
                          <m:r>
                            <a:rPr lang="el-GR" sz="12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sz="12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acc>
                        <m:accPr>
                          <m:chr m:val="⃗"/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0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r>
                        <a:rPr lang="en-US" sz="1200" b="0" i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20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Span</m:t>
                      </m:r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5DCD365-59CD-F177-144C-426932DBA2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3611" y="3285067"/>
                <a:ext cx="2739700" cy="379000"/>
              </a:xfrm>
              <a:prstGeom prst="rect">
                <a:avLst/>
              </a:prstGeom>
              <a:blipFill>
                <a:blip r:embed="rId8"/>
                <a:stretch>
                  <a:fillRect t="-12903" b="-22581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7ACC0AB-ABCA-ECD9-247E-D5DD8E54136F}"/>
                  </a:ext>
                </a:extLst>
              </p:cNvPr>
              <p:cNvSpPr/>
              <p:nvPr/>
            </p:nvSpPr>
            <p:spPr>
              <a:xfrm>
                <a:off x="2176682" y="4382624"/>
                <a:ext cx="3062067" cy="37900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2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acc>
                        <m:accPr>
                          <m:chr m:val="⃗"/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sz="12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</m:acc>
                          <m:r>
                            <a:rPr lang="el-GR" sz="12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sz="12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7ACC0AB-ABCA-ECD9-247E-D5DD8E5413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6682" y="4382624"/>
                <a:ext cx="3062067" cy="3790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B296AE9-4611-A836-F7BE-00DCAD1E13BE}"/>
                  </a:ext>
                </a:extLst>
              </p:cNvPr>
              <p:cNvSpPr/>
              <p:nvPr/>
            </p:nvSpPr>
            <p:spPr>
              <a:xfrm>
                <a:off x="9767588" y="4749003"/>
                <a:ext cx="2162085" cy="643466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2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</m:acc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en-US" sz="12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</m:acc>
                              <m:r>
                                <a:rPr lang="el-GR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=(</m:t>
                      </m:r>
                      <m:sSub>
                        <m:sSubPr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d>
                        <m:dPr>
                          <m:ctrlP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m:rPr>
                              <m:sty m:val="p"/>
                            </m:rPr>
                            <a:rPr lang="el-GR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  <m:sSub>
                            <m:sSubPr>
                              <m:ctrlPr>
                                <a:rPr lang="el-GR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m:rPr>
                              <m:sty m:val="p"/>
                            </m:rPr>
                            <a:rPr lang="el-GR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  <m:sSub>
                            <m:sSubPr>
                              <m:ctrlPr>
                                <a:rPr lang="el-GR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acc>
                        <m:accPr>
                          <m:chr m:val="̂"/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acc>
                    </m:oMath>
                  </m:oMathPara>
                </a14:m>
                <a:br>
                  <a:rPr lang="en-US" sz="1200" b="0" i="1" dirty="0">
                    <a:solidFill>
                      <a:sysClr val="windowText" lastClr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B296AE9-4611-A836-F7BE-00DCAD1E13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7588" y="4749003"/>
                <a:ext cx="2162085" cy="64346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AB49D50-A6A4-79BD-065A-054D4AA8AEF2}"/>
                  </a:ext>
                </a:extLst>
              </p:cNvPr>
              <p:cNvSpPr/>
              <p:nvPr/>
            </p:nvSpPr>
            <p:spPr>
              <a:xfrm>
                <a:off x="2051615" y="5475654"/>
                <a:ext cx="2520385" cy="454156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en-US" sz="12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sSub>
                        <m:sSubPr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m:rPr>
                              <m:sty m:val="p"/>
                            </m:rPr>
                            <a:rPr lang="el-GR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  <m:sSub>
                            <m:sSubPr>
                              <m:ctrlPr>
                                <a:rPr lang="el-GR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sSub>
                        <m:sSubPr>
                          <m:ctrlPr>
                            <a:rPr lang="el-GR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br>
                  <a:rPr lang="en-US" sz="1200" b="0" i="1" dirty="0">
                    <a:solidFill>
                      <a:sysClr val="windowText" lastClr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AB49D50-A6A4-79BD-065A-054D4AA8AE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615" y="5475654"/>
                <a:ext cx="2520385" cy="45415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EA9796B-5DD0-45C3-DECB-E28166E25C1E}"/>
                  </a:ext>
                </a:extLst>
              </p:cNvPr>
              <p:cNvSpPr/>
              <p:nvPr/>
            </p:nvSpPr>
            <p:spPr>
              <a:xfrm>
                <a:off x="5576782" y="5555906"/>
                <a:ext cx="1258926" cy="454156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2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</m:acc>
                        </m:e>
                      </m:d>
                      <m:acc>
                        <m:accPr>
                          <m:chr m:val="⃗"/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</m:acc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</m:acc>
                    </m:oMath>
                  </m:oMathPara>
                </a14:m>
                <a:br>
                  <a:rPr lang="en-US" sz="1200" b="0" i="1" dirty="0">
                    <a:solidFill>
                      <a:sysClr val="windowText" lastClr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EA9796B-5DD0-45C3-DECB-E28166E25C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6782" y="5555906"/>
                <a:ext cx="1258926" cy="45415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345116F-4543-285C-E2C5-FB12A00FCCB1}"/>
                  </a:ext>
                </a:extLst>
              </p:cNvPr>
              <p:cNvSpPr/>
              <p:nvPr/>
            </p:nvSpPr>
            <p:spPr>
              <a:xfrm>
                <a:off x="9768831" y="5644348"/>
                <a:ext cx="1906331" cy="454156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2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1200" baseline="-25000" dirty="0" smtClean="0">
                              <a:solidFill>
                                <a:schemeClr val="tx1"/>
                              </a:solidFill>
                            </a:rPr>
                            <m:t>tang</m:t>
                          </m:r>
                        </m:sub>
                        <m:sup>
                          <m:r>
                            <m:rPr>
                              <m:nor/>
                            </m:rPr>
                            <a:rPr lang="en-US" sz="1200" b="0" i="0" baseline="-25000" dirty="0" smtClean="0">
                              <a:solidFill>
                                <a:schemeClr val="tx1"/>
                              </a:solidFill>
                            </a:rPr>
                            <m:t>ext</m:t>
                          </m:r>
                        </m:sup>
                      </m:sSubSup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m:rPr>
                              <m:nor/>
                            </m:rPr>
                            <a:rPr lang="en-US" sz="1200" baseline="-25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ex</m:t>
                          </m:r>
                          <m:r>
                            <m:rPr>
                              <m:nor/>
                            </m:rPr>
                            <a:rPr lang="en-US" sz="1200" baseline="-25000" dirty="0">
                              <a:solidFill>
                                <a:schemeClr val="tx1"/>
                              </a:solidFill>
                            </a:rPr>
                            <m:t>t</m:t>
                          </m:r>
                        </m:sup>
                      </m:sSubSup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1200" b="0" i="1" dirty="0">
                  <a:solidFill>
                    <a:sysClr val="windowText" lastClr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sSubSup>
                        <m:sSubSupPr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sSup>
                            <m:sSupPr>
                              <m:ctrlPr>
                                <a:rPr lang="en-US" sz="120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p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1200" baseline="-25000" dirty="0">
                              <a:solidFill>
                                <a:schemeClr val="tx1"/>
                              </a:solidFill>
                            </a:rPr>
                            <m:t>n</m:t>
                          </m:r>
                          <m:r>
                            <m:rPr>
                              <m:nor/>
                            </m:rPr>
                            <a:rPr lang="en-US" sz="1200" b="0" i="0" baseline="-25000" dirty="0" smtClean="0">
                              <a:solidFill>
                                <a:schemeClr val="tx1"/>
                              </a:solidFill>
                            </a:rPr>
                            <m:t>orm</m:t>
                          </m:r>
                        </m:sub>
                        <m:sup>
                          <m:r>
                            <m:rPr>
                              <m:nor/>
                            </m:rPr>
                            <a:rPr lang="en-US" sz="1200" b="0" i="0" baseline="-2500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ex</m:t>
                          </m:r>
                          <m:r>
                            <m:rPr>
                              <m:nor/>
                            </m:rPr>
                            <a:rPr lang="en-US" sz="1200" baseline="-25000" dirty="0">
                              <a:solidFill>
                                <a:schemeClr val="tx1"/>
                              </a:solidFill>
                            </a:rPr>
                            <m:t>t</m:t>
                          </m:r>
                        </m:sup>
                      </m:sSubSup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sSubSup>
                        <m:sSubSupPr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sSup>
                            <m:sSupPr>
                              <m:ctrlP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p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m:rPr>
                              <m:nor/>
                            </m:rPr>
                            <a:rPr lang="en-US" sz="1200" baseline="-25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ex</m:t>
                          </m:r>
                          <m:r>
                            <m:rPr>
                              <m:nor/>
                            </m:rPr>
                            <a:rPr lang="en-US" sz="1200" baseline="-25000" dirty="0">
                              <a:solidFill>
                                <a:schemeClr val="tx1"/>
                              </a:solidFill>
                            </a:rPr>
                            <m:t>t</m:t>
                          </m:r>
                        </m:sup>
                      </m:sSubSup>
                    </m:oMath>
                  </m:oMathPara>
                </a14:m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345116F-4543-285C-E2C5-FB12A00FCC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8831" y="5644348"/>
                <a:ext cx="1906331" cy="45415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AF5154C-DF81-1409-E174-33E0FE4F15FC}"/>
                  </a:ext>
                </a:extLst>
              </p:cNvPr>
              <p:cNvSpPr/>
              <p:nvPr/>
            </p:nvSpPr>
            <p:spPr>
              <a:xfrm>
                <a:off x="9788080" y="6134095"/>
                <a:ext cx="1469391" cy="454156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2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1200" baseline="-25000" dirty="0" smtClean="0">
                              <a:solidFill>
                                <a:schemeClr val="tx1"/>
                              </a:solidFill>
                            </a:rPr>
                            <m:t>tang</m:t>
                          </m:r>
                        </m:sub>
                        <m:sup>
                          <m:r>
                            <m:rPr>
                              <m:nor/>
                            </m:rPr>
                            <a:rPr lang="en-US" sz="1200" b="0" i="0" baseline="-25000" dirty="0" smtClean="0">
                              <a:solidFill>
                                <a:schemeClr val="tx1"/>
                              </a:solidFill>
                            </a:rPr>
                            <m:t>int</m:t>
                          </m:r>
                        </m:sup>
                      </m:sSubSup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sSubSup>
                        <m:sSubSupPr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  <m: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1200" b="0" i="0" baseline="-25000" dirty="0" smtClean="0">
                              <a:solidFill>
                                <a:schemeClr val="tx1"/>
                              </a:solidFill>
                            </a:rPr>
                            <m:t>norm</m:t>
                          </m:r>
                        </m:sub>
                        <m:sup>
                          <m:r>
                            <m:rPr>
                              <m:nor/>
                            </m:rPr>
                            <a:rPr lang="en-US" sz="1200" b="0" i="0" baseline="-2500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in</m:t>
                          </m:r>
                          <m:r>
                            <m:rPr>
                              <m:nor/>
                            </m:rPr>
                            <a:rPr lang="en-US" sz="1200" baseline="-25000" dirty="0">
                              <a:solidFill>
                                <a:schemeClr val="tx1"/>
                              </a:solidFill>
                            </a:rPr>
                            <m:t>t</m:t>
                          </m:r>
                        </m:sup>
                      </m:sSubSup>
                    </m:oMath>
                  </m:oMathPara>
                </a14:m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AF5154C-DF81-1409-E174-33E0FE4F15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8080" y="6134095"/>
                <a:ext cx="1469391" cy="45415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A6B38D4-F7B3-4931-03E6-2B7657B6D246}"/>
                  </a:ext>
                </a:extLst>
              </p:cNvPr>
              <p:cNvSpPr/>
              <p:nvPr/>
            </p:nvSpPr>
            <p:spPr>
              <a:xfrm>
                <a:off x="4084685" y="6321780"/>
                <a:ext cx="1258926" cy="454156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2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</m:acc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</m:acc>
                        </m:e>
                        <m:sup>
                          <m: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br>
                  <a:rPr lang="en-US" sz="1200" b="0" i="1" dirty="0">
                    <a:solidFill>
                      <a:sysClr val="windowText" lastClr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A6B38D4-F7B3-4931-03E6-2B7657B6D2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4685" y="6321780"/>
                <a:ext cx="1258926" cy="45415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E41C72AD-9ED7-21BC-8BD0-4A437F076C76}"/>
              </a:ext>
            </a:extLst>
          </p:cNvPr>
          <p:cNvSpPr txBox="1"/>
          <p:nvPr/>
        </p:nvSpPr>
        <p:spPr>
          <a:xfrm>
            <a:off x="11451725" y="6261317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61892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6A9F6-0EC9-AAFC-D850-784DAF3AC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4848" y="2926080"/>
            <a:ext cx="5681472" cy="16093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MHD Applications:</a:t>
            </a:r>
          </a:p>
          <a:p>
            <a:pPr marL="0" indent="0" algn="ctr">
              <a:buNone/>
            </a:pPr>
            <a:r>
              <a:rPr lang="en-US" sz="3600" dirty="0"/>
              <a:t>Plasma Physics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36E66D-25DA-C9EE-296A-889FD5116722}"/>
              </a:ext>
            </a:extLst>
          </p:cNvPr>
          <p:cNvSpPr txBox="1"/>
          <p:nvPr/>
        </p:nvSpPr>
        <p:spPr>
          <a:xfrm>
            <a:off x="11407785" y="6261317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768697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50FBD-0CDE-6248-B755-7E1C16CA3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Magnetic Plasma Confinement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4985A1-ED3A-304F-AF83-BE01DC21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69AA8707-20CB-CE46-8289-14F85537AD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16443" y="1849800"/>
                <a:ext cx="8973016" cy="485580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Magnetic force on a current-carrying wire:</a:t>
                </a:r>
              </a:p>
              <a:p>
                <a:r>
                  <a:rPr lang="en-US" dirty="0"/>
                  <a:t>Units of pressure gradient are related to those of force by:</a:t>
                </a:r>
              </a:p>
              <a:p>
                <a:pPr lvl="1"/>
                <a:r>
                  <a:rPr lang="en-US" dirty="0"/>
                  <a:t>[Grad P]=[P]/[L]=[F]/[L]</a:t>
                </a:r>
                <a:r>
                  <a:rPr lang="en-US" baseline="30000" dirty="0"/>
                  <a:t>3</a:t>
                </a:r>
              </a:p>
              <a:p>
                <a:r>
                  <a:rPr lang="en-US" dirty="0"/>
                  <a:t>Units of current density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acc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𝑑𝐼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den>
                    </m:f>
                    <m:acc>
                      <m:accPr>
                        <m:chr m:val="̂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dirty="0"/>
                  <a:t> are related to those of current by:</a:t>
                </a:r>
              </a:p>
              <a:p>
                <a:pPr lvl="1"/>
                <a:r>
                  <a:rPr lang="en-US" dirty="0"/>
                  <a:t>[j]=[I]/[L]</a:t>
                </a:r>
                <a:r>
                  <a:rPr lang="en-US" baseline="30000" dirty="0"/>
                  <a:t>2</a:t>
                </a:r>
                <a:endParaRPr lang="en-US" dirty="0"/>
              </a:p>
              <a:p>
                <a:r>
                  <a:rPr lang="en-US" dirty="0"/>
                  <a:t>In cylindrical </a:t>
                </a:r>
                <a:r>
                  <a:rPr lang="en-US" dirty="0" err="1"/>
                  <a:t>coords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  <a:r>
                  <a:rPr lang="en-US" dirty="0"/>
                  <a:t>plasma carrying </a:t>
                </a:r>
                <a:r>
                  <a:rPr lang="en-US" dirty="0">
                    <a:solidFill>
                      <a:schemeClr val="tx1"/>
                    </a:solidFill>
                  </a:rPr>
                  <a:t>current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</m:acc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has pressure gradient balanced by                       where </a:t>
                </a:r>
              </a:p>
              <a:p>
                <a:r>
                  <a:rPr lang="en-US" dirty="0"/>
                  <a:t>Other geometries can be magnetically confined: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Clr>
                    <a:schemeClr val="bg1">
                      <a:lumMod val="65000"/>
                    </a:schemeClr>
                  </a:buClr>
                  <a:buNone/>
                  <a:defRPr/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69AA8707-20CB-CE46-8289-14F85537AD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6443" y="1849800"/>
                <a:ext cx="8973016" cy="4855800"/>
              </a:xfrm>
              <a:blipFill>
                <a:blip r:embed="rId3"/>
                <a:stretch>
                  <a:fillRect l="-424" t="-1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06C08E79-3EFA-2741-BB90-A315306A63FF}"/>
              </a:ext>
            </a:extLst>
          </p:cNvPr>
          <p:cNvSpPr txBox="1"/>
          <p:nvPr/>
        </p:nvSpPr>
        <p:spPr>
          <a:xfrm>
            <a:off x="9387508" y="3113042"/>
            <a:ext cx="3201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From </a:t>
            </a:r>
            <a:r>
              <a:rPr lang="en-US" sz="10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http://hyperphysics.phy-astr.gsu.edu/hbase/magnetic/forwir2.html</a:t>
            </a:r>
            <a:r>
              <a:rPr lang="en-US" sz="10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EAAFE02-30D5-B24F-89E9-6C75A36532BF}"/>
                  </a:ext>
                </a:extLst>
              </p:cNvPr>
              <p:cNvSpPr/>
              <p:nvPr/>
            </p:nvSpPr>
            <p:spPr>
              <a:xfrm>
                <a:off x="6446883" y="1878363"/>
                <a:ext cx="1612901" cy="329293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wire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EAAFE02-30D5-B24F-89E9-6C75A36532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883" y="1878363"/>
                <a:ext cx="1612901" cy="329293"/>
              </a:xfrm>
              <a:prstGeom prst="rect">
                <a:avLst/>
              </a:prstGeom>
              <a:blipFill>
                <a:blip r:embed="rId5"/>
                <a:stretch>
                  <a:fillRect t="-21429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D22B912-D689-6B4A-9E24-2F7328C023CD}"/>
                  </a:ext>
                </a:extLst>
              </p:cNvPr>
              <p:cNvSpPr/>
              <p:nvPr/>
            </p:nvSpPr>
            <p:spPr>
              <a:xfrm>
                <a:off x="3651972" y="4277700"/>
                <a:ext cx="1312689" cy="329293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1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en-US" sz="1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sz="1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  <m:r>
                        <a:rPr lang="en-US" sz="1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sz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D22B912-D689-6B4A-9E24-2F7328C023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1972" y="4277700"/>
                <a:ext cx="1312689" cy="32929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28344807-578B-5D96-06A8-851F6623FF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0423" y="1798675"/>
            <a:ext cx="2764971" cy="12995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56EA839-24BC-FA4E-C40D-8DD2547A518B}"/>
                  </a:ext>
                </a:extLst>
              </p:cNvPr>
              <p:cNvSpPr/>
              <p:nvPr/>
            </p:nvSpPr>
            <p:spPr>
              <a:xfrm>
                <a:off x="5923394" y="4299214"/>
                <a:ext cx="1312690" cy="329293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  <m:r>
                        <a:rPr lang="en-US" sz="1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acc>
                        <m:accPr>
                          <m:chr m:val="⃗"/>
                          <m:ctrlP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en-US" sz="1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sz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56EA839-24BC-FA4E-C40D-8DD2547A51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3394" y="4299214"/>
                <a:ext cx="1312690" cy="329293"/>
              </a:xfrm>
              <a:prstGeom prst="rect">
                <a:avLst/>
              </a:prstGeom>
              <a:blipFill>
                <a:blip r:embed="rId8"/>
                <a:stretch>
                  <a:fillRect t="-740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FD434A64-4DB7-A664-561B-2F3A0D21D8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78557" y="3813976"/>
            <a:ext cx="1397000" cy="1295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3A58EA-D5E6-9B3D-C0EE-02BD578FCB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63996" y="5101103"/>
            <a:ext cx="2565774" cy="10996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FEF5C06-30B2-C895-00F0-A7FCCAF7E8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6965" y="5181081"/>
            <a:ext cx="3326509" cy="95043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7A32218-1E08-9C1B-4C4C-FE2B3EB73481}"/>
              </a:ext>
            </a:extLst>
          </p:cNvPr>
          <p:cNvSpPr txBox="1"/>
          <p:nvPr/>
        </p:nvSpPr>
        <p:spPr>
          <a:xfrm>
            <a:off x="9903178" y="5181081"/>
            <a:ext cx="15394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Credit: Wilkin Tang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F9D21C4-EE46-5CDE-FCC5-F4400E175E89}"/>
                  </a:ext>
                </a:extLst>
              </p:cNvPr>
              <p:cNvSpPr txBox="1"/>
              <p:nvPr/>
            </p:nvSpPr>
            <p:spPr>
              <a:xfrm>
                <a:off x="1476495" y="6192256"/>
                <a:ext cx="585333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- Pinch                                                         Tokamak</a:t>
                </a:r>
              </a:p>
              <a:p>
                <a:r>
                  <a:rPr lang="en-US" dirty="0"/>
                  <a:t>From: Modern Classical Physics (Thorne &amp; Blandford)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F9D21C4-EE46-5CDE-FCC5-F4400E175E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495" y="6192256"/>
                <a:ext cx="5853334" cy="646331"/>
              </a:xfrm>
              <a:prstGeom prst="rect">
                <a:avLst/>
              </a:prstGeom>
              <a:blipFill>
                <a:blip r:embed="rId12"/>
                <a:stretch>
                  <a:fillRect l="-868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891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7" grpId="0" animBg="1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6A9F6-0EC9-AAFC-D850-784DAF3AC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4848" y="2926080"/>
            <a:ext cx="5681472" cy="160934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600" dirty="0"/>
              <a:t>MHD Applications:</a:t>
            </a:r>
          </a:p>
          <a:p>
            <a:pPr marL="0" indent="0" algn="ctr">
              <a:buNone/>
            </a:pPr>
            <a:r>
              <a:rPr lang="en-US" sz="3600" dirty="0"/>
              <a:t>Jets, Accretion Flows and Black Holes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36E66D-25DA-C9EE-296A-889FD5116722}"/>
              </a:ext>
            </a:extLst>
          </p:cNvPr>
          <p:cNvSpPr txBox="1"/>
          <p:nvPr/>
        </p:nvSpPr>
        <p:spPr>
          <a:xfrm>
            <a:off x="11407785" y="6261317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728788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3F825-2D24-D547-BA8A-A604BABDA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Accretion disk dynamos in jet/accretion disk/black hole (jab)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D7DB6-9BBC-A346-9936-E1DBE8893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9350660" cy="4050792"/>
          </a:xfrm>
        </p:spPr>
        <p:txBody>
          <a:bodyPr>
            <a:normAutofit/>
          </a:bodyPr>
          <a:lstStyle/>
          <a:p>
            <a:r>
              <a:rPr lang="en-US" dirty="0"/>
              <a:t>Accretion disks around supermassive black holes can generate dynamos that build up helical magnetic fields in jets </a:t>
            </a:r>
            <a:r>
              <a:rPr lang="en-US" dirty="0">
                <a:solidFill>
                  <a:schemeClr val="tx2"/>
                </a:solidFill>
              </a:rPr>
              <a:t> S. A. Colgate, T. K. Fowler, H. Li, J. Pino, </a:t>
            </a:r>
            <a:r>
              <a:rPr lang="en-US" dirty="0" err="1">
                <a:solidFill>
                  <a:schemeClr val="tx2"/>
                </a:solidFill>
              </a:rPr>
              <a:t>ApJ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chemeClr val="tx2"/>
                </a:solidFill>
              </a:rPr>
              <a:t>789</a:t>
            </a:r>
            <a:r>
              <a:rPr lang="en-US" dirty="0">
                <a:solidFill>
                  <a:schemeClr val="tx2"/>
                </a:solidFill>
              </a:rPr>
              <a:t>,144 (2014) </a:t>
            </a:r>
            <a:r>
              <a:rPr lang="en-US" dirty="0">
                <a:solidFill>
                  <a:srgbClr val="FFFF00"/>
                </a:solidFill>
              </a:rPr>
              <a:t>[Paper I.]</a:t>
            </a:r>
          </a:p>
          <a:p>
            <a:r>
              <a:rPr lang="en-US" dirty="0"/>
              <a:t>Poloidal disk magnetic  field  boundary conditions  can support stable Poynting flux jet steady states </a:t>
            </a:r>
            <a:r>
              <a:rPr lang="en-US" dirty="0">
                <a:solidFill>
                  <a:schemeClr val="tx2"/>
                </a:solidFill>
              </a:rPr>
              <a:t>S. A. Colgate, T. K. Fowler, H. Li, E. </a:t>
            </a:r>
            <a:r>
              <a:rPr lang="en-US" dirty="0" err="1">
                <a:solidFill>
                  <a:schemeClr val="tx2"/>
                </a:solidFill>
              </a:rPr>
              <a:t>B.Hooper</a:t>
            </a:r>
            <a:r>
              <a:rPr lang="en-US" dirty="0">
                <a:solidFill>
                  <a:schemeClr val="tx2"/>
                </a:solidFill>
              </a:rPr>
              <a:t>, J. McClenaghan, </a:t>
            </a:r>
            <a:r>
              <a:rPr lang="en-US" dirty="0" err="1">
                <a:solidFill>
                  <a:schemeClr val="tx2"/>
                </a:solidFill>
              </a:rPr>
              <a:t>Z.Lin</a:t>
            </a:r>
            <a:r>
              <a:rPr lang="en-US" dirty="0">
                <a:solidFill>
                  <a:schemeClr val="tx2"/>
                </a:solidFill>
              </a:rPr>
              <a:t>, </a:t>
            </a:r>
            <a:r>
              <a:rPr lang="en-US" dirty="0" err="1">
                <a:solidFill>
                  <a:schemeClr val="tx2"/>
                </a:solidFill>
              </a:rPr>
              <a:t>ApJ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chemeClr val="tx2"/>
                </a:solidFill>
              </a:rPr>
              <a:t>813</a:t>
            </a:r>
            <a:r>
              <a:rPr lang="en-US" dirty="0">
                <a:solidFill>
                  <a:schemeClr val="tx2"/>
                </a:solidFill>
              </a:rPr>
              <a:t>, 136 (2015)</a:t>
            </a:r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</a:rPr>
              <a:t>[Paper II.]</a:t>
            </a:r>
          </a:p>
          <a:p>
            <a:r>
              <a:rPr lang="en-US" dirty="0"/>
              <a:t>Poynting flux jets can accelerate particles to ultra-high-energies analogously to </a:t>
            </a:r>
            <a:r>
              <a:rPr lang="en-US" dirty="0" err="1"/>
              <a:t>spheromaks</a:t>
            </a:r>
            <a:r>
              <a:rPr lang="en-US" dirty="0"/>
              <a:t> </a:t>
            </a:r>
            <a:r>
              <a:rPr lang="en-US" dirty="0">
                <a:solidFill>
                  <a:schemeClr val="tx2"/>
                </a:solidFill>
              </a:rPr>
              <a:t>T. K. Fowler &amp; H. Li, J. </a:t>
            </a:r>
            <a:r>
              <a:rPr lang="en-US" dirty="0" err="1">
                <a:solidFill>
                  <a:schemeClr val="tx2"/>
                </a:solidFill>
              </a:rPr>
              <a:t>Plas</a:t>
            </a:r>
            <a:r>
              <a:rPr lang="en-US" dirty="0">
                <a:solidFill>
                  <a:schemeClr val="tx2"/>
                </a:solidFill>
              </a:rPr>
              <a:t>. Phys. </a:t>
            </a:r>
            <a:r>
              <a:rPr lang="en-US" b="1" dirty="0">
                <a:solidFill>
                  <a:schemeClr val="tx2"/>
                </a:solidFill>
              </a:rPr>
              <a:t>82</a:t>
            </a:r>
            <a:r>
              <a:rPr lang="en-US" dirty="0">
                <a:solidFill>
                  <a:schemeClr val="tx2"/>
                </a:solidFill>
              </a:rPr>
              <a:t>, 595820503 (2016) </a:t>
            </a:r>
            <a:r>
              <a:rPr lang="en-US" dirty="0">
                <a:solidFill>
                  <a:srgbClr val="FFFF00"/>
                </a:solidFill>
              </a:rPr>
              <a:t>[Paper III.]</a:t>
            </a:r>
          </a:p>
          <a:p>
            <a:r>
              <a:rPr lang="en-US" dirty="0"/>
              <a:t>Analytical models of cosmic ray acceleration by accretion disk dynamos are supported by simulations and yield observational predictions</a:t>
            </a:r>
            <a:r>
              <a:rPr lang="en-US" dirty="0">
                <a:solidFill>
                  <a:schemeClr val="tx2"/>
                </a:solidFill>
              </a:rPr>
              <a:t> Fowler, Li &amp; </a:t>
            </a:r>
            <a:r>
              <a:rPr lang="en-US" dirty="0" err="1">
                <a:solidFill>
                  <a:schemeClr val="tx2"/>
                </a:solidFill>
              </a:rPr>
              <a:t>Anantua</a:t>
            </a:r>
            <a:r>
              <a:rPr lang="en-US" dirty="0">
                <a:solidFill>
                  <a:schemeClr val="tx2"/>
                </a:solidFill>
              </a:rPr>
              <a:t> (2019) ArXiv1903.06839v1 (</a:t>
            </a:r>
            <a:r>
              <a:rPr lang="en-US" dirty="0" err="1">
                <a:solidFill>
                  <a:schemeClr val="tx2"/>
                </a:solidFill>
              </a:rPr>
              <a:t>ApJ</a:t>
            </a:r>
            <a:r>
              <a:rPr lang="en-US" b="1" dirty="0">
                <a:solidFill>
                  <a:schemeClr val="tx2"/>
                </a:solidFill>
              </a:rPr>
              <a:t> 885</a:t>
            </a:r>
            <a:r>
              <a:rPr lang="en-US" dirty="0">
                <a:solidFill>
                  <a:schemeClr val="tx2"/>
                </a:solidFill>
              </a:rPr>
              <a:t>, 4 (2019)) </a:t>
            </a:r>
            <a:r>
              <a:rPr lang="en-US" dirty="0">
                <a:solidFill>
                  <a:srgbClr val="FFFF00"/>
                </a:solidFill>
              </a:rPr>
              <a:t>[Paper IV.]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0AB78C-68B5-EA48-AEA7-165200FF6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0508" y="3827852"/>
            <a:ext cx="1144983" cy="1214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98E676-884B-4548-8A4F-327590F99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0507" y="5000025"/>
            <a:ext cx="1144983" cy="12612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251658-18BB-164D-876E-F81EED9EA4AD}"/>
              </a:ext>
            </a:extLst>
          </p:cNvPr>
          <p:cNvSpPr txBox="1"/>
          <p:nvPr/>
        </p:nvSpPr>
        <p:spPr>
          <a:xfrm>
            <a:off x="11468745" y="6261317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25B0C4-EB16-1049-A9F0-CC3CF56FB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1619" y="1325674"/>
            <a:ext cx="1146441" cy="1609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1FD9A3-07B0-B64A-8C89-1746C107D888}"/>
              </a:ext>
            </a:extLst>
          </p:cNvPr>
          <p:cNvSpPr txBox="1"/>
          <p:nvPr/>
        </p:nvSpPr>
        <p:spPr>
          <a:xfrm>
            <a:off x="9166860" y="3819100"/>
            <a:ext cx="5599482" cy="369332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Hawley et al. 2015.          Paper II.  </a:t>
            </a:r>
            <a:r>
              <a:rPr lang="en-US" dirty="0">
                <a:solidFill>
                  <a:schemeClr val="bg1"/>
                </a:solidFill>
              </a:rPr>
              <a:t>      </a:t>
            </a:r>
            <a:r>
              <a:rPr lang="en-US" sz="1200" dirty="0">
                <a:solidFill>
                  <a:schemeClr val="bg1"/>
                </a:solidFill>
              </a:rPr>
              <a:t>Paper III.     McKinney &amp; Blandford 2009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2FA4E7-44EF-B249-89D1-427BDAADB8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0507" y="2540546"/>
            <a:ext cx="1179590" cy="128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5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50FBD-0CDE-6248-B755-7E1C16CA3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GRMHD Simulation Assumptions and Fluid Equations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4985A1-ED3A-304F-AF83-BE01DC21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15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9AA8707-20CB-CE46-8289-14F85537A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849800"/>
            <a:ext cx="9884728" cy="4855800"/>
          </a:xfrm>
        </p:spPr>
        <p:txBody>
          <a:bodyPr>
            <a:normAutofit/>
          </a:bodyPr>
          <a:lstStyle/>
          <a:p>
            <a:r>
              <a:rPr lang="en-US" dirty="0"/>
              <a:t>Start with a HARM GRMHD simulation assuming:</a:t>
            </a:r>
          </a:p>
          <a:p>
            <a:pPr lvl="1"/>
            <a:r>
              <a:rPr lang="en-US" dirty="0"/>
              <a:t>Geometrically thick disk</a:t>
            </a:r>
          </a:p>
          <a:p>
            <a:pPr lvl="1"/>
            <a:r>
              <a:rPr lang="en-US" dirty="0"/>
              <a:t>Magnetically arrested disk</a:t>
            </a:r>
          </a:p>
          <a:p>
            <a:pPr lvl="1"/>
            <a:r>
              <a:rPr lang="en-US" dirty="0"/>
              <a:t>Jet power derived from flux threading black hole of mass M </a:t>
            </a:r>
          </a:p>
          <a:p>
            <a:pPr marL="457200" lvl="1" indent="0">
              <a:buNone/>
            </a:pPr>
            <a:r>
              <a:rPr lang="en-US" dirty="0"/>
              <a:t>     and spin a/M=0.92</a:t>
            </a:r>
          </a:p>
          <a:p>
            <a:r>
              <a:rPr lang="en-US" dirty="0"/>
              <a:t>Mass conservation</a:t>
            </a:r>
          </a:p>
          <a:p>
            <a:r>
              <a:rPr lang="en-US" dirty="0"/>
              <a:t>Energy-momentum conservation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Clr>
                <a:schemeClr val="bg1">
                  <a:lumMod val="65000"/>
                </a:schemeClr>
              </a:buClr>
              <a:buNone/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C7BCA0-05EE-C04E-9E60-EFE3D1766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4272" y="1807438"/>
            <a:ext cx="2324379" cy="22416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C08E79-3EFA-2741-BB90-A315306A63FF}"/>
              </a:ext>
            </a:extLst>
          </p:cNvPr>
          <p:cNvSpPr txBox="1"/>
          <p:nvPr/>
        </p:nvSpPr>
        <p:spPr>
          <a:xfrm>
            <a:off x="8506522" y="4074838"/>
            <a:ext cx="3692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McKinney, Tchekhovskoy and Blandford </a:t>
            </a:r>
          </a:p>
          <a:p>
            <a:r>
              <a:rPr lang="en-US" sz="1400" dirty="0">
                <a:solidFill>
                  <a:srgbClr val="FFFFFF"/>
                </a:solidFill>
              </a:rPr>
              <a:t>MNRAS  </a:t>
            </a:r>
            <a:r>
              <a:rPr lang="en-US" sz="1400" b="1" dirty="0">
                <a:solidFill>
                  <a:srgbClr val="FFFFFF"/>
                </a:solidFill>
              </a:rPr>
              <a:t>423 </a:t>
            </a:r>
            <a:r>
              <a:rPr lang="en-US" sz="1400" dirty="0">
                <a:solidFill>
                  <a:srgbClr val="FFFFFF"/>
                </a:solidFill>
              </a:rPr>
              <a:t>3083 (2012)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EAAFE02-30D5-B24F-89E9-6C75A36532BF}"/>
                  </a:ext>
                </a:extLst>
              </p:cNvPr>
              <p:cNvSpPr/>
              <p:nvPr/>
            </p:nvSpPr>
            <p:spPr>
              <a:xfrm>
                <a:off x="4036876" y="3606341"/>
                <a:ext cx="1612901" cy="329293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𝜇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𝜌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𝜇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EAAFE02-30D5-B24F-89E9-6C75A36532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6876" y="3606341"/>
                <a:ext cx="1612901" cy="329293"/>
              </a:xfrm>
              <a:prstGeom prst="rect">
                <a:avLst/>
              </a:prstGeom>
              <a:blipFill>
                <a:blip r:embed="rId4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DA40AEC-302D-CF48-9C4B-E338E63E8085}"/>
                  </a:ext>
                </a:extLst>
              </p:cNvPr>
              <p:cNvSpPr/>
              <p:nvPr/>
            </p:nvSpPr>
            <p:spPr>
              <a:xfrm>
                <a:off x="4036876" y="4448353"/>
                <a:ext cx="1789392" cy="366833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𝑇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𝜇𝜈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DA40AEC-302D-CF48-9C4B-E338E63E80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6876" y="4448353"/>
                <a:ext cx="1789392" cy="366833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9E1B2E3-6546-1945-87C6-933415A8B82E}"/>
                  </a:ext>
                </a:extLst>
              </p:cNvPr>
              <p:cNvSpPr/>
              <p:nvPr/>
            </p:nvSpPr>
            <p:spPr>
              <a:xfrm>
                <a:off x="2356244" y="4932169"/>
                <a:ext cx="5150656" cy="492338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bSup>
                      <m:r>
                        <a:rPr lang="en-US" sz="16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𝜌</m:t>
                          </m:r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en-US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sz="16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/2)</m:t>
                      </m:r>
                      <m:sSubSup>
                        <m:sSubSup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bSup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9E1B2E3-6546-1945-87C6-933415A8B8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6244" y="4932169"/>
                <a:ext cx="5150656" cy="49233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D22B912-D689-6B4A-9E24-2F7328C023CD}"/>
                  </a:ext>
                </a:extLst>
              </p:cNvPr>
              <p:cNvSpPr/>
              <p:nvPr/>
            </p:nvSpPr>
            <p:spPr>
              <a:xfrm>
                <a:off x="9034272" y="4631770"/>
                <a:ext cx="2236296" cy="300399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sz="1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1200" i="1">
                        <a:solidFill>
                          <a:schemeClr val="bg1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  <m:sSub>
                          <m:sSubPr>
                            <m:ctrlPr>
                              <a:rPr lang="en-US" sz="1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BH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sz="12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1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=5.0</m:t>
                    </m:r>
                    <m:r>
                      <a:rPr lang="en-US" sz="1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sup>
                    </m:sSup>
                  </m:oMath>
                </a14:m>
                <a:r>
                  <a:rPr lang="en-US" sz="1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D22B912-D689-6B4A-9E24-2F7328C023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4272" y="4631770"/>
                <a:ext cx="2236296" cy="3003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E0D226D-C16C-89F0-E0DE-CD0EA7B45A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9171" y="5001718"/>
            <a:ext cx="3692037" cy="8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2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6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39AD3-8275-B145-B079-1A4C37D8D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GRMHD Simulations in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EC1E3-06EA-1648-B838-30CBB8BEA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McKinney &amp; Blandford (2009)</a:t>
            </a:r>
          </a:p>
        </p:txBody>
      </p:sp>
      <p:pic>
        <p:nvPicPr>
          <p:cNvPr id="4" name="Y2Mate.is - Magnetically Choked Accretion Flow (MCAF)-V2WoJOkIinw-480p-1649746092600.mp4" descr="Y2Mate.is - Magnetically Choked Accretion Flow (MCAF)-V2WoJOkIinw-480p-1649746092600.mp4">
            <a:hlinkClick r:id="" action="ppaction://media"/>
            <a:extLst>
              <a:ext uri="{FF2B5EF4-FFF2-40B4-BE49-F238E27FC236}">
                <a16:creationId xmlns:a16="http://schemas.microsoft.com/office/drawing/2014/main" id="{DDCBCB46-DEE3-2947-A8DE-7CDFCD9112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44250" y="2591954"/>
            <a:ext cx="5402263" cy="4051300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A606EA54-C45C-99B2-701E-A4ABAB6F8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</p:spPr>
        <p:txBody>
          <a:bodyPr/>
          <a:lstStyle/>
          <a:p>
            <a:fld id="{D57F1E4F-1CFF-5643-939E-02111984F56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51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31204-F2D0-8242-9032-42ADD4D1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Blandford-</a:t>
            </a:r>
            <a:r>
              <a:rPr lang="en-US" dirty="0" err="1"/>
              <a:t>Znajek</a:t>
            </a:r>
            <a:r>
              <a:rPr lang="en-US" dirty="0"/>
              <a:t> Mechanism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3AA1EC-0ED5-254C-86AD-A8D1AE911C3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3741" y="1703294"/>
                <a:ext cx="8835381" cy="4742689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Rotating black holes accreting flux due to vertical magnetic field </a:t>
                </a:r>
                <a:r>
                  <a:rPr lang="en-US" b="1" dirty="0"/>
                  <a:t>B</a:t>
                </a:r>
                <a:r>
                  <a:rPr lang="en-US" dirty="0"/>
                  <a:t> source bipolar relativistic outflows via the Blandford-</a:t>
                </a:r>
                <a:r>
                  <a:rPr lang="en-US" dirty="0" err="1"/>
                  <a:t>Znajek</a:t>
                </a:r>
                <a:r>
                  <a:rPr lang="en-US" dirty="0"/>
                  <a:t> (BZ) mechanism (Blandford &amp; </a:t>
                </a:r>
                <a:r>
                  <a:rPr lang="en-US" dirty="0" err="1"/>
                  <a:t>Znajek</a:t>
                </a:r>
                <a:r>
                  <a:rPr lang="en-US" dirty="0"/>
                  <a:t> 1977)</a:t>
                </a:r>
              </a:p>
              <a:p>
                <a:r>
                  <a:rPr lang="en-US" dirty="0"/>
                  <a:t>The BZ jet power depends on the initial field configuration, and liberates electromagnetic power (luminosity) with scaling dependencies on black hole spin a and horizon-threading flux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lvl="1"/>
                <a:r>
                  <a:rPr lang="en-US" dirty="0"/>
                  <a:t>For an accretion disk-fed black hole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Paraboloidal initial field solution </a:t>
                </a:r>
              </a:p>
              <a:p>
                <a:r>
                  <a:rPr lang="en-US" dirty="0"/>
                  <a:t>BZ jets in active galactic nuclei (AGN) typically have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~100</m:t>
                    </m:r>
                    <m:r>
                      <m:rPr>
                        <m:sty m:val="p"/>
                      </m:rPr>
                      <a:rPr lang="en-US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EV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25−28</m:t>
                        </m:r>
                      </m:sup>
                    </m:sSup>
                    <m:r>
                      <m:rPr>
                        <m:sty m:val="p"/>
                      </m:rPr>
                      <a:rPr lang="en-US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Wb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</m:oMath>
                </a14:m>
                <a:r>
                  <a:rPr lang="en-US" dirty="0"/>
                  <a:t>10PA-1EA  (Blandford &amp; </a:t>
                </a:r>
                <a:r>
                  <a:rPr lang="en-US" dirty="0" err="1"/>
                  <a:t>Anantua</a:t>
                </a:r>
                <a:r>
                  <a:rPr lang="en-US" dirty="0"/>
                  <a:t> 2017)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3AA1EC-0ED5-254C-86AD-A8D1AE911C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3741" y="1703294"/>
                <a:ext cx="8835381" cy="4742689"/>
              </a:xfrm>
              <a:blipFill>
                <a:blip r:embed="rId3"/>
                <a:stretch>
                  <a:fillRect l="-287" t="-1067" r="-10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4EF6AD4-CBE8-8743-A60A-9D847859C833}"/>
                  </a:ext>
                </a:extLst>
              </p:cNvPr>
              <p:cNvSpPr/>
              <p:nvPr/>
            </p:nvSpPr>
            <p:spPr>
              <a:xfrm>
                <a:off x="2529610" y="3559284"/>
                <a:ext cx="3566390" cy="635221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BZ</m:t>
                          </m:r>
                        </m:sub>
                      </m:sSub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4EF6AD4-CBE8-8743-A60A-9D847859C8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9610" y="3559284"/>
                <a:ext cx="3566390" cy="6352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54D3B1F6-B341-BD4B-9C3E-88FF595248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9122" y="969899"/>
            <a:ext cx="3155872" cy="34126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BE0F66-F79B-B64F-81D9-55D0E0901B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1564" y="4984201"/>
            <a:ext cx="4394200" cy="381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C5A1138-C922-654F-8AE5-47DEF4FECF08}"/>
                  </a:ext>
                </a:extLst>
              </p:cNvPr>
              <p:cNvSpPr/>
              <p:nvPr/>
            </p:nvSpPr>
            <p:spPr>
              <a:xfrm>
                <a:off x="4723378" y="4271003"/>
                <a:ext cx="1800343" cy="635221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</m:acc>
                          <m:sSub>
                            <m:sSubPr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</m:rad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C5A1138-C922-654F-8AE5-47DEF4FECF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3378" y="4271003"/>
                <a:ext cx="1800343" cy="6352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349E14EA-6B74-3F4C-8FA9-1D7DC9330B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2805" y="4988485"/>
            <a:ext cx="4419600" cy="368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441FD16-01BF-5B4D-AD79-8A77D3BC6BFA}"/>
                  </a:ext>
                </a:extLst>
              </p:cNvPr>
              <p:cNvSpPr txBox="1"/>
              <p:nvPr/>
            </p:nvSpPr>
            <p:spPr>
              <a:xfrm>
                <a:off x="1605961" y="4985680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BZ</m:t>
                          </m:r>
                        </m:sub>
                      </m:sSub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441FD16-01BF-5B4D-AD79-8A77D3BC6B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5961" y="4985680"/>
                <a:ext cx="609600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204A9376-9727-218B-E703-7CC871C30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</p:spPr>
        <p:txBody>
          <a:bodyPr/>
          <a:lstStyle/>
          <a:p>
            <a:r>
              <a:rPr lang="en-US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60905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31204-F2D0-8242-9032-42ADD4D1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Disk-Dynamo-Driven Jets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3AA1EC-0ED5-254C-86AD-A8D1AE911C3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Seed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dirty="0"/>
                  <a:t> field gets amplified by dynamo current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nor/>
                          </m:rPr>
                          <a:rPr lang="en-US" baseline="-25000" dirty="0"/>
                          <m:t>dyn</m:t>
                        </m:r>
                      </m:sub>
                    </m:sSub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dirty="0"/>
                  <a:t> field                               ,   Voltage</a:t>
                </a:r>
              </a:p>
              <a:p>
                <a:r>
                  <a:rPr lang="en-US" dirty="0"/>
                  <a:t>When current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nor/>
                          </m:rPr>
                          <a:rPr lang="en-US" baseline="-25000" dirty="0"/>
                          <m:t>dyn</m:t>
                        </m:r>
                      </m:sub>
                    </m:sSub>
                  </m:oMath>
                </a14:m>
                <a:r>
                  <a:rPr lang="en-US" dirty="0"/>
                  <a:t> reaches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, a jet is launched at speed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r>
                  <a:rPr lang="en-US" dirty="0"/>
                  <a:t>Ohm’s Law with turbulent </a:t>
                </a:r>
                <a:r>
                  <a:rPr lang="en-US" dirty="0" err="1"/>
                  <a:t>hyperresistivity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in terms of potentials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endParaRPr lang="en-US" sz="2800" dirty="0"/>
              </a:p>
              <a:p>
                <a:r>
                  <a:rPr lang="en-US" dirty="0"/>
                  <a:t>Jet momentum equation:</a:t>
                </a:r>
              </a:p>
              <a:p>
                <a:pPr marL="0" indent="0">
                  <a:buNone/>
                </a:pPr>
                <a:r>
                  <a:rPr lang="en-US" dirty="0"/>
                  <a:t>                                                                   , where                        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3AA1EC-0ED5-254C-86AD-A8D1AE911C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379" t="-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880FADF-F484-CB45-B8E5-3AECCCF70E02}"/>
                  </a:ext>
                </a:extLst>
              </p:cNvPr>
              <p:cNvSpPr/>
              <p:nvPr/>
            </p:nvSpPr>
            <p:spPr>
              <a:xfrm>
                <a:off x="5324387" y="2512030"/>
                <a:ext cx="1799453" cy="514536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16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16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16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𝑑𝑟</m:t>
                          </m:r>
                        </m:e>
                      </m:nary>
                      <m:sSub>
                        <m:sSubPr>
                          <m:ctrlPr>
                            <a:rPr lang="en-US" sz="16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880FADF-F484-CB45-B8E5-3AECCCF70E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4387" y="2512030"/>
                <a:ext cx="1799453" cy="514536"/>
              </a:xfrm>
              <a:prstGeom prst="rect">
                <a:avLst/>
              </a:prstGeom>
              <a:blipFill>
                <a:blip r:embed="rId4"/>
                <a:stretch>
                  <a:fillRect l="-4861" t="-200000" b="-266667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4D29AEF-8448-9841-A457-8461487A15CF}"/>
                  </a:ext>
                </a:extLst>
              </p:cNvPr>
              <p:cNvSpPr/>
              <p:nvPr/>
            </p:nvSpPr>
            <p:spPr>
              <a:xfrm>
                <a:off x="2206491" y="2573311"/>
                <a:ext cx="1799453" cy="387847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  <m:sSub>
                            <m:sSubPr>
                              <m:ctrlPr>
                                <a:rPr lang="el-GR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4D29AEF-8448-9841-A457-8461487A15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6491" y="2573311"/>
                <a:ext cx="1799453" cy="387847"/>
              </a:xfrm>
              <a:prstGeom prst="rect">
                <a:avLst/>
              </a:prstGeom>
              <a:blipFill>
                <a:blip r:embed="rId5"/>
                <a:stretch>
                  <a:fillRect b="-6250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9063C4E-2871-0646-B606-141D80345776}"/>
                  </a:ext>
                </a:extLst>
              </p:cNvPr>
              <p:cNvSpPr/>
              <p:nvPr/>
            </p:nvSpPr>
            <p:spPr>
              <a:xfrm>
                <a:off x="3830752" y="3831434"/>
                <a:ext cx="4530495" cy="630739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en-US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f>
                        <m:fPr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num>
                        <m:den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m:rPr>
                          <m:sty m:val="p"/>
                        </m:rPr>
                        <a:rPr lang="el-GR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  <m:r>
                        <a:rPr lang="en-US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en-US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9063C4E-2871-0646-B606-141D803457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0752" y="3831434"/>
                <a:ext cx="4530495" cy="630739"/>
              </a:xfrm>
              <a:prstGeom prst="rect">
                <a:avLst/>
              </a:prstGeom>
              <a:blipFill>
                <a:blip r:embed="rId6"/>
                <a:stretch>
                  <a:fillRect t="-9804" b="-7843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4EF6AD4-CBE8-8743-A60A-9D847859C833}"/>
                  </a:ext>
                </a:extLst>
              </p:cNvPr>
              <p:cNvSpPr/>
              <p:nvPr/>
            </p:nvSpPr>
            <p:spPr>
              <a:xfrm>
                <a:off x="2416404" y="4808462"/>
                <a:ext cx="2987270" cy="630739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num>
                        <m:den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  <m:r>
                        <a:rPr lang="en-US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sSub>
                        <m:sSubPr>
                          <m:ctrlP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amb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4EF6AD4-CBE8-8743-A60A-9D847859C8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6404" y="4808462"/>
                <a:ext cx="2987270" cy="630739"/>
              </a:xfrm>
              <a:prstGeom prst="rect">
                <a:avLst/>
              </a:prstGeom>
              <a:blipFill>
                <a:blip r:embed="rId7"/>
                <a:stretch>
                  <a:fillRect b="-7843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338B95A-D17C-ED46-91A1-575D76DA3101}"/>
                  </a:ext>
                </a:extLst>
              </p:cNvPr>
              <p:cNvSpPr/>
              <p:nvPr/>
            </p:nvSpPr>
            <p:spPr>
              <a:xfrm>
                <a:off x="6464570" y="4852580"/>
                <a:ext cx="1553341" cy="523121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en-US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338B95A-D17C-ED46-91A1-575D76DA31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4570" y="4852580"/>
                <a:ext cx="1553341" cy="523121"/>
              </a:xfrm>
              <a:prstGeom prst="rect">
                <a:avLst/>
              </a:prstGeom>
              <a:blipFill>
                <a:blip r:embed="rId8"/>
                <a:stretch>
                  <a:fillRect t="-2326" b="-9302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45ABC4B9-DA0F-A959-9489-6D1EC6572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</p:spPr>
        <p:txBody>
          <a:bodyPr/>
          <a:lstStyle/>
          <a:p>
            <a:r>
              <a:rPr lang="en-US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58810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25972-873F-B344-AC53-CA199C66E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Conical jet Steady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ADF997-F2F0-524F-94FE-004EAE3592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69847" y="1952077"/>
                <a:ext cx="10398897" cy="4509241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Force-free degenerate electrodynamics (FDE) approximation and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dirty="0"/>
                  <a:t>=</a:t>
                </a:r>
                <a:r>
                  <a:rPr lang="en-US" dirty="0">
                    <a:solidFill>
                      <a:sysClr val="windowText" lastClr="00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</m:acc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sz="900" dirty="0"/>
              </a:p>
              <a:p>
                <a:pPr marL="0" indent="0">
                  <a:buNone/>
                </a:pPr>
                <a:r>
                  <a:rPr lang="en-US" dirty="0"/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amb</m:t>
                        </m:r>
                      </m:sub>
                    </m:sSub>
                    <m:r>
                      <a:rPr lang="en-US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US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sub>
                    </m:sSub>
                    <m:r>
                      <a:rPr lang="en-US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gives jet expansion steady state (</a:t>
                </a:r>
                <a:r>
                  <a:rPr lang="en-US" dirty="0" err="1"/>
                  <a:t>dP</a:t>
                </a:r>
                <a:r>
                  <a:rPr lang="en-US" baseline="-25000" dirty="0" err="1"/>
                  <a:t>r</a:t>
                </a:r>
                <a:r>
                  <a:rPr lang="en-US" dirty="0"/>
                  <a:t>/dt=0) when</a:t>
                </a:r>
              </a:p>
              <a:p>
                <a:r>
                  <a:rPr lang="en-US" dirty="0"/>
                  <a:t>Ohm’s law in the conical jet gives: </a:t>
                </a:r>
              </a:p>
              <a:p>
                <a:r>
                  <a:rPr lang="en-US" dirty="0"/>
                  <a:t>These jets have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e>
                    </m:acc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acc>
                      <m:accPr>
                        <m:chr m:val="⃗"/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</m:acc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are launched by force due to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endParaRPr lang="en-US" b="1" dirty="0"/>
              </a:p>
              <a:p>
                <a:pPr lvl="1"/>
                <a:r>
                  <a:rPr lang="en-US" dirty="0"/>
                  <a:t>Near black hole (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r>
                      <a:rPr lang="en-US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100</m:t>
                    </m:r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/>
                  <a:t>):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, power extracted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(Blandford &amp; </a:t>
                </a:r>
                <a:r>
                  <a:rPr lang="en-US" dirty="0" err="1"/>
                  <a:t>Anantua</a:t>
                </a:r>
                <a:r>
                  <a:rPr lang="en-US" dirty="0"/>
                  <a:t> 2017)</a:t>
                </a:r>
                <a:endParaRPr lang="en-US" b="1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ADF997-F2F0-524F-94FE-004EAE3592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9847" y="1952077"/>
                <a:ext cx="10398897" cy="4509241"/>
              </a:xfrm>
              <a:blipFill>
                <a:blip r:embed="rId3"/>
                <a:stretch>
                  <a:fillRect l="-611" t="-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DD9EA15-1094-454E-8CF6-D17113C95809}"/>
                  </a:ext>
                </a:extLst>
              </p:cNvPr>
              <p:cNvSpPr/>
              <p:nvPr/>
            </p:nvSpPr>
            <p:spPr>
              <a:xfrm>
                <a:off x="9295560" y="3145361"/>
                <a:ext cx="1483746" cy="262484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DD9EA15-1094-454E-8CF6-D17113C958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5560" y="3145361"/>
                <a:ext cx="1483746" cy="262484"/>
              </a:xfrm>
              <a:prstGeom prst="rect">
                <a:avLst/>
              </a:prstGeom>
              <a:blipFill>
                <a:blip r:embed="rId4"/>
                <a:stretch>
                  <a:fillRect b="-31818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44D7964-395C-CE4E-A9AE-DA61393EADAF}"/>
                  </a:ext>
                </a:extLst>
              </p:cNvPr>
              <p:cNvSpPr/>
              <p:nvPr/>
            </p:nvSpPr>
            <p:spPr>
              <a:xfrm>
                <a:off x="2731723" y="2349267"/>
                <a:ext cx="5846220" cy="673963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sSub>
                        <m:sSubPr>
                          <m:ctrlPr>
                            <a:rPr lang="en-U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44D7964-395C-CE4E-A9AE-DA61393EAD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1723" y="2349267"/>
                <a:ext cx="5846220" cy="6739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3C547A5-B942-224A-A749-90649B8D9BA7}"/>
                  </a:ext>
                </a:extLst>
              </p:cNvPr>
              <p:cNvSpPr/>
              <p:nvPr/>
            </p:nvSpPr>
            <p:spPr>
              <a:xfrm>
                <a:off x="5468355" y="3430772"/>
                <a:ext cx="2578714" cy="584581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m:rPr>
                              <m:sty m:val="p"/>
                            </m:rPr>
                            <a:rPr lang="el-GR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3C547A5-B942-224A-A749-90649B8D9B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8355" y="3430772"/>
                <a:ext cx="2578714" cy="58458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071317B-6FFE-7D4D-95D2-C316A2D285BF}"/>
                  </a:ext>
                </a:extLst>
              </p:cNvPr>
              <p:cNvSpPr/>
              <p:nvPr/>
            </p:nvSpPr>
            <p:spPr>
              <a:xfrm>
                <a:off x="8140833" y="3413838"/>
                <a:ext cx="2309453" cy="584581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sSub>
                        <m:sSubPr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sSub>
                        <m:sSubPr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071317B-6FFE-7D4D-95D2-C316A2D285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0833" y="3413838"/>
                <a:ext cx="2309453" cy="58458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62B1F15-B08B-4F45-9516-539C75D5D0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5109029"/>
            <a:ext cx="1411239" cy="17489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8998085-5254-B54D-9F5D-8527834EF10F}"/>
              </a:ext>
            </a:extLst>
          </p:cNvPr>
          <p:cNvSpPr txBox="1"/>
          <p:nvPr/>
        </p:nvSpPr>
        <p:spPr>
          <a:xfrm>
            <a:off x="4745999" y="4686877"/>
            <a:ext cx="1652135" cy="369332"/>
          </a:xfrm>
          <a:prstGeom prst="rect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Conical Jet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7E1AF27-82A9-1543-8F8B-04AEBEB5224F}"/>
                  </a:ext>
                </a:extLst>
              </p:cNvPr>
              <p:cNvSpPr/>
              <p:nvPr/>
            </p:nvSpPr>
            <p:spPr>
              <a:xfrm>
                <a:off x="3636526" y="5230349"/>
                <a:ext cx="1935540" cy="56332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4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sz="14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  <m:r>
                            <a:rPr lang="en-US" sz="1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40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40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en-US" sz="1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4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1400" b="0" i="1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7E1AF27-82A9-1543-8F8B-04AEBEB522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6526" y="5230349"/>
                <a:ext cx="1935540" cy="5633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780335B-7726-EF47-BF13-848615568C9C}"/>
                  </a:ext>
                </a:extLst>
              </p:cNvPr>
              <p:cNvSpPr/>
              <p:nvPr/>
            </p:nvSpPr>
            <p:spPr>
              <a:xfrm>
                <a:off x="3636526" y="5882662"/>
                <a:ext cx="1927264" cy="563321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sz="14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14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sz="14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14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</m:t>
                          </m:r>
                          <m: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14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⇔</m:t>
                          </m:r>
                          <m: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14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780335B-7726-EF47-BF13-848615568C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6526" y="5882662"/>
                <a:ext cx="1927264" cy="56332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C658EA69-1377-684C-A13C-6F97E8D235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21158" y="5137854"/>
            <a:ext cx="843029" cy="174140"/>
          </a:xfrm>
          <a:prstGeom prst="rect">
            <a:avLst/>
          </a:prstGeom>
        </p:spPr>
      </p:pic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9FB6DF4F-1AC4-9587-2139-1CC76E2E1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</p:spPr>
        <p:txBody>
          <a:bodyPr/>
          <a:lstStyle/>
          <a:p>
            <a:r>
              <a:rPr lang="en-US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68356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Key Equations </a:t>
            </a:r>
            <a:r>
              <a:rPr lang="mr-IN" dirty="0"/>
              <a:t>–</a:t>
            </a:r>
            <a:r>
              <a:rPr lang="en-US" dirty="0"/>
              <a:t> Maxwell’s equations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976967"/>
            <a:ext cx="10131425" cy="3649133"/>
          </a:xfrm>
        </p:spPr>
        <p:txBody>
          <a:bodyPr/>
          <a:lstStyle/>
          <a:p>
            <a:r>
              <a:rPr lang="en-US" dirty="0"/>
              <a:t>Maxwell’s equations  describe the dynamics of electric and magnetic fields</a:t>
            </a:r>
          </a:p>
          <a:p>
            <a:pPr marL="0" indent="0">
              <a:buNone/>
            </a:pPr>
            <a:r>
              <a:rPr lang="en-US" dirty="0"/>
              <a:t>                                                                 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017938" y="2779044"/>
                <a:ext cx="4043262" cy="84957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𝛻</m:t>
                          </m:r>
                        </m:e>
                      </m:acc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𝐸</m:t>
                          </m:r>
                        </m:e>
                      </m:acc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𝜌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7938" y="2779044"/>
                <a:ext cx="4043262" cy="84957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017938" y="3773912"/>
                <a:ext cx="4043262" cy="84957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𝛻</m:t>
                          </m:r>
                        </m:e>
                      </m:acc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𝐵</m:t>
                          </m:r>
                        </m:e>
                      </m:acc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7938" y="3773912"/>
                <a:ext cx="4043262" cy="84957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017938" y="4751470"/>
                <a:ext cx="4043262" cy="84957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𝛻</m:t>
                          </m:r>
                        </m:e>
                      </m:acc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𝐸</m:t>
                          </m:r>
                        </m:e>
                      </m:acc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7938" y="4751470"/>
                <a:ext cx="4043262" cy="8495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017938" y="5729028"/>
                <a:ext cx="4043262" cy="84957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                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𝛻</m:t>
                        </m:r>
                      </m:e>
                    </m:acc>
                    <m:r>
                      <a:rPr lang="en-US" i="1">
                        <a:solidFill>
                          <a:schemeClr val="bg1"/>
                        </a:solidFill>
                        <a:latin typeface="Cambria Math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𝐵</m:t>
                        </m:r>
                      </m:e>
                    </m:acc>
                    <m:r>
                      <a:rPr lang="en-US" i="1">
                        <a:solidFill>
                          <a:schemeClr val="bg1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0</m:t>
                        </m:r>
                      </m:sub>
                    </m:sSub>
                    <m:acc>
                      <m:accPr>
                        <m:chr m:val="⃗"/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𝑗</m:t>
                        </m:r>
                      </m:e>
                    </m:acc>
                    <m:r>
                      <a:rPr lang="en-US" i="1">
                        <a:solidFill>
                          <a:schemeClr val="bg1"/>
                        </a:solidFill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𝜀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𝜕</m:t>
                        </m:r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𝐸</m:t>
                            </m:r>
                          </m:e>
                        </m:acc>
                      </m:num>
                      <m:den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𝜕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𝑡</m:t>
                        </m:r>
                      </m:den>
                    </m:f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7938" y="5729028"/>
                <a:ext cx="4043262" cy="84957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163738" y="3095214"/>
            <a:ext cx="1300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Gauss’s Law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01838" y="3895314"/>
            <a:ext cx="1562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Gauss’s Law </a:t>
            </a:r>
          </a:p>
          <a:p>
            <a:r>
              <a:rPr lang="en-US" dirty="0"/>
              <a:t>for Magnetism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14538" y="5063714"/>
            <a:ext cx="1478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Faraday’s Law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02904" y="5871245"/>
            <a:ext cx="1356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Ampère Law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8CB2F79-8581-D84D-8CCA-28A0B0BD4D88}"/>
                  </a:ext>
                </a:extLst>
              </p:cNvPr>
              <p:cNvSpPr txBox="1"/>
              <p:nvPr/>
            </p:nvSpPr>
            <p:spPr>
              <a:xfrm>
                <a:off x="7462068" y="3787259"/>
                <a:ext cx="3891668" cy="9569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Now that we know these</a:t>
                </a:r>
              </a:p>
              <a:p>
                <a:r>
                  <a:rPr lang="en-US" b="1" dirty="0"/>
                  <a:t>basic relationships between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b="1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charset="0"/>
                          </a:rPr>
                          <m:t>𝐵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/>
                  <a:t>… Let there be light!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8CB2F79-8581-D84D-8CCA-28A0B0BD4D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2068" y="3787259"/>
                <a:ext cx="3891668" cy="956929"/>
              </a:xfrm>
              <a:prstGeom prst="rect">
                <a:avLst/>
              </a:prstGeom>
              <a:blipFill>
                <a:blip r:embed="rId7"/>
                <a:stretch>
                  <a:fillRect l="-1303" t="-2632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CDD993B-9068-F446-AE0F-F565D95F4CF1}"/>
                  </a:ext>
                </a:extLst>
              </p:cNvPr>
              <p:cNvSpPr txBox="1"/>
              <p:nvPr/>
            </p:nvSpPr>
            <p:spPr>
              <a:xfrm>
                <a:off x="7462068" y="4842164"/>
                <a:ext cx="3575531" cy="9367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Poynting flux (power per unit area):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charset="0"/>
                            </a:rPr>
                            <m:t>𝑆</m:t>
                          </m:r>
                        </m:e>
                      </m:acc>
                      <m:r>
                        <a:rPr lang="en-US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charset="0"/>
                            </a:rPr>
                            <m:t>𝐸</m:t>
                          </m:r>
                        </m:e>
                      </m:acc>
                      <m:r>
                        <a:rPr lang="en-US" i="1">
                          <a:latin typeface="Cambria Math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CDD993B-9068-F446-AE0F-F565D95F4C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2068" y="4842164"/>
                <a:ext cx="3575531" cy="936795"/>
              </a:xfrm>
              <a:prstGeom prst="rect">
                <a:avLst/>
              </a:prstGeom>
              <a:blipFill>
                <a:blip r:embed="rId8"/>
                <a:stretch>
                  <a:fillRect l="-1413" t="-2667" r="-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450DA9D-79BF-EF42-8804-6F2788B5DBCC}"/>
              </a:ext>
            </a:extLst>
          </p:cNvPr>
          <p:cNvSpPr txBox="1"/>
          <p:nvPr/>
        </p:nvSpPr>
        <p:spPr>
          <a:xfrm>
            <a:off x="7462068" y="5844053"/>
            <a:ext cx="3423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Let’s also see Maxwell’s </a:t>
            </a:r>
            <a:r>
              <a:rPr lang="en-US" dirty="0" err="1"/>
              <a:t>Eqs</a:t>
            </a:r>
            <a:r>
              <a:rPr lang="en-US" dirty="0"/>
              <a:t>. in integral form 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EFA4523-4BEB-AF41-AEF7-B636D83C4047}"/>
              </a:ext>
            </a:extLst>
          </p:cNvPr>
          <p:cNvCxnSpPr/>
          <p:nvPr/>
        </p:nvCxnSpPr>
        <p:spPr>
          <a:xfrm flipH="1">
            <a:off x="7590008" y="3160151"/>
            <a:ext cx="3433960" cy="32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D094AD7F-09E1-D745-883F-A465EB6CF877}"/>
              </a:ext>
            </a:extLst>
          </p:cNvPr>
          <p:cNvSpPr/>
          <p:nvPr/>
        </p:nvSpPr>
        <p:spPr>
          <a:xfrm>
            <a:off x="8361926" y="3018639"/>
            <a:ext cx="384858" cy="3703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</a:t>
            </a:r>
            <a:endParaRPr lang="en-US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FAA4649-BFA6-9949-9DE1-5ED81DD27A79}"/>
                  </a:ext>
                </a:extLst>
              </p:cNvPr>
              <p:cNvSpPr/>
              <p:nvPr/>
            </p:nvSpPr>
            <p:spPr>
              <a:xfrm>
                <a:off x="8261088" y="2905672"/>
                <a:ext cx="4026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×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FAA4649-BFA6-9949-9DE1-5ED81DD27A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1088" y="2905672"/>
                <a:ext cx="40267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879DC4D-FB36-0549-AB0C-50FF2C446284}"/>
                  </a:ext>
                </a:extLst>
              </p:cNvPr>
              <p:cNvSpPr/>
              <p:nvPr/>
            </p:nvSpPr>
            <p:spPr>
              <a:xfrm>
                <a:off x="8052338" y="2689765"/>
                <a:ext cx="477246" cy="4029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𝐹</m:t>
                          </m:r>
                        </m:e>
                      </m:acc>
                      <m:r>
                        <a:rPr lang="en-US" b="0" i="1" baseline="-25000" smtClean="0">
                          <a:latin typeface="Cambria Math" charset="0"/>
                        </a:rPr>
                        <m:t>𝐵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879DC4D-FB36-0549-AB0C-50FF2C4462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2338" y="2689765"/>
                <a:ext cx="477246" cy="402931"/>
              </a:xfrm>
              <a:prstGeom prst="rect">
                <a:avLst/>
              </a:prstGeom>
              <a:blipFill>
                <a:blip r:embed="rId10"/>
                <a:stretch>
                  <a:fillRect t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3D4ACA0-F1A7-064B-8166-1CD2209366E7}"/>
              </a:ext>
            </a:extLst>
          </p:cNvPr>
          <p:cNvCxnSpPr/>
          <p:nvPr/>
        </p:nvCxnSpPr>
        <p:spPr>
          <a:xfrm rot="10800000" flipV="1">
            <a:off x="8576729" y="2549544"/>
            <a:ext cx="3882" cy="5505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ECC8B0B-39D3-6447-AEC0-E5B8A0DF0BC8}"/>
                  </a:ext>
                </a:extLst>
              </p:cNvPr>
              <p:cNvSpPr/>
              <p:nvPr/>
            </p:nvSpPr>
            <p:spPr>
              <a:xfrm>
                <a:off x="8426093" y="2409469"/>
                <a:ext cx="54969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charset="0"/>
                            </a:rPr>
                            <m:t>v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ECC8B0B-39D3-6447-AEC0-E5B8A0DF0B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6093" y="2409469"/>
                <a:ext cx="549694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5F255FC-C26D-B24A-A825-95C1D1AC3969}"/>
                  </a:ext>
                </a:extLst>
              </p:cNvPr>
              <p:cNvSpPr/>
              <p:nvPr/>
            </p:nvSpPr>
            <p:spPr>
              <a:xfrm>
                <a:off x="9077557" y="2778801"/>
                <a:ext cx="396070" cy="4029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5F255FC-C26D-B24A-A825-95C1D1AC39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7557" y="2778801"/>
                <a:ext cx="396070" cy="40293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7027299-BFAA-5448-A4F9-EDAD37529648}"/>
                  </a:ext>
                </a:extLst>
              </p:cNvPr>
              <p:cNvSpPr txBox="1"/>
              <p:nvPr/>
            </p:nvSpPr>
            <p:spPr>
              <a:xfrm>
                <a:off x="9652000" y="2409469"/>
                <a:ext cx="2044021" cy="9826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Lorentz Force Law: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i="1"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</m:acc>
                      <m:r>
                        <a:rPr lang="en-US" i="1">
                          <a:latin typeface="Cambria Math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charset="0"/>
                            </a:rPr>
                            <m:t>𝐵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7027299-BFAA-5448-A4F9-EDAD375296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2000" y="2409469"/>
                <a:ext cx="2044021" cy="982641"/>
              </a:xfrm>
              <a:prstGeom prst="rect">
                <a:avLst/>
              </a:prstGeom>
              <a:blipFill>
                <a:blip r:embed="rId13"/>
                <a:stretch>
                  <a:fillRect l="-1840" t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97B8D8F-0A94-7A4A-A1FF-017FA2353465}"/>
                  </a:ext>
                </a:extLst>
              </p:cNvPr>
              <p:cNvSpPr/>
              <p:nvPr/>
            </p:nvSpPr>
            <p:spPr>
              <a:xfrm>
                <a:off x="3017938" y="2779044"/>
                <a:ext cx="4043262" cy="84957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∯"/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∙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𝑒𝑛𝑐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97B8D8F-0A94-7A4A-A1FF-017FA23534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7938" y="2779044"/>
                <a:ext cx="4043262" cy="849570"/>
              </a:xfrm>
              <a:prstGeom prst="rect">
                <a:avLst/>
              </a:prstGeom>
              <a:blipFill>
                <a:blip r:embed="rId14"/>
                <a:stretch>
                  <a:fillRect t="-121739" b="-1768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AB44AB8-2949-FB43-A8B2-FC645E55B0A6}"/>
                  </a:ext>
                </a:extLst>
              </p:cNvPr>
              <p:cNvSpPr/>
              <p:nvPr/>
            </p:nvSpPr>
            <p:spPr>
              <a:xfrm>
                <a:off x="3017938" y="3773912"/>
                <a:ext cx="4043262" cy="84957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∯"/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∙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AB44AB8-2949-FB43-A8B2-FC645E55B0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7938" y="3773912"/>
                <a:ext cx="4043262" cy="849570"/>
              </a:xfrm>
              <a:prstGeom prst="rect">
                <a:avLst/>
              </a:prstGeom>
              <a:blipFill>
                <a:blip r:embed="rId15"/>
                <a:stretch>
                  <a:fillRect t="-123529" b="-17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841D6AD-5BD6-234C-A4EA-42B789DF3194}"/>
                  </a:ext>
                </a:extLst>
              </p:cNvPr>
              <p:cNvSpPr/>
              <p:nvPr/>
            </p:nvSpPr>
            <p:spPr>
              <a:xfrm>
                <a:off x="3017938" y="4751470"/>
                <a:ext cx="4043262" cy="84957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∙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841D6AD-5BD6-234C-A4EA-42B789DF3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7938" y="4751470"/>
                <a:ext cx="4043262" cy="84957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8B4200B-A0CC-5748-93F3-A6FDAB7FBCF8}"/>
                  </a:ext>
                </a:extLst>
              </p:cNvPr>
              <p:cNvSpPr/>
              <p:nvPr/>
            </p:nvSpPr>
            <p:spPr>
              <a:xfrm>
                <a:off x="3017938" y="5733152"/>
                <a:ext cx="4043262" cy="84957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∙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𝑒𝑛𝑐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𝜇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𝜀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8B4200B-A0CC-5748-93F3-A6FDAB7FBC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7938" y="5733152"/>
                <a:ext cx="4043262" cy="84957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7FABDC64-EB70-E342-9BB2-7663C1026E91}"/>
              </a:ext>
            </a:extLst>
          </p:cNvPr>
          <p:cNvSpPr txBox="1"/>
          <p:nvPr/>
        </p:nvSpPr>
        <p:spPr>
          <a:xfrm>
            <a:off x="11468745" y="626131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7252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2" grpId="0"/>
      <p:bldP spid="13" grpId="0"/>
      <p:bldP spid="14" grpId="0"/>
      <p:bldP spid="16" grpId="0"/>
      <p:bldP spid="8" grpId="0"/>
      <p:bldP spid="15" grpId="0"/>
      <p:bldP spid="17" grpId="0"/>
      <p:bldP spid="19" grpId="0" animBg="1"/>
      <p:bldP spid="21" grpId="0"/>
      <p:bldP spid="22" grpId="0"/>
      <p:bldP spid="24" grpId="0"/>
      <p:bldP spid="25" grpId="0"/>
      <p:bldP spid="9" grpId="0"/>
      <p:bldP spid="26" grpId="0" animBg="1"/>
      <p:bldP spid="27" grpId="0" animBg="1"/>
      <p:bldP spid="28" grpId="0" animBg="1"/>
      <p:bldP spid="2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25972-873F-B344-AC53-CA199C66E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Tower jet Steady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ADF997-F2F0-524F-94FE-004EAE3592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69847" y="1969011"/>
                <a:ext cx="10708598" cy="597103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 magnetic tower Grad-</a:t>
                </a:r>
                <a:r>
                  <a:rPr lang="en-US" dirty="0" err="1"/>
                  <a:t>Shafronov</a:t>
                </a:r>
                <a:r>
                  <a:rPr lang="en-US" dirty="0"/>
                  <a:t> steady state solution (</a:t>
                </a:r>
                <a:r>
                  <a:rPr lang="en-US" dirty="0">
                    <a:solidFill>
                      <a:srgbClr val="FFFF00"/>
                    </a:solidFill>
                  </a:rPr>
                  <a:t>Paper II</a:t>
                </a:r>
                <a:r>
                  <a:rPr lang="en-US" dirty="0"/>
                  <a:t>) of FDE approximation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sz="900" dirty="0"/>
              </a:p>
              <a:p>
                <a:pPr marL="0" indent="0">
                  <a:buNone/>
                </a:pPr>
                <a:r>
                  <a:rPr lang="en-US" dirty="0"/>
                  <a:t>   occurs for                     whenever the jet slows down so that</a:t>
                </a:r>
              </a:p>
              <a:p>
                <a:r>
                  <a:rPr lang="en-US" dirty="0"/>
                  <a:t>These jets have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e>
                    </m:acc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</m:acc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sz="4800" dirty="0"/>
              </a:p>
              <a:p>
                <a:r>
                  <a:rPr lang="en-US" dirty="0"/>
                  <a:t>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sub>
                    </m:sSub>
                  </m:oMath>
                </a14:m>
                <a:r>
                  <a:rPr lang="en-US" dirty="0"/>
                  <a:t> exceeds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dirty="0"/>
                  <a:t> in the disk, jet cumulative current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jet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en-US" dirty="0"/>
                  <a:t> can grow past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jet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For typical AGN lifetime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lang="en-US" dirty="0"/>
                  <a:t>100 </a:t>
                </a:r>
                <a:r>
                  <a:rPr lang="en-US" dirty="0" err="1"/>
                  <a:t>Myr</a:t>
                </a:r>
                <a:r>
                  <a:rPr lang="en-US" dirty="0"/>
                  <a:t>, our tower model predicts                                                   and  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ADF997-F2F0-524F-94FE-004EAE3592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9847" y="1969011"/>
                <a:ext cx="10708598" cy="5971032"/>
              </a:xfrm>
              <a:blipFill>
                <a:blip r:embed="rId3"/>
                <a:stretch>
                  <a:fillRect l="-356" t="-849" r="-2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DD9EA15-1094-454E-8CF6-D17113C95809}"/>
                  </a:ext>
                </a:extLst>
              </p:cNvPr>
              <p:cNvSpPr/>
              <p:nvPr/>
            </p:nvSpPr>
            <p:spPr>
              <a:xfrm>
                <a:off x="2600170" y="3049068"/>
                <a:ext cx="1142097" cy="369333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&lt;&lt;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DD9EA15-1094-454E-8CF6-D17113C958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0170" y="3049068"/>
                <a:ext cx="1142097" cy="36933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7296E2A-A08E-2449-8C60-A2372DC1299C}"/>
                  </a:ext>
                </a:extLst>
              </p:cNvPr>
              <p:cNvSpPr/>
              <p:nvPr/>
            </p:nvSpPr>
            <p:spPr>
              <a:xfrm>
                <a:off x="8087374" y="3011160"/>
                <a:ext cx="1666016" cy="488806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4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40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en-US" sz="1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4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sz="1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≪</m:t>
                      </m:r>
                      <m:r>
                        <a:rPr lang="en-US" sz="1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7296E2A-A08E-2449-8C60-A2372DC129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7374" y="3011160"/>
                <a:ext cx="1666016" cy="488806"/>
              </a:xfrm>
              <a:prstGeom prst="rect">
                <a:avLst/>
              </a:prstGeom>
              <a:blipFill>
                <a:blip r:embed="rId5"/>
                <a:stretch>
                  <a:fillRect b="-7317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F5DF525-30B9-B745-9D3C-04351AAFFFAD}"/>
                  </a:ext>
                </a:extLst>
              </p:cNvPr>
              <p:cNvSpPr/>
              <p:nvPr/>
            </p:nvSpPr>
            <p:spPr>
              <a:xfrm>
                <a:off x="2960443" y="2341901"/>
                <a:ext cx="5586408" cy="604388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sSub>
                        <m:sSubPr>
                          <m:ctrlPr>
                            <a:rPr lang="en-U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F5DF525-30B9-B745-9D3C-04351AAFFF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0443" y="2341901"/>
                <a:ext cx="5586408" cy="604388"/>
              </a:xfrm>
              <a:prstGeom prst="rect">
                <a:avLst/>
              </a:prstGeom>
              <a:blipFill>
                <a:blip r:embed="rId6"/>
                <a:stretch>
                  <a:fillRect b="-2000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F9C4EB16-9D68-6749-BDCD-F14423A0CD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2586" y="3472753"/>
            <a:ext cx="2825750" cy="21846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E87D25-3019-1B44-966F-793B984F2FD6}"/>
              </a:ext>
            </a:extLst>
          </p:cNvPr>
          <p:cNvSpPr txBox="1"/>
          <p:nvPr/>
        </p:nvSpPr>
        <p:spPr>
          <a:xfrm>
            <a:off x="2950073" y="4498434"/>
            <a:ext cx="1505813" cy="369332"/>
          </a:xfrm>
          <a:prstGeom prst="rect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Tower Jet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31FD0D5-9300-3049-9D3F-1521E5005583}"/>
                  </a:ext>
                </a:extLst>
              </p:cNvPr>
              <p:cNvSpPr/>
              <p:nvPr/>
            </p:nvSpPr>
            <p:spPr>
              <a:xfrm>
                <a:off x="7889035" y="4389388"/>
                <a:ext cx="1883071" cy="695199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en-US" sz="1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sz="1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1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1400" b="0" i="1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sz="1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1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1400" b="0" i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Poloidal</m:t>
                      </m:r>
                      <m:r>
                        <a:rPr lang="en-US" sz="1400" b="0" i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Flux</m:t>
                      </m:r>
                    </m:oMath>
                  </m:oMathPara>
                </a14:m>
                <a:endParaRPr lang="en-US" sz="1400" b="0" i="1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31FD0D5-9300-3049-9D3F-1521E50055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9035" y="4389388"/>
                <a:ext cx="1883071" cy="695199"/>
              </a:xfrm>
              <a:prstGeom prst="rect">
                <a:avLst/>
              </a:prstGeom>
              <a:blipFill>
                <a:blip r:embed="rId8"/>
                <a:stretch>
                  <a:fillRect b="-7143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7A616D5-C1A9-4641-8D95-B562AC3F1076}"/>
                  </a:ext>
                </a:extLst>
              </p:cNvPr>
              <p:cNvSpPr/>
              <p:nvPr/>
            </p:nvSpPr>
            <p:spPr>
              <a:xfrm>
                <a:off x="8661401" y="6110517"/>
                <a:ext cx="2628900" cy="375767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5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en-US" sz="115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15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15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sz="115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15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15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en-US" sz="115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𝐿</m:t>
                                      </m:r>
                                    </m:num>
                                    <m:den>
                                      <m:r>
                                        <a:rPr lang="en-US" sz="115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𝑑𝑡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tower</m:t>
                              </m:r>
                            </m:sub>
                          </m:sSub>
                          <m:r>
                            <a:rPr lang="en-US" sz="115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115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≈0.</m:t>
                      </m:r>
                      <m:r>
                        <a:rPr lang="en-US" sz="115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en-US" sz="115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sz="115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sz="115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m:rPr>
                          <m:nor/>
                        </m:rPr>
                        <a:rPr lang="en-US" sz="1150" dirty="0"/>
                        <m:t> </m:t>
                      </m:r>
                      <m:r>
                        <a:rPr lang="en-US" sz="115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115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15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15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24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1150" dirty="0" smtClean="0">
                          <a:solidFill>
                            <a:schemeClr val="tx1"/>
                          </a:solidFill>
                        </a:rPr>
                        <m:t>cm</m:t>
                      </m:r>
                    </m:oMath>
                  </m:oMathPara>
                </a14:m>
                <a:endParaRPr lang="en-US" sz="115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7A616D5-C1A9-4641-8D95-B562AC3F10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1401" y="6110517"/>
                <a:ext cx="2628900" cy="37576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BBF8033-8421-E545-BD8F-425205C426E8}"/>
                  </a:ext>
                </a:extLst>
              </p:cNvPr>
              <p:cNvSpPr/>
              <p:nvPr/>
            </p:nvSpPr>
            <p:spPr>
              <a:xfrm>
                <a:off x="1872452" y="6435483"/>
                <a:ext cx="1658148" cy="330583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=0.1</m:t>
                      </m:r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sSup>
                        <m:sSupPr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1200" dirty="0">
                          <a:solidFill>
                            <a:schemeClr val="tx1"/>
                          </a:solidFill>
                        </a:rPr>
                        <m:t>cm</m:t>
                      </m:r>
                    </m:oMath>
                  </m:oMathPara>
                </a14:m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BBF8033-8421-E545-BD8F-425205C426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2452" y="6435483"/>
                <a:ext cx="1658148" cy="33058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FD3CFFAD-88C1-DE26-89C4-77AD64B21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</p:spPr>
        <p:txBody>
          <a:bodyPr/>
          <a:lstStyle/>
          <a:p>
            <a:r>
              <a:rPr lang="en-US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43443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CDFB7-06FA-0742-B1A1-AE2A7698A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Don’t Towers Emerge in some </a:t>
            </a:r>
            <a:r>
              <a:rPr lang="en-US" dirty="0" err="1"/>
              <a:t>grmhd</a:t>
            </a:r>
            <a:r>
              <a:rPr lang="en-US" dirty="0"/>
              <a:t> Simulations?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67BAA-44D4-C44B-B203-5B4ABD45C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Energy dissipation is related to jet speed in  </a:t>
            </a:r>
            <a:r>
              <a:rPr lang="en-US" dirty="0">
                <a:solidFill>
                  <a:srgbClr val="FFFF00"/>
                </a:solidFill>
              </a:rPr>
              <a:t>Paper II</a:t>
            </a:r>
            <a:r>
              <a:rPr lang="en-US" dirty="0"/>
              <a:t>:                                                                      	                                                                                                    </a:t>
            </a:r>
            <a:r>
              <a:rPr lang="en-US" sz="3600" dirty="0"/>
              <a:t>.</a:t>
            </a:r>
            <a:r>
              <a:rPr lang="en-US" dirty="0"/>
              <a:t>                      </a:t>
            </a:r>
          </a:p>
          <a:p>
            <a:endParaRPr lang="en-US" sz="800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sz="800" dirty="0"/>
          </a:p>
          <a:p>
            <a:r>
              <a:rPr lang="en-US" dirty="0"/>
              <a:t>The persistence of turbulent short circuits (seen in poloidal current (</a:t>
            </a:r>
            <a:r>
              <a:rPr lang="en-US" dirty="0" err="1"/>
              <a:t>j</a:t>
            </a:r>
            <a:r>
              <a:rPr lang="en-US" baseline="-25000" dirty="0" err="1"/>
              <a:t>x</a:t>
            </a:r>
            <a:r>
              <a:rPr lang="en-US" dirty="0" err="1"/>
              <a:t>,j</a:t>
            </a:r>
            <a:r>
              <a:rPr lang="en-US" baseline="-25000" dirty="0" err="1"/>
              <a:t>z</a:t>
            </a:r>
            <a:r>
              <a:rPr lang="en-US" dirty="0"/>
              <a:t>) below) may suppress tower formation in simulations, e.g., (McKinney et al., 2012)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52875E5-47E2-E04F-BEF8-800C934A60BF}"/>
                  </a:ext>
                </a:extLst>
              </p:cNvPr>
              <p:cNvSpPr/>
              <p:nvPr/>
            </p:nvSpPr>
            <p:spPr>
              <a:xfrm>
                <a:off x="1208668" y="2457576"/>
                <a:ext cx="8421107" cy="703949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eff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𝐼𝑉</m:t>
                        </m:r>
                      </m:e>
                    </m:d>
                    <m:r>
                      <a:rPr lang="en-US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nary>
                    <m:d>
                      <m:dPr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8</m:t>
                            </m:r>
                            <m:r>
                              <a:rPr lang="en-US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den>
                        </m:f>
                      </m:e>
                    </m:d>
                    <m:r>
                      <a:rPr lang="en-US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d>
                      <m:dPr>
                        <m:begChr m:val="{"/>
                        <m:endChr m:val="}"/>
                        <m:ctrlPr>
                          <a:rPr lang="en-US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b="0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𝐼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begChr m:val="["/>
                            <m:endChr m:val="]"/>
                            <m:ctrlPr>
                              <a:rPr lang="en-US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1+</m:t>
                            </m:r>
                            <m:f>
                              <m:fPr>
                                <m:ctrlPr>
                                  <a:rPr lang="en-US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US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⊥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num>
                              <m:den>
                                <m:sSup>
                                  <m:sSupPr>
                                    <m:ctrlPr>
                                      <a:rPr lang="en-US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func>
                              <m:funcPr>
                                <m:ctrlPr>
                                  <a:rPr lang="en-US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 smtClean="0">
                                            <a:solidFill>
                                              <a:sysClr val="windowText" lastClr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ysClr val="windowText" lastClr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ysClr val="windowText" lastClr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b="0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  <m:r>
                                      <a:rPr lang="en-US" b="0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ysClr val="windowText" lastClr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ysClr val="windowText" lastClr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ysClr val="windowText" lastClr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i="1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  <m:r>
                                      <a:rPr lang="en-US" i="1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</m:den>
                                </m:f>
                              </m:e>
                            </m:func>
                            <m:r>
                              <a:rPr lang="en-US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||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num>
                              <m:den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func>
                              <m:funcPr>
                                <m:ctrlPr>
                                  <a:rPr lang="en-US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</m:den>
                                </m:f>
                              </m:e>
                            </m:func>
                          </m:e>
                        </m:d>
                      </m:e>
                    </m:d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52875E5-47E2-E04F-BEF8-800C934A60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668" y="2457576"/>
                <a:ext cx="8421107" cy="703949"/>
              </a:xfrm>
              <a:prstGeom prst="rect">
                <a:avLst/>
              </a:prstGeom>
              <a:blipFill>
                <a:blip r:embed="rId3"/>
                <a:stretch>
                  <a:fillRect l="-150" t="-47368" b="-87719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3F37A95-2779-3549-A20E-85013D3A27CE}"/>
                  </a:ext>
                </a:extLst>
              </p:cNvPr>
              <p:cNvSpPr/>
              <p:nvPr/>
            </p:nvSpPr>
            <p:spPr>
              <a:xfrm>
                <a:off x="759967" y="3248581"/>
                <a:ext cx="10947981" cy="1055464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5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5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𝑑𝐿</m:t>
                        </m:r>
                      </m:num>
                      <m:den>
                        <m:r>
                          <a:rPr lang="en-US" sz="15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sz="15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sz="15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5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500" b="0" i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eff</m:t>
                            </m:r>
                          </m:sub>
                        </m:sSub>
                        <m:r>
                          <a:rPr lang="en-US" sz="15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15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sz="15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15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5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5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f>
                          <m:fPr>
                            <m:ctrlPr>
                              <a:rPr lang="en-US" sz="15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1500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n-US" sz="15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v</m:t>
                                </m:r>
                              </m:e>
                              <m:sub>
                                <m:r>
                                  <a:rPr lang="en-US" sz="1500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⊥</m:t>
                                </m:r>
                                <m:r>
                                  <a:rPr lang="en-US" sz="1500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  <m:sup>
                                <m:r>
                                  <a:rPr lang="en-US" sz="1500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bSup>
                          </m:num>
                          <m:den>
                            <m:sSubSup>
                              <m:sSubSupPr>
                                <m:ctrlPr>
                                  <a:rPr lang="en-US" sz="1500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n-US" sz="15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v</m:t>
                                </m:r>
                              </m:e>
                              <m:sub>
                                <m:r>
                                  <a:rPr lang="en-US" sz="1500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  <m:sup>
                                <m:r>
                                  <a:rPr lang="en-US" sz="1500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  <m:r>
                                  <a:rPr lang="en-US" sz="1500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bSup>
                          </m:den>
                        </m:f>
                        <m:func>
                          <m:funcPr>
                            <m:ctrlPr>
                              <a:rPr lang="en-US" sz="15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50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1500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500" i="1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i="1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1500" i="1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1500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500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n-US" sz="1500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sz="1500" i="1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i="1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1500" i="1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500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500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n-US" sz="1500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den>
                            </m:f>
                          </m:e>
                        </m:func>
                        <m:r>
                          <a:rPr lang="en-US" sz="15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5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500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500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1−</m:t>
                                </m:r>
                                <m:f>
                                  <m:fPr>
                                    <m:ctrlPr>
                                      <a:rPr lang="en-US" sz="1500" i="1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Sup>
                                      <m:sSubSupPr>
                                        <m:ctrlPr>
                                          <a:rPr lang="en-US" sz="1500" i="1">
                                            <a:solidFill>
                                              <a:sysClr val="windowText" lastClr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500">
                                            <a:solidFill>
                                              <a:sysClr val="windowText" lastClr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v</m:t>
                                        </m:r>
                                      </m:e>
                                      <m:sub>
                                        <m:r>
                                          <a:rPr lang="en-US" sz="1500" i="1">
                                            <a:solidFill>
                                              <a:sysClr val="windowText" lastClr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⊥</m:t>
                                        </m:r>
                                        <m:r>
                                          <a:rPr lang="en-US" sz="1500" i="1">
                                            <a:solidFill>
                                              <a:sysClr val="windowText" lastClr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  <m:sup>
                                        <m:r>
                                          <a:rPr lang="en-US" sz="1500" i="1">
                                            <a:solidFill>
                                              <a:sysClr val="windowText" lastClr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num>
                                  <m:den>
                                    <m:sSubSup>
                                      <m:sSubSupPr>
                                        <m:ctrlPr>
                                          <a:rPr lang="en-US" sz="1500" i="1">
                                            <a:solidFill>
                                              <a:sysClr val="windowText" lastClr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500">
                                            <a:solidFill>
                                              <a:sysClr val="windowText" lastClr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v</m:t>
                                        </m:r>
                                      </m:e>
                                      <m:sub>
                                        <m:r>
                                          <a:rPr lang="en-US" sz="1500" i="1">
                                            <a:solidFill>
                                              <a:sysClr val="windowText" lastClr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sub>
                                      <m:sup>
                                        <m:r>
                                          <a:rPr lang="en-US" sz="1500" i="1">
                                            <a:solidFill>
                                              <a:sysClr val="windowText" lastClr="0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∗2</m:t>
                                        </m:r>
                                      </m:sup>
                                    </m:sSubSup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15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func>
                          <m:funcPr>
                            <m:ctrlPr>
                              <a:rPr lang="en-US" sz="15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50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1500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500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num>
                              <m:den>
                                <m:r>
                                  <a:rPr lang="en-US" sz="1500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den>
                            </m:f>
                          </m:e>
                        </m:func>
                      </m:den>
                    </m:f>
                  </m:oMath>
                </a14:m>
                <a:r>
                  <a:rPr lang="en-US" sz="1500" dirty="0">
                    <a:solidFill>
                      <a:sysClr val="windowText" lastClr="00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5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  <m:d>
                      <m:dPr>
                        <m:begChr m:val="{"/>
                        <m:endChr m:val=""/>
                        <m:ctrlPr>
                          <a:rPr lang="en-US" sz="15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15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f>
                              <m:fPr>
                                <m:ctrlPr>
                                  <a:rPr lang="en-US" sz="1500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500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num>
                              <m:den>
                                <m:r>
                                  <a:rPr lang="en-US" sz="1500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1+</m:t>
                                </m:r>
                                <m:f>
                                  <m:fPr>
                                    <m:ctrlPr>
                                      <a:rPr lang="en-US" sz="1500" i="1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500" i="1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500" i="1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  <m:func>
                                  <m:funcPr>
                                    <m:ctrlPr>
                                      <a:rPr lang="en-US" sz="1500" i="1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5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ln</m:t>
                                    </m:r>
                                  </m:fName>
                                  <m:e>
                                    <m:f>
                                      <m:fPr>
                                        <m:ctrlPr>
                                          <a:rPr lang="en-US" sz="1500" i="1">
                                            <a:solidFill>
                                              <a:sysClr val="windowText" lastClr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n-US" sz="1500" i="1">
                                                <a:solidFill>
                                                  <a:sysClr val="windowText" lastClr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500" i="1">
                                                <a:solidFill>
                                                  <a:sysClr val="windowText" lastClr="000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𝑅</m:t>
                                            </m:r>
                                          </m:e>
                                          <m:sub>
                                            <m:r>
                                              <a:rPr lang="en-US" sz="1500" i="1">
                                                <a:solidFill>
                                                  <a:sysClr val="windowText" lastClr="000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n-US" sz="1500" i="1">
                                                <a:solidFill>
                                                  <a:sysClr val="windowText" lastClr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500" i="1">
                                                <a:solidFill>
                                                  <a:sysClr val="windowText" lastClr="000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𝑅</m:t>
                                            </m:r>
                                          </m:e>
                                          <m:sub>
                                            <m:r>
                                              <a:rPr lang="en-US" sz="1500" i="1">
                                                <a:solidFill>
                                                  <a:sysClr val="windowText" lastClr="000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func>
                              </m:den>
                            </m:f>
                            <m:r>
                              <a:rPr lang="en-US" sz="15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&gt;</m:t>
                            </m:r>
                            <m:r>
                              <a:rPr lang="en-US" sz="15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0.8</m:t>
                            </m:r>
                            <m:r>
                              <a:rPr lang="en-US" sz="15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sz="15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50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                                                 </m:t>
                            </m:r>
                            <m:sSub>
                              <m:sSubPr>
                                <m:ctrlPr>
                                  <a:rPr lang="en-US" sz="1500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500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500" b="0" i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eff</m:t>
                                </m:r>
                              </m:sub>
                            </m:sSub>
                            <m:r>
                              <a:rPr lang="en-US" sz="15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=1,</m:t>
                            </m:r>
                            <m:sSub>
                              <m:sSubPr>
                                <m:ctrlPr>
                                  <a:rPr lang="en-US" sz="1500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5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v</m:t>
                                </m:r>
                              </m:e>
                              <m:sub>
                                <m:r>
                                  <a:rPr lang="en-US" sz="1500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⊥</m:t>
                                </m:r>
                                <m:r>
                                  <a:rPr lang="en-US" sz="1500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sz="15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≈</m:t>
                            </m:r>
                            <m:sSubSup>
                              <m:sSubSupPr>
                                <m:ctrlPr>
                                  <a:rPr lang="en-US" sz="1500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n-US" sz="15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v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5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A</m:t>
                                </m:r>
                              </m:sub>
                              <m:sup>
                                <m:r>
                                  <a:rPr lang="en-US" sz="1500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  <m:r>
                              <a:rPr lang="en-US" sz="15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50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50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15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conical</m:t>
                            </m:r>
                            <m:r>
                              <a:rPr lang="en-US" sz="15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15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jet</m:t>
                            </m:r>
                            <m:r>
                              <a:rPr lang="en-US" sz="15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a:rPr lang="en-US" sz="15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                                       </m:t>
                            </m:r>
                          </m:e>
                          <m:e>
                            <m:f>
                              <m:fPr>
                                <m:ctrlPr>
                                  <a:rPr lang="en-US" sz="1500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500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sz="1500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/4</m:t>
                                </m:r>
                              </m:num>
                              <m:den>
                                <m:r>
                                  <a:rPr lang="en-US" sz="1500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1+</m:t>
                                </m:r>
                                <m:r>
                                  <a:rPr lang="en-US" sz="1500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  <m:func>
                                  <m:funcPr>
                                    <m:ctrlPr>
                                      <a:rPr lang="en-US" sz="1500" i="1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5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ln</m:t>
                                    </m:r>
                                  </m:fName>
                                  <m:e>
                                    <m:f>
                                      <m:fPr>
                                        <m:ctrlPr>
                                          <a:rPr lang="en-US" sz="1500" i="1">
                                            <a:solidFill>
                                              <a:sysClr val="windowText" lastClr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500" i="1">
                                            <a:solidFill>
                                              <a:sysClr val="windowText" lastClr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num>
                                      <m:den>
                                        <m:r>
                                          <a:rPr lang="en-US" sz="1500" i="1">
                                            <a:solidFill>
                                              <a:sysClr val="windowText" lastClr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den>
                                    </m:f>
                                  </m:e>
                                </m:func>
                              </m:den>
                            </m:f>
                            <m:r>
                              <a:rPr lang="en-US" sz="15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≈</m:t>
                            </m:r>
                            <m:r>
                              <a:rPr lang="en-US" sz="15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</m:t>
                            </m:r>
                            <m:r>
                              <a:rPr lang="en-US" sz="15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01</m:t>
                            </m:r>
                            <m:r>
                              <a:rPr lang="en-US" sz="15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sz="15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500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500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en-US" sz="1500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500" b="0" i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eff</m:t>
                                </m:r>
                              </m:sub>
                            </m:sSub>
                            <m:r>
                              <a:rPr lang="en-US" sz="15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1500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500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1500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  <m:r>
                              <a:rPr lang="en-US" sz="15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500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500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1500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∥</m:t>
                                </m:r>
                              </m:sub>
                            </m:sSub>
                            <m:r>
                              <a:rPr lang="en-US" sz="15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≈</m:t>
                            </m:r>
                            <m:f>
                              <m:fPr>
                                <m:ctrlPr>
                                  <a:rPr lang="en-US" sz="1500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500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15</m:t>
                                </m:r>
                              </m:num>
                              <m:den>
                                <m:r>
                                  <a:rPr lang="en-US" sz="1500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16</m:t>
                                </m:r>
                              </m:den>
                            </m:f>
                            <m:r>
                              <a:rPr lang="en-US" sz="15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  <m:r>
                              <a:rPr lang="en-US" sz="15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15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en-US" sz="1500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500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sz="15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=0.1</m:t>
                            </m:r>
                            <m:r>
                              <a:rPr lang="en-US" sz="15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  <m:d>
                              <m:dPr>
                                <m:ctrlPr>
                                  <a:rPr lang="en-US" sz="1500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500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sz="150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 </m:t>
                            </m:r>
                            <m:r>
                              <m:rPr>
                                <m:sty m:val="p"/>
                              </m:rPr>
                              <a:rPr lang="en-US" sz="150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at</m:t>
                            </m:r>
                            <m:r>
                              <a:rPr lang="en-US" sz="150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5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sz="15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=0.01</m:t>
                            </m:r>
                            <m:sSub>
                              <m:sSubPr>
                                <m:ctrlPr>
                                  <a:rPr lang="en-US" sz="1500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500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en-US" sz="1500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5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sub>
                            </m:sSub>
                            <m:r>
                              <a:rPr lang="en-US" sz="150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func>
                              <m:funcPr>
                                <m:ctrlPr>
                                  <a:rPr lang="en-US" sz="1500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15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f>
                                  <m:fPr>
                                    <m:ctrlPr>
                                      <a:rPr lang="en-US" sz="1500" i="1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500" i="1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num>
                                  <m:den>
                                    <m:r>
                                      <a:rPr lang="en-US" sz="1500" i="1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den>
                                </m:f>
                              </m:e>
                            </m:func>
                            <m:r>
                              <a:rPr lang="en-US" sz="15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≈</m:t>
                            </m:r>
                            <m:r>
                              <a:rPr lang="en-US" sz="150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20  </m:t>
                            </m:r>
                            <m:r>
                              <a:rPr lang="en-US" sz="150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15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tower</m:t>
                            </m:r>
                            <m:r>
                              <a:rPr lang="en-US" sz="15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15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jet</m:t>
                            </m:r>
                            <m:r>
                              <a:rPr lang="en-US" sz="15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eqArr>
                      </m:e>
                    </m:d>
                  </m:oMath>
                </a14:m>
                <a:endParaRPr lang="en-US" sz="1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3F37A95-2779-3549-A20E-85013D3A27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967" y="3248581"/>
                <a:ext cx="10947981" cy="10554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25DBF5D-5D59-644B-BB5E-167024A24F43}"/>
                  </a:ext>
                </a:extLst>
              </p:cNvPr>
              <p:cNvSpPr txBox="1"/>
              <p:nvPr/>
            </p:nvSpPr>
            <p:spPr>
              <a:xfrm>
                <a:off x="7651851" y="2438426"/>
                <a:ext cx="2116743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05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050" b="0" i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eff</m:t>
                        </m:r>
                      </m:sub>
                    </m:sSub>
                  </m:oMath>
                </a14:m>
                <a:r>
                  <a:rPr lang="en-US" sz="1050" dirty="0"/>
                  <a:t> = efficiency of </a:t>
                </a:r>
              </a:p>
              <a:p>
                <a:r>
                  <a:rPr lang="en-US" sz="1050" dirty="0"/>
                  <a:t>converting accretion  power to </a:t>
                </a:r>
              </a:p>
              <a:p>
                <a:r>
                  <a:rPr lang="en-US" sz="1050" dirty="0"/>
                  <a:t>EM power instead of </a:t>
                </a:r>
              </a:p>
              <a:p>
                <a:r>
                  <a:rPr lang="en-US" sz="1050" dirty="0"/>
                  <a:t>shocks, ion acceleration,…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25DBF5D-5D59-644B-BB5E-167024A24F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1851" y="2438426"/>
                <a:ext cx="2116743" cy="738664"/>
              </a:xfrm>
              <a:prstGeom prst="rect">
                <a:avLst/>
              </a:prstGeom>
              <a:blipFill>
                <a:blip r:embed="rId5"/>
                <a:stretch>
                  <a:fillRect b="-3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0F09C852-FA53-9242-BC2B-916DFCE3AD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9726" y="5052186"/>
            <a:ext cx="2141113" cy="17372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9C4D72-05C4-A345-9C69-98592C76AF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8431" y="5052185"/>
            <a:ext cx="2141112" cy="17372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AA35774-3058-C747-B5B8-05CF8F95D3D1}"/>
              </a:ext>
            </a:extLst>
          </p:cNvPr>
          <p:cNvSpPr txBox="1"/>
          <p:nvPr/>
        </p:nvSpPr>
        <p:spPr>
          <a:xfrm>
            <a:off x="1164793" y="5384661"/>
            <a:ext cx="267708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Current loops in </a:t>
            </a:r>
            <a:r>
              <a:rPr lang="en-US" sz="1400" dirty="0" err="1"/>
              <a:t>xz</a:t>
            </a:r>
            <a:r>
              <a:rPr lang="en-US" sz="1400" dirty="0"/>
              <a:t>-slices for</a:t>
            </a:r>
          </a:p>
          <a:p>
            <a:r>
              <a:rPr lang="en-US" sz="1400" dirty="0"/>
              <a:t> -20M&lt;</a:t>
            </a:r>
            <a:r>
              <a:rPr lang="en-US" sz="1400" dirty="0" err="1"/>
              <a:t>x,z</a:t>
            </a:r>
            <a:r>
              <a:rPr lang="en-US" sz="1400" dirty="0"/>
              <a:t>&lt;20M,</a:t>
            </a:r>
          </a:p>
          <a:p>
            <a:r>
              <a:rPr lang="en-US" sz="1400" dirty="0"/>
              <a:t> the region of greatest gravity-</a:t>
            </a:r>
          </a:p>
          <a:p>
            <a:r>
              <a:rPr lang="en-US" sz="1400" dirty="0"/>
              <a:t>driven MRI activity</a:t>
            </a:r>
          </a:p>
          <a:p>
            <a:endParaRPr lang="en-US" dirty="0"/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6AE0B3F6-5814-E1C9-57D2-FBB0A29A9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</p:spPr>
        <p:txBody>
          <a:bodyPr/>
          <a:lstStyle/>
          <a:p>
            <a:r>
              <a:rPr lang="en-US" dirty="0"/>
              <a:t>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945977-C97B-3C4E-817D-3CB19C787918}"/>
              </a:ext>
            </a:extLst>
          </p:cNvPr>
          <p:cNvSpPr txBox="1"/>
          <p:nvPr/>
        </p:nvSpPr>
        <p:spPr>
          <a:xfrm>
            <a:off x="9932222" y="263136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then</a:t>
            </a:r>
          </a:p>
        </p:txBody>
      </p:sp>
    </p:spTree>
    <p:extLst>
      <p:ext uri="{BB962C8B-B14F-4D97-AF65-F5344CB8AC3E}">
        <p14:creationId xmlns:p14="http://schemas.microsoft.com/office/powerpoint/2010/main" val="59638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6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B6C20-2FC3-EB4E-9092-FD06282DD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Eliminating the short circuit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9E1D78-CE4A-834D-A907-C363E3E3689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Short circuit current density component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  <m:sup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dirty="0"/>
                  <a:t>is maintained by acceleration as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r>
                  <a:rPr lang="en-US" dirty="0"/>
                  <a:t>where the poloidal force component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r>
                  <a:rPr lang="en-US" dirty="0"/>
                  <a:t>vanishes with sufficient ambient pressure gradient</a:t>
                </a:r>
              </a:p>
              <a:p>
                <a:r>
                  <a:rPr lang="en-US" dirty="0"/>
                  <a:t>The short circuit component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sub>
                    </m:sSub>
                  </m:oMath>
                </a14:m>
                <a:r>
                  <a:rPr lang="en-US" dirty="0"/>
                  <a:t> can eliminated for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9E1D78-CE4A-834D-A907-C363E3E368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31" t="-2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29FC8E0-C044-3841-948B-5F2B7E39FE33}"/>
                  </a:ext>
                </a:extLst>
              </p:cNvPr>
              <p:cNvSpPr/>
              <p:nvPr/>
            </p:nvSpPr>
            <p:spPr>
              <a:xfrm>
                <a:off x="3139978" y="2450968"/>
                <a:ext cx="3962401" cy="572163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⃗"/>
                              <m:ctrlP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e>
                          </m:acc>
                        </m:e>
                        <m:sub>
                          <m: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16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acc>
                        </m:e>
                        <m:sub>
                          <m: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6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16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f>
                        <m:fPr>
                          <m:ctrlP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6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sSup>
                            <m:sSupPr>
                              <m:ctrlP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sz="16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6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sz="16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  <m: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29FC8E0-C044-3841-948B-5F2B7E39FE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9978" y="2450968"/>
                <a:ext cx="3962401" cy="572163"/>
              </a:xfrm>
              <a:prstGeom prst="rect">
                <a:avLst/>
              </a:prstGeom>
              <a:blipFill>
                <a:blip r:embed="rId4"/>
                <a:stretch>
                  <a:fillRect t="-17021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0554875-1419-E443-A9E4-F8CACE47FF83}"/>
                  </a:ext>
                </a:extLst>
              </p:cNvPr>
              <p:cNvSpPr/>
              <p:nvPr/>
            </p:nvSpPr>
            <p:spPr>
              <a:xfrm>
                <a:off x="2120900" y="3347479"/>
                <a:ext cx="6235586" cy="590943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16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</m:acc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60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Pol</m:t>
                              </m:r>
                            </m:sub>
                          </m:sSub>
                        </m:num>
                        <m:den>
                          <m: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6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6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f>
                        <m:fPr>
                          <m:ctrlP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d>
                        <m:dPr>
                          <m:ctrlP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16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60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ϕ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f>
                            <m:fPr>
                              <m:ctrlP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⃗"/>
                                  <m:ctrlPr>
                                    <a:rPr lang="en-US" sz="16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num>
                            <m:den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sz="16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sSub>
                        <m:sSubPr>
                          <m:ctrlP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6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6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6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sz="160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Pol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en-US" sz="16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16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sSub>
                        <m:sSubPr>
                          <m:ctrlPr>
                            <a:rPr lang="en-US" sz="16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60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amb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1600" b="0" i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 sz="160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for</m:t>
                      </m:r>
                      <m:r>
                        <a:rPr lang="en-US" sz="1600" b="0" i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</m:t>
                      </m:r>
                      <m:f>
                        <m:fPr>
                          <m:ctrlP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num>
                        <m:den>
                          <m: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6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6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f>
                        <m:fPr>
                          <m:ctrlP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en-US" sz="160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160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</m:t>
                              </m:r>
                            </m:e>
                          </m:acc>
                        </m:num>
                        <m:den>
                          <m: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0554875-1419-E443-A9E4-F8CACE47FF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0900" y="3347479"/>
                <a:ext cx="6235586" cy="590943"/>
              </a:xfrm>
              <a:prstGeom prst="rect">
                <a:avLst/>
              </a:prstGeom>
              <a:blipFill>
                <a:blip r:embed="rId5"/>
                <a:stretch>
                  <a:fillRect t="-19149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DE30B13-587A-5344-88C9-7B893D6408DC}"/>
                  </a:ext>
                </a:extLst>
              </p:cNvPr>
              <p:cNvSpPr/>
              <p:nvPr/>
            </p:nvSpPr>
            <p:spPr>
              <a:xfrm>
                <a:off x="2750734" y="4823346"/>
                <a:ext cx="3287817" cy="112050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f>
                        <m:fPr>
                          <m:ctrlP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16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60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ϕ</m:t>
                              </m:r>
                            </m:sub>
                          </m:sSub>
                        </m:num>
                        <m:den>
                          <m: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6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16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𝑑𝐿</m:t>
                                  </m:r>
                                </m:num>
                                <m:den>
                                  <m:r>
                                    <a:rPr lang="en-US" sz="16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6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f>
                        <m:fPr>
                          <m:ctrlPr>
                            <a:rPr lang="en-US" sz="16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num>
                        <m:den>
                          <m:r>
                            <a:rPr lang="en-US" sz="16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160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600" i="1" dirty="0">
                  <a:solidFill>
                    <a:sysClr val="windowText" lastClr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sz="16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−4</m:t>
                      </m:r>
                      <m:r>
                        <a:rPr lang="en-US" sz="16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16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f>
                        <m:fPr>
                          <m:ctrlP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60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amb</m:t>
                              </m:r>
                            </m:sub>
                          </m:sSub>
                        </m:num>
                        <m:den>
                          <m: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den>
                      </m:f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DE30B13-587A-5344-88C9-7B893D6408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0734" y="4823346"/>
                <a:ext cx="3287817" cy="1120502"/>
              </a:xfrm>
              <a:prstGeom prst="rect">
                <a:avLst/>
              </a:prstGeom>
              <a:blipFill>
                <a:blip r:embed="rId6"/>
                <a:stretch>
                  <a:fillRect b="-5556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F9EB120-55DB-2C43-BDF9-11EC244808F5}"/>
                  </a:ext>
                </a:extLst>
              </p:cNvPr>
              <p:cNvSpPr/>
              <p:nvPr/>
            </p:nvSpPr>
            <p:spPr>
              <a:xfrm>
                <a:off x="6102537" y="5147395"/>
                <a:ext cx="2351389" cy="495098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sz="1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𝑟𝐴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acc>
                        <m:accPr>
                          <m:chr m:val="̂"/>
                          <m:ctrlPr>
                            <a:rPr lang="en-US" sz="1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acc>
                      <m:r>
                        <a:rPr lang="en-US" sz="140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sz="14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sz="1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sz="1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1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en-US" sz="14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US" sz="1400" i="1" dirty="0">
                  <a:solidFill>
                    <a:sysClr val="windowText" lastClr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F9EB120-55DB-2C43-BDF9-11EC244808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2537" y="5147395"/>
                <a:ext cx="2351389" cy="4950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4503CD3-A768-974F-8A72-36AE1F136A90}"/>
                  </a:ext>
                </a:extLst>
              </p:cNvPr>
              <p:cNvSpPr/>
              <p:nvPr/>
            </p:nvSpPr>
            <p:spPr>
              <a:xfrm>
                <a:off x="1085346" y="6167019"/>
                <a:ext cx="9906412" cy="590942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Slowing down the jet eliminates the short circuit current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(for suitable ambient pressures)</a:t>
                </a:r>
                <a:endParaRPr lang="en-US" baseline="-250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4503CD3-A768-974F-8A72-36AE1F136A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346" y="6167019"/>
                <a:ext cx="9906412" cy="59094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CC295EAF-2AF0-854E-9CDC-688AEB785C0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011" t="-9715" r="19997" b="15286"/>
          <a:stretch/>
        </p:blipFill>
        <p:spPr>
          <a:xfrm>
            <a:off x="8779781" y="3328819"/>
            <a:ext cx="3304182" cy="25378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89A64B-4821-B24A-8429-431933030FD2}"/>
              </a:ext>
            </a:extLst>
          </p:cNvPr>
          <p:cNvSpPr txBox="1"/>
          <p:nvPr/>
        </p:nvSpPr>
        <p:spPr>
          <a:xfrm>
            <a:off x="9052023" y="2974018"/>
            <a:ext cx="2804571" cy="615553"/>
          </a:xfrm>
          <a:prstGeom prst="rect">
            <a:avLst/>
          </a:prstGeom>
          <a:solidFill>
            <a:srgbClr val="BE50D9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Cumulative Current vs. Cylindrical Radius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CF8E42E8-BA2E-B4CE-6052-140D2AFB1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</p:spPr>
        <p:txBody>
          <a:bodyPr/>
          <a:lstStyle/>
          <a:p>
            <a:r>
              <a:rPr lang="en-US" dirty="0"/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83244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32085-785E-884C-AC48-715726ED4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 acceleration in jets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061E16-BBA3-FD4C-A467-DEA81367740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69848" y="2121407"/>
                <a:ext cx="10702510" cy="4509241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In the relativistic limit, jet particle momentum is given by </a:t>
                </a:r>
              </a:p>
              <a:p>
                <a:pPr marL="0" indent="0">
                  <a:buNone/>
                </a:pPr>
                <a:r>
                  <a:rPr lang="en-US" dirty="0"/>
                  <a:t>where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dirty="0"/>
                  <a:t> is given by Ohm’s law with relativistic correction and Hall terms: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 err="1"/>
                  <a:t>Hyperresistivity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dirty="0"/>
                  <a:t> also has units of electric field, and components </a:t>
                </a:r>
                <a:r>
                  <a:rPr lang="en-US" sz="2200" dirty="0"/>
                  <a:t> </a:t>
                </a:r>
              </a:p>
              <a:p>
                <a:pPr marL="0" indent="0">
                  <a:buNone/>
                </a:pPr>
                <a:endParaRPr lang="en-US" sz="4000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Plasma turbulence (hyper-resistivity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in Ohm’s law) accelerates jet ions</a:t>
                </a:r>
              </a:p>
              <a:p>
                <a:pPr lvl="1"/>
                <a:r>
                  <a:rPr lang="en-US" dirty="0"/>
                  <a:t>In the Central Column by kink modes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𝐿𝑎𝑟</m:t>
                        </m:r>
                      </m:sub>
                    </m:sSub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In the Nose by resonance with electron drift waves for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𝐿𝑎𝑟</m:t>
                        </m:r>
                      </m:sub>
                    </m:sSub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m:rPr>
                        <m:sty m:val="p"/>
                      </m:rPr>
                      <a:rPr lang="el-GR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dirty="0"/>
                  <a:t> is magnetic flux width</a:t>
                </a:r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061E16-BBA3-FD4C-A467-DEA8136774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9848" y="2121407"/>
                <a:ext cx="10702510" cy="4509241"/>
              </a:xfrm>
              <a:blipFill>
                <a:blip r:embed="rId3"/>
                <a:stretch>
                  <a:fillRect l="-593" t="-1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DD8E2416-004C-0A41-98CF-91D2547AB065}"/>
              </a:ext>
            </a:extLst>
          </p:cNvPr>
          <p:cNvSpPr txBox="1"/>
          <p:nvPr/>
        </p:nvSpPr>
        <p:spPr>
          <a:xfrm>
            <a:off x="5190595" y="3842669"/>
            <a:ext cx="3342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Relativistic correction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EEDB2D-E99C-D74B-9A59-53506C96A6F1}"/>
              </a:ext>
            </a:extLst>
          </p:cNvPr>
          <p:cNvSpPr txBox="1"/>
          <p:nvPr/>
        </p:nvSpPr>
        <p:spPr>
          <a:xfrm>
            <a:off x="7566656" y="3845823"/>
            <a:ext cx="1527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Hall term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0AF9B45-0709-B041-8BB5-096FF9F58538}"/>
              </a:ext>
            </a:extLst>
          </p:cNvPr>
          <p:cNvCxnSpPr>
            <a:cxnSpLocks/>
          </p:cNvCxnSpPr>
          <p:nvPr/>
        </p:nvCxnSpPr>
        <p:spPr>
          <a:xfrm>
            <a:off x="6853719" y="3678314"/>
            <a:ext cx="0" cy="1643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10D9C6-125A-B24D-988F-0C4719103D67}"/>
              </a:ext>
            </a:extLst>
          </p:cNvPr>
          <p:cNvCxnSpPr>
            <a:cxnSpLocks/>
          </p:cNvCxnSpPr>
          <p:nvPr/>
        </p:nvCxnSpPr>
        <p:spPr>
          <a:xfrm>
            <a:off x="8270685" y="3615172"/>
            <a:ext cx="0" cy="2274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B1681E5-426A-7A46-82F6-50C46F557EDB}"/>
                  </a:ext>
                </a:extLst>
              </p:cNvPr>
              <p:cNvSpPr/>
              <p:nvPr/>
            </p:nvSpPr>
            <p:spPr>
              <a:xfrm>
                <a:off x="1257413" y="4490293"/>
                <a:ext cx="9864739" cy="929454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en-US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</m:e>
                      </m:acc>
                      <m:r>
                        <a:rPr lang="en-US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 </m:t>
                      </m:r>
                      <m:sSub>
                        <m:sSubPr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b>
                          <m:r>
                            <a:rPr lang="en-US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||</m:t>
                          </m:r>
                        </m:sub>
                      </m:sSub>
                      <m:r>
                        <a:rPr lang="en-US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||</m:t>
                          </m:r>
                        </m:sub>
                      </m:sSub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particles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num>
                                        <m:den>
                                          <m:r>
                                            <a:rPr lang="en-US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den>
                                      </m:f>
                                    </m:e>
                                  </m:d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ysClr val="windowText" lastClr="0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ysClr val="windowText" lastClr="0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ysClr val="windowText" lastClr="0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ysClr val="windowText" lastClr="0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ysClr val="windowText" lastClr="0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𝛾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ysClr val="windowText" lastClr="0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en-US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den>
                                      </m:f>
                                    </m:e>
                                  </m:d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i="1">
                                                  <a:solidFill>
                                                    <a:sysClr val="windowText" lastClr="0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ysClr val="windowText" lastClr="0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||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i="1">
                                                  <a:solidFill>
                                                    <a:sysClr val="windowText" lastClr="0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ysClr val="windowText" lastClr="0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</m:acc>
                                          <m:r>
                                            <a:rPr lang="en-US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∙</m:t>
                                          </m:r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i="1">
                                                  <a:solidFill>
                                                    <a:sysClr val="windowText" lastClr="0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ysClr val="windowText" lastClr="0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</m:e>
                                          </m:acc>
                                        </m:e>
                                      </m:d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nary>
                            </m:e>
                          </m:d>
                        </m:e>
                      </m:nary>
                      <m:f>
                        <m:fPr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rel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||</m:t>
                          </m:r>
                        </m:sub>
                      </m:sSub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rel</m:t>
                          </m:r>
                        </m:sub>
                      </m:sSub>
                      <m:r>
                        <a:rPr lang="en-US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B1681E5-426A-7A46-82F6-50C46F557E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413" y="4490293"/>
                <a:ext cx="9864739" cy="929454"/>
              </a:xfrm>
              <a:prstGeom prst="rect">
                <a:avLst/>
              </a:prstGeom>
              <a:blipFill>
                <a:blip r:embed="rId5"/>
                <a:stretch>
                  <a:fillRect t="-106667" b="-158667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3EF75A5-A167-0548-BE67-599FD620C9B3}"/>
                  </a:ext>
                </a:extLst>
              </p:cNvPr>
              <p:cNvSpPr/>
              <p:nvPr/>
            </p:nvSpPr>
            <p:spPr>
              <a:xfrm>
                <a:off x="8050210" y="1990363"/>
                <a:ext cx="3219354" cy="575136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num>
                        <m:den>
                          <m: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6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d>
                        <m:dPr>
                          <m:ctrlP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  <m:f>
                            <m:fPr>
                              <m:ctrlP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⃗"/>
                                  <m:ctrlPr>
                                    <a:rPr lang="en-US" sz="16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den>
                          </m:f>
                          <m: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en-US" sz="16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sz="16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16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rad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3EF75A5-A167-0548-BE67-599FD620C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0210" y="1990363"/>
                <a:ext cx="3219354" cy="575136"/>
              </a:xfrm>
              <a:prstGeom prst="rect">
                <a:avLst/>
              </a:prstGeom>
              <a:blipFill>
                <a:blip r:embed="rId6"/>
                <a:stretch>
                  <a:fillRect t="-14894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DF27EC6-A143-F74C-8517-32076F675886}"/>
                  </a:ext>
                </a:extLst>
              </p:cNvPr>
              <p:cNvSpPr/>
              <p:nvPr/>
            </p:nvSpPr>
            <p:spPr>
              <a:xfrm>
                <a:off x="1982429" y="2984688"/>
                <a:ext cx="8227141" cy="670808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</m:e>
                      </m:acc>
                      <m:r>
                        <a:rPr lang="en-US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partic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es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num>
                                        <m:den>
                                          <m:r>
                                            <a:rPr lang="en-US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den>
                                      </m:f>
                                    </m:e>
                                  </m:d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ysClr val="windowText" lastClr="0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ysClr val="windowText" lastClr="0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ysClr val="windowText" lastClr="0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ysClr val="windowText" lastClr="0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ysClr val="windowText" lastClr="0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𝛾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ysClr val="windowText" lastClr="0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en-US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den>
                                      </m:f>
                                    </m:e>
                                  </m:d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acc>
                                        <m:accPr>
                                          <m:chr m:val="⃗"/>
                                          <m:ctrlPr>
                                            <a:rPr lang="en-US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</m:acc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i="1">
                                                  <a:solidFill>
                                                    <a:sysClr val="windowText" lastClr="0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ysClr val="windowText" lastClr="0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</m:acc>
                                          <m:r>
                                            <a:rPr lang="en-US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∙</m:t>
                                          </m:r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i="1">
                                                  <a:solidFill>
                                                    <a:sysClr val="windowText" lastClr="0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ysClr val="windowText" lastClr="0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</m:e>
                                          </m:acc>
                                        </m:e>
                                      </m:d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nary>
                            </m:e>
                          </m:d>
                        </m:e>
                      </m:nary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𝑒𝑐</m:t>
                              </m:r>
                            </m:den>
                          </m:f>
                        </m:e>
                      </m:d>
                      <m:r>
                        <a:rPr lang="en-US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DF27EC6-A143-F74C-8517-32076F6758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2429" y="2984688"/>
                <a:ext cx="8227141" cy="670808"/>
              </a:xfrm>
              <a:prstGeom prst="rect">
                <a:avLst/>
              </a:prstGeom>
              <a:blipFill>
                <a:blip r:embed="rId7"/>
                <a:stretch>
                  <a:fillRect t="-168519" b="-238889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E3AE868-45E7-AA4F-B07E-A1D14594214F}"/>
              </a:ext>
            </a:extLst>
          </p:cNvPr>
          <p:cNvSpPr txBox="1"/>
          <p:nvPr/>
        </p:nvSpPr>
        <p:spPr>
          <a:xfrm>
            <a:off x="8602317" y="3845823"/>
            <a:ext cx="1971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Hyperresistivity</a:t>
            </a:r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EA176D3-E1BD-584F-871E-B9AADCF6DE95}"/>
              </a:ext>
            </a:extLst>
          </p:cNvPr>
          <p:cNvCxnSpPr>
            <a:cxnSpLocks/>
          </p:cNvCxnSpPr>
          <p:nvPr/>
        </p:nvCxnSpPr>
        <p:spPr>
          <a:xfrm>
            <a:off x="8952904" y="3668482"/>
            <a:ext cx="0" cy="1643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F3166CB5-6328-6A72-770D-058475481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</p:spPr>
        <p:txBody>
          <a:bodyPr/>
          <a:lstStyle/>
          <a:p>
            <a:r>
              <a:rPr lang="en-US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419450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3" grpId="0" animBg="1"/>
      <p:bldP spid="15" grpId="0" animBg="1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16C7D-68A2-7948-84E7-CFE0AB829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484632"/>
            <a:ext cx="11177722" cy="1609344"/>
          </a:xfrm>
        </p:spPr>
        <p:txBody>
          <a:bodyPr/>
          <a:lstStyle/>
          <a:p>
            <a:r>
              <a:rPr lang="en-US" dirty="0"/>
              <a:t>Ion acceleration: central column Vs. Nose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35027A-A04E-A546-B4AE-FB7498DA95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72948" y="2121408"/>
                <a:ext cx="9280652" cy="4736592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sz="1800" dirty="0"/>
                  <a:t>In the Central Column (CC),</a:t>
                </a:r>
              </a:p>
              <a:p>
                <a:pPr marL="0" indent="0">
                  <a:buNone/>
                </a:pPr>
                <a:endParaRPr lang="en-US" sz="1800" dirty="0"/>
              </a:p>
              <a:p>
                <a:pPr marL="0" indent="0">
                  <a:buNone/>
                </a:pPr>
                <a:r>
                  <a:rPr lang="en-US" sz="1800" dirty="0"/>
                  <a:t>where subscript “1” indicates 3D fluctuations around the mean fields due to kink modes contributing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18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</m:e>
                      <m:sub>
                        <m:r>
                          <a:rPr lang="en-US" sz="18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||</m:t>
                        </m:r>
                      </m:sub>
                    </m:sSub>
                  </m:oMath>
                </a14:m>
                <a:r>
                  <a:rPr lang="en-US" sz="1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18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US" sz="18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8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||</m:t>
                        </m:r>
                      </m:sub>
                    </m:sSub>
                    <m:r>
                      <a:rPr lang="en-US" sz="18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18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US" sz="18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||</m:t>
                        </m:r>
                      </m:sub>
                    </m:sSub>
                  </m:oMath>
                </a14:m>
                <a:r>
                  <a:rPr lang="en-US" sz="1800" dirty="0"/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US" sz="18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||</m:t>
                        </m:r>
                      </m:sub>
                    </m:sSub>
                    <m:r>
                      <a:rPr lang="en-US" sz="1800" b="0" i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num>
                      <m:den>
                        <m:r>
                          <a:rPr lang="en-US" sz="18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a:rPr lang="en-US" sz="18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18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18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18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18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  <m:sup>
                        <m:r>
                          <a:rPr lang="en-US" sz="18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sup>
                    </m:sSubSup>
                    <m:r>
                      <a:rPr lang="en-US" sz="18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f>
                      <m:fPr>
                        <m:ctrlPr>
                          <a:rPr lang="en-US" sz="18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8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18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sz="18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sub>
                        </m:sSub>
                      </m:num>
                      <m:den>
                        <m:r>
                          <a:rPr lang="en-US" sz="18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a:rPr lang="en-US" sz="18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</m:oMath>
                </a14:m>
                <a:endParaRPr lang="en-US" sz="1800" dirty="0"/>
              </a:p>
              <a:p>
                <a:pPr lvl="1"/>
                <a:r>
                  <a:rPr lang="en-US" dirty="0"/>
                  <a:t>Ideal MHD fluctuations can correlate to produce 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||</m:t>
                        </m:r>
                      </m:sub>
                    </m:sSub>
                  </m:oMath>
                </a14:m>
                <a:r>
                  <a:rPr lang="en-US" dirty="0"/>
                  <a:t> (cf. SPHEX experiment (al </a:t>
                </a:r>
                <a:r>
                  <a:rPr lang="en-US" dirty="0" err="1"/>
                  <a:t>Karkhy</a:t>
                </a:r>
                <a:r>
                  <a:rPr lang="en-US" dirty="0"/>
                  <a:t> et al. 1993))</a:t>
                </a:r>
              </a:p>
              <a:p>
                <a:pPr lvl="1"/>
                <a:r>
                  <a:rPr lang="en-US" dirty="0"/>
                  <a:t>Energy is dissipated into ions by curvature radiation and electrons by synchrotron:</a:t>
                </a:r>
              </a:p>
              <a:p>
                <a:pPr marL="274320" lvl="1" indent="0">
                  <a:buNone/>
                </a:pPr>
                <a:r>
                  <a:rPr lang="en-US" dirty="0"/>
                  <a:t> </a:t>
                </a:r>
                <a:r>
                  <a:rPr lang="en-US" sz="1600" dirty="0"/>
                  <a:t> </a:t>
                </a:r>
                <a:endParaRPr lang="en-US" dirty="0"/>
              </a:p>
              <a:p>
                <a:pPr lvl="1"/>
                <a:r>
                  <a:rPr lang="en-US" dirty="0"/>
                  <a:t>To find maximum Lorentz factor, set E</a:t>
                </a:r>
                <a:r>
                  <a:rPr lang="en-US" baseline="-25000" dirty="0"/>
                  <a:t>||</a:t>
                </a:r>
                <a:r>
                  <a:rPr lang="en-US" dirty="0"/>
                  <a:t> equal to the maximum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dirty="0"/>
                  <a:t> field under curvature radiation                                                       for which                                                 independent of particle mass</a:t>
                </a:r>
              </a:p>
              <a:p>
                <a:r>
                  <a:rPr lang="en-US" sz="1800" dirty="0"/>
                  <a:t>In the Nose, curvature radiation parameter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8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18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∝1/</m:t>
                    </m:r>
                    <m:r>
                      <a:rPr lang="en-US" sz="18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1800" dirty="0"/>
                  <a:t>, so particle acceleration is no longer limited by curvature radiation</a:t>
                </a:r>
              </a:p>
              <a:p>
                <a:pPr lvl="1"/>
                <a:r>
                  <a:rPr lang="en-US" dirty="0"/>
                  <a:t>Drift Cyclotron Loss Cone (DCLC) instability (Post &amp; </a:t>
                </a:r>
                <a:r>
                  <a:rPr lang="en-US" dirty="0" err="1"/>
                  <a:t>Rosenbluth</a:t>
                </a:r>
                <a:r>
                  <a:rPr lang="en-US" dirty="0"/>
                  <a:t> 1966) accelerates ions in the nose to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11</m:t>
                        </m:r>
                      </m:sup>
                    </m:sSup>
                  </m:oMath>
                </a14:m>
                <a:r>
                  <a:rPr lang="en-US" dirty="0"/>
                  <a:t> 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20</m:t>
                        </m:r>
                      </m:sup>
                    </m:sSup>
                  </m:oMath>
                </a14:m>
                <a:r>
                  <a:rPr lang="en-US" dirty="0"/>
                  <a:t>eV)</a:t>
                </a:r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35027A-A04E-A546-B4AE-FB7498DA95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2948" y="2121408"/>
                <a:ext cx="9280652" cy="4736592"/>
              </a:xfrm>
              <a:blipFill>
                <a:blip r:embed="rId3"/>
                <a:stretch>
                  <a:fillRect l="-273" t="-802" r="-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7B43716-7F60-CB46-BAA1-259B934AA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1737" y="2502239"/>
            <a:ext cx="3886643" cy="3323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CFD8BD9-89B8-D346-948F-2D8BA188373A}"/>
                  </a:ext>
                </a:extLst>
              </p:cNvPr>
              <p:cNvSpPr/>
              <p:nvPr/>
            </p:nvSpPr>
            <p:spPr>
              <a:xfrm>
                <a:off x="2019405" y="4999622"/>
                <a:ext cx="2567343" cy="29527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9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9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||</m:t>
                          </m:r>
                        </m:sub>
                      </m:sSub>
                      <m:r>
                        <a:rPr lang="en-US" sz="9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9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90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m:rPr>
                              <m:sty m:val="p"/>
                            </m:rPr>
                            <a:rPr lang="en-US" sz="9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ad</m:t>
                          </m:r>
                        </m:sub>
                      </m:sSub>
                      <m:r>
                        <a:rPr lang="en-US" sz="9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9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9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9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9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sSubSup>
                        <m:sSubSupPr>
                          <m:ctrlPr>
                            <a:rPr lang="en-US" sz="9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9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9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b>
                        <m:sup>
                          <m:r>
                            <a:rPr lang="en-US" sz="9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US" sz="9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9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9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90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</m:t>
                                  </m:r>
                                  <m:r>
                                    <a:rPr lang="en-US" sz="9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9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9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sz="9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9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9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9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9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US" sz="9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9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9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9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9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sz="9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9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9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den>
                      </m:f>
                      <m:r>
                        <a:rPr lang="en-US" sz="9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9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9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US" sz="9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9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9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CFD8BD9-89B8-D346-948F-2D8BA18837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9405" y="4999622"/>
                <a:ext cx="2567343" cy="295272"/>
              </a:xfrm>
              <a:prstGeom prst="rect">
                <a:avLst/>
              </a:prstGeom>
              <a:blipFill>
                <a:blip r:embed="rId5"/>
                <a:stretch>
                  <a:fillRect b="-4000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80AAF71-9518-D744-BB4B-06B5D228B308}"/>
                  </a:ext>
                </a:extLst>
              </p:cNvPr>
              <p:cNvSpPr/>
              <p:nvPr/>
            </p:nvSpPr>
            <p:spPr>
              <a:xfrm>
                <a:off x="5930711" y="4999622"/>
                <a:ext cx="2387669" cy="439686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05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CC</m:t>
                          </m:r>
                        </m:sub>
                      </m:sSub>
                      <m:r>
                        <a:rPr lang="en-US" sz="105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sz="105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05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05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05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  <m:sSub>
                                    <m:sSubPr>
                                      <m:ctrlPr>
                                        <a:rPr lang="en-US" sz="105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05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1050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||</m:t>
                                      </m:r>
                                    </m:sub>
                                  </m:sSub>
                                  <m:sSubSup>
                                    <m:sSubSupPr>
                                      <m:ctrlPr>
                                        <a:rPr lang="en-US" sz="105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050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sz="105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𝐶</m:t>
                                      </m:r>
                                    </m:sub>
                                    <m:sup>
                                      <m:r>
                                        <a:rPr lang="en-US" sz="105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en-US" sz="105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05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05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1/4</m:t>
                          </m:r>
                        </m:sup>
                      </m:sSup>
                      <m:r>
                        <a:rPr lang="en-US" sz="105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=3.4×</m:t>
                      </m:r>
                      <m:sSup>
                        <m:sSupPr>
                          <m:ctrlPr>
                            <a:rPr lang="en-US" sz="105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05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05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sSubSup>
                        <m:sSubSupPr>
                          <m:ctrlPr>
                            <a:rPr lang="en-US" sz="105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05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05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sub>
                        <m:sup>
                          <m:f>
                            <m:fPr>
                              <m:ctrlPr>
                                <a:rPr lang="en-US" sz="105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05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105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</m:sup>
                      </m:sSubSup>
                    </m:oMath>
                  </m:oMathPara>
                </a14:m>
                <a:endParaRPr lang="en-US" sz="105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80AAF71-9518-D744-BB4B-06B5D228B3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0711" y="4999622"/>
                <a:ext cx="2387669" cy="4396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E7AA205-3782-8B4D-B41E-9B6B9EE175C6}"/>
                  </a:ext>
                </a:extLst>
              </p:cNvPr>
              <p:cNvSpPr/>
              <p:nvPr/>
            </p:nvSpPr>
            <p:spPr>
              <a:xfrm>
                <a:off x="3441170" y="2448543"/>
                <a:ext cx="5867775" cy="439686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sSub>
                        <m:sSubPr>
                          <m:ctrlPr>
                            <a:rPr lang="en-US" sz="12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||</m:t>
                          </m:r>
                        </m:sub>
                      </m:sSub>
                      <m:r>
                        <a:rPr lang="en-US" sz="12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200" b="0" i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2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r>
                            <a:rPr lang="en-US" sz="12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20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en-US" sz="12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12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20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||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sSub>
                        <m:sSubPr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20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20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20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20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||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sSub>
                        <m:sSubPr>
                          <m:ctrlPr>
                            <a:rPr lang="en-US" sz="12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||</m:t>
                          </m:r>
                        </m:sub>
                      </m:sSub>
                      <m:r>
                        <a:rPr lang="en-US" sz="12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d>
                        <m:dPr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  <m:sup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𝑎𝑐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12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d>
                        <m:dPr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num>
                            <m:den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12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𝑐𝑡</m:t>
                          </m:r>
                        </m:den>
                      </m:f>
                    </m:oMath>
                  </m:oMathPara>
                </a14:m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E7AA205-3782-8B4D-B41E-9B6B9EE175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1170" y="2448543"/>
                <a:ext cx="5867775" cy="4396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74E284C-8288-EA48-A86D-5420E88EB697}"/>
                  </a:ext>
                </a:extLst>
              </p:cNvPr>
              <p:cNvSpPr/>
              <p:nvPr/>
            </p:nvSpPr>
            <p:spPr>
              <a:xfrm>
                <a:off x="4439607" y="4369414"/>
                <a:ext cx="1656393" cy="36933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sSub>
                        <m:sSubPr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||</m:t>
                          </m:r>
                        </m:sub>
                      </m:sSub>
                      <m:r>
                        <a:rPr lang="en-US" sz="12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=0.01</m:t>
                      </m:r>
                      <m:r>
                        <a:rPr lang="en-US" sz="12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74E284C-8288-EA48-A86D-5420E88EB6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9607" y="4369414"/>
                <a:ext cx="1656393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66EFDAA-90C4-414C-AD22-1EFBD889030A}"/>
                  </a:ext>
                </a:extLst>
              </p:cNvPr>
              <p:cNvSpPr/>
              <p:nvPr/>
            </p:nvSpPr>
            <p:spPr>
              <a:xfrm>
                <a:off x="3689285" y="1941463"/>
                <a:ext cx="5371544" cy="479648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||</m:t>
                              </m:r>
                            </m:sub>
                          </m:sSub>
                        </m:num>
                        <m:den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2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20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d>
                        <m:dPr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||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20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rad</m:t>
                              </m:r>
                            </m:sub>
                          </m:sSub>
                        </m:e>
                      </m:d>
                      <m:r>
                        <a:rPr lang="en-US" sz="120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||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||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2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sSub>
                        <m:sSubPr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20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||</m:t>
                          </m:r>
                        </m:sub>
                      </m:sSub>
                      <m:r>
                        <a:rPr lang="en-US" sz="12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200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sz="1200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×</m:t>
                                      </m:r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1200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</m:acc>
                                    </m:e>
                                  </m:d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</m:t>
                                  </m:r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1200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20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p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||</m:t>
                          </m:r>
                        </m:sub>
                      </m:sSub>
                    </m:oMath>
                  </m:oMathPara>
                </a14:m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66EFDAA-90C4-414C-AD22-1EFBD88903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9285" y="1941463"/>
                <a:ext cx="5371544" cy="479648"/>
              </a:xfrm>
              <a:prstGeom prst="rect">
                <a:avLst/>
              </a:prstGeom>
              <a:blipFill>
                <a:blip r:embed="rId9"/>
                <a:stretch>
                  <a:fillRect b="-10000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3A74A8A-E728-5B42-9E99-8A380AF72F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6501" y="3340863"/>
            <a:ext cx="2470399" cy="26360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31F64B8-6800-C344-9EB4-3C314BFFAA7B}"/>
              </a:ext>
            </a:extLst>
          </p:cNvPr>
          <p:cNvSpPr txBox="1"/>
          <p:nvPr/>
        </p:nvSpPr>
        <p:spPr>
          <a:xfrm>
            <a:off x="9541753" y="2795495"/>
            <a:ext cx="2499896" cy="523220"/>
          </a:xfrm>
          <a:prstGeom prst="rect">
            <a:avLst/>
          </a:prstGeom>
          <a:solidFill>
            <a:srgbClr val="BE50D9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Hyperresistive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-Diffusion-Mediated Ion Transport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92056B-21DA-D24F-BAA8-563BBFA579A1}"/>
              </a:ext>
            </a:extLst>
          </p:cNvPr>
          <p:cNvSpPr txBox="1"/>
          <p:nvPr/>
        </p:nvSpPr>
        <p:spPr>
          <a:xfrm>
            <a:off x="9993325" y="5933461"/>
            <a:ext cx="14911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rgbClr val="FF0000"/>
                </a:solidFill>
              </a:rPr>
              <a:t>Jet ions (red)</a:t>
            </a:r>
          </a:p>
          <a:p>
            <a:pPr algn="ctr"/>
            <a:r>
              <a:rPr lang="en-US" sz="1100" dirty="0"/>
              <a:t>Cosmic rays (black)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CE58D6-3681-E041-86A7-380A4953E2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88603" y="3326115"/>
            <a:ext cx="2430105" cy="2654153"/>
          </a:xfrm>
          <a:prstGeom prst="rect">
            <a:avLst/>
          </a:prstGeom>
        </p:spPr>
      </p:pic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56BEA279-BF37-CE78-606D-C297D17B9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</p:spPr>
        <p:txBody>
          <a:bodyPr/>
          <a:lstStyle/>
          <a:p>
            <a:r>
              <a:rPr lang="en-US" dirty="0"/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238786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42F9E-B75B-EF43-A0BF-50239ED47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Drift cyclotron loss cone (DCLC) instability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9AD0CB3-8D92-9849-AE85-1C3C6A5EDD0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69848" y="2121408"/>
                <a:ext cx="10058400" cy="425196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As ions enter the nose, they excite electron density gradients                                  causing electron “drift waves” giving DCLC instability resonant at the ion cyclotron frequency. </a:t>
                </a:r>
              </a:p>
              <a:p>
                <a:r>
                  <a:rPr lang="en-US" dirty="0"/>
                  <a:t>Ions following bending field lines into the nose experience a centrifugal force that causes them to acquire a minimum                              , giving then a hole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around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  <a:p>
                <a:r>
                  <a:rPr lang="en-US" sz="1800" dirty="0"/>
                  <a:t>DCLC (with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8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||</m:t>
                        </m:r>
                      </m:sub>
                    </m:sSub>
                    <m:r>
                      <a:rPr lang="en-US" sz="18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800" dirty="0"/>
                  <a:t>) requires that the distribution function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1800" dirty="0"/>
                  <a:t> averaged over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||</m:t>
                        </m:r>
                      </m:sub>
                    </m:sSub>
                    <m:r>
                      <a:rPr lang="en-US" sz="18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be non-Maxwellian (</a:t>
                </a:r>
                <a:r>
                  <a:rPr lang="en-US" sz="1800" dirty="0">
                    <a:solidFill>
                      <a:srgbClr val="FFFF00"/>
                    </a:solidFill>
                  </a:rPr>
                  <a:t>Paper III.</a:t>
                </a:r>
                <a:r>
                  <a:rPr lang="en-US" sz="1800" dirty="0"/>
                  <a:t>), and the electrostatic potential confining the ions to create a hole in momentum space around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sz="18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800" dirty="0"/>
                  <a:t> , yielding the free energy producing DCLC turbulence </a:t>
                </a:r>
              </a:p>
              <a:p>
                <a:r>
                  <a:rPr lang="en-US" dirty="0"/>
                  <a:t>Thus the onset of DCLC changes the dynamics in the following sequence: </a:t>
                </a:r>
              </a:p>
              <a:p>
                <a:pPr marL="617220" lvl="1" indent="-342900">
                  <a:buFont typeface="+mj-lt"/>
                  <a:buAutoNum type="arabicPeriod"/>
                </a:pPr>
                <a:r>
                  <a:rPr lang="en-US" dirty="0"/>
                  <a:t>DCLC acceleration sets in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&gt;</m:t>
                        </m:r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𝑎𝑐</m:t>
                        </m:r>
                      </m:sub>
                    </m:sSub>
                  </m:oMath>
                </a14:m>
                <a:endParaRPr lang="en-US" dirty="0"/>
              </a:p>
              <a:p>
                <a:pPr marL="617220" lvl="1" indent="-342900">
                  <a:buFont typeface="+mj-lt"/>
                  <a:buAutoNum type="arabicPeriod"/>
                </a:pPr>
                <a:r>
                  <a:rPr lang="en-US" dirty="0"/>
                  <a:t>Ion Larmor radius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increases to ∆ = a/2, the initial flux width in the nose</a:t>
                </a:r>
              </a:p>
              <a:p>
                <a:pPr marL="617220" lvl="1" indent="-342900">
                  <a:buFont typeface="+mj-lt"/>
                  <a:buAutoNum type="arabicPeriod"/>
                </a:pPr>
                <a:r>
                  <a:rPr lang="en-US" dirty="0"/>
                  <a:t>Any further increase in energy may cause ions to escape;  but, in trying to escape, ions attached to field lines begin to spread out the flux, causing the flux width ∆ to expand so as to contain the most energetic ions. </a:t>
                </a:r>
              </a:p>
              <a:p>
                <a:pPr marL="617220" lvl="1" indent="-342900">
                  <a:buFont typeface="+mj-lt"/>
                  <a:buAutoNum type="arabicPeriod"/>
                </a:pPr>
                <a:r>
                  <a:rPr lang="en-US" dirty="0"/>
                  <a:t>As the flux expands, </a:t>
                </a:r>
                <a:r>
                  <a:rPr lang="el-GR" dirty="0"/>
                  <a:t>β</a:t>
                </a:r>
                <a:r>
                  <a:rPr lang="el-GR" baseline="-25000" dirty="0"/>
                  <a:t>⊥</a:t>
                </a:r>
                <a:r>
                  <a:rPr lang="el-GR" dirty="0"/>
                  <a:t> → 1 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9AD0CB3-8D92-9849-AE85-1C3C6A5EDD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9848" y="2121408"/>
                <a:ext cx="10058400" cy="4251960"/>
              </a:xfrm>
              <a:blipFill>
                <a:blip r:embed="rId3"/>
                <a:stretch>
                  <a:fillRect l="-253" t="-1786" r="-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44CAD62-2CF2-4F4A-B765-B12CA9ABA6D6}"/>
                  </a:ext>
                </a:extLst>
              </p:cNvPr>
              <p:cNvSpPr/>
              <p:nvPr/>
            </p:nvSpPr>
            <p:spPr>
              <a:xfrm>
                <a:off x="8178799" y="1901557"/>
                <a:ext cx="1778001" cy="439701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r>
                        <a:rPr lang="en-US" sz="1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𝑑𝑛</m:t>
                          </m:r>
                          <m: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𝑑𝑧</m:t>
                          </m:r>
                        </m:num>
                        <m:den>
                          <m:r>
                            <a:rPr lang="en-US" sz="1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US" sz="14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</m:den>
                      </m:f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44CAD62-2CF2-4F4A-B765-B12CA9ABA6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8799" y="1901557"/>
                <a:ext cx="1778001" cy="439701"/>
              </a:xfrm>
              <a:prstGeom prst="rect">
                <a:avLst/>
              </a:prstGeom>
              <a:blipFill>
                <a:blip r:embed="rId4"/>
                <a:stretch>
                  <a:fillRect t="-2778" b="-5556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2E481E0-0C9F-2847-8481-3ED9D4EB6D84}"/>
                  </a:ext>
                </a:extLst>
              </p:cNvPr>
              <p:cNvSpPr/>
              <p:nvPr/>
            </p:nvSpPr>
            <p:spPr>
              <a:xfrm>
                <a:off x="5194300" y="2980408"/>
                <a:ext cx="1752600" cy="312983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7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7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en-US" sz="17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sSub>
                        <m:sSubPr>
                          <m:ctrlP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7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7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7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||</m:t>
                          </m:r>
                        </m:sub>
                      </m:sSub>
                    </m:oMath>
                  </m:oMathPara>
                </a14:m>
                <a:endParaRPr lang="en-US" sz="17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2E481E0-0C9F-2847-8481-3ED9D4EB6D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4300" y="2980408"/>
                <a:ext cx="1752600" cy="312983"/>
              </a:xfrm>
              <a:prstGeom prst="rect">
                <a:avLst/>
              </a:prstGeom>
              <a:blipFill>
                <a:blip r:embed="rId5"/>
                <a:stretch>
                  <a:fillRect b="-15385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9BB0F0C0-A282-7D06-76B9-25812FCC9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</p:spPr>
        <p:txBody>
          <a:bodyPr/>
          <a:lstStyle/>
          <a:p>
            <a:r>
              <a:rPr lang="en-US" dirty="0"/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98855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B45BE-A9B4-6148-A88E-B1197F7DF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66" y="264499"/>
            <a:ext cx="12327468" cy="1609344"/>
          </a:xfrm>
        </p:spPr>
        <p:txBody>
          <a:bodyPr/>
          <a:lstStyle/>
          <a:p>
            <a:r>
              <a:rPr lang="en-US" dirty="0"/>
              <a:t>Hyper-resistive diffusion of ions in the nose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19995D2-5063-D04D-B9EE-227B6487DFD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8000" y="1811867"/>
                <a:ext cx="11128248" cy="4360333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The radial component of Ohm’s law in the nose </a:t>
                </a:r>
              </a:p>
              <a:p>
                <a:endParaRPr lang="en-US" dirty="0"/>
              </a:p>
              <a:p>
                <a:r>
                  <a:rPr lang="en-US" dirty="0"/>
                  <a:t>The accelerator field can be expressed</a:t>
                </a:r>
              </a:p>
              <a:p>
                <a:pPr marL="0" indent="0">
                  <a:buNone/>
                </a:pPr>
                <a:r>
                  <a:rPr lang="en-US" sz="3200" dirty="0"/>
                  <a:t> </a:t>
                </a:r>
                <a:r>
                  <a:rPr lang="en-US" dirty="0"/>
                  <a:t>                                                                                                                                                                                               where disk-averaged ion velocity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19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9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90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v</m:t>
                            </m:r>
                          </m:e>
                          <m:sub>
                            <m:r>
                              <a:rPr lang="en-US" sz="19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  <m:r>
                      <a:rPr lang="en-US" sz="19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9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𝑑𝐿</m:t>
                    </m:r>
                    <m:r>
                      <a:rPr lang="en-US" sz="19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19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dirty="0"/>
                  <a:t> </a:t>
                </a:r>
                <a:r>
                  <a:rPr lang="en-US" sz="2800" dirty="0"/>
                  <a:t> </a:t>
                </a:r>
                <a:r>
                  <a:rPr lang="en-US" dirty="0"/>
                  <a:t>and radial hyper-resistivity is related to vertical hyper-resistivity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dirty="0"/>
                  <a:t> (averaged over ion energies),  which ejects ions in the z-direction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dirty="0"/>
                  <a:t> is the nose flux width</a:t>
                </a:r>
              </a:p>
              <a:p>
                <a:r>
                  <a:rPr lang="en-US" dirty="0"/>
                  <a:t>The escape of cosmic rays vertically drives cosmic ray acceleration radially</a:t>
                </a:r>
              </a:p>
              <a:p>
                <a:r>
                  <a:rPr lang="en-US" dirty="0" err="1"/>
                  <a:t>Hyperresistivity</a:t>
                </a:r>
                <a:r>
                  <a:rPr lang="en-US" dirty="0"/>
                  <a:t> mediates ion distribution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The solution may be approximated as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19995D2-5063-D04D-B9EE-227B6487DFD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8000" y="1811867"/>
                <a:ext cx="11128248" cy="4360333"/>
              </a:xfrm>
              <a:blipFill>
                <a:blip r:embed="rId3"/>
                <a:stretch>
                  <a:fillRect l="-342" t="-2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65794C6-DD11-7A42-B148-507805D1B3B3}"/>
                  </a:ext>
                </a:extLst>
              </p:cNvPr>
              <p:cNvSpPr/>
              <p:nvPr/>
            </p:nvSpPr>
            <p:spPr>
              <a:xfrm>
                <a:off x="3372990" y="2666474"/>
                <a:ext cx="4475610" cy="413299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14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sz="140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accl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num>
                        <m:den>
                          <m: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40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d>
                        <m:dPr>
                          <m:ctrlPr>
                            <a:rPr lang="en-US" sz="1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1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4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𝑑𝐿</m:t>
                              </m:r>
                            </m:num>
                            <m:den>
                              <m:r>
                                <a:rPr lang="en-US" sz="1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14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sz="14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en-US" sz="14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40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  <m:sup>
                                  <m:r>
                                    <a:rPr lang="en-US" sz="14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sup>
                              </m:sSubSup>
                            </m:e>
                          </m:d>
                        </m:num>
                        <m:den>
                          <m: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m:rPr>
                              <m:sty m:val="p"/>
                            </m:rPr>
                            <a:rPr lang="el-GR" sz="14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</m:den>
                      </m:f>
                      <m:sSub>
                        <m:sSubPr>
                          <m:ctrlP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65794C6-DD11-7A42-B148-507805D1B3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2990" y="2666474"/>
                <a:ext cx="4475610" cy="413299"/>
              </a:xfrm>
              <a:prstGeom prst="rect">
                <a:avLst/>
              </a:prstGeom>
              <a:blipFill>
                <a:blip r:embed="rId4"/>
                <a:stretch>
                  <a:fillRect t="-2857" b="-8571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8E7C94E-2130-8D44-8329-7062D6FA140D}"/>
                  </a:ext>
                </a:extLst>
              </p:cNvPr>
              <p:cNvSpPr/>
              <p:nvPr/>
            </p:nvSpPr>
            <p:spPr>
              <a:xfrm>
                <a:off x="5944571" y="1527485"/>
                <a:ext cx="3504229" cy="511487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1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f>
                        <m:fPr>
                          <m:ctrlP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40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num>
                        <m:den>
                          <m: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4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num>
                        <m:den>
                          <m: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sSub>
                        <m:sSubPr>
                          <m:ctrlP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40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sSub>
                        <m:sSubPr>
                          <m:ctrlP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sz="140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8E7C94E-2130-8D44-8329-7062D6FA14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4571" y="1527485"/>
                <a:ext cx="3504229" cy="5114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C207ECA-6DEF-5C47-AE36-3DFF646755A1}"/>
                  </a:ext>
                </a:extLst>
              </p:cNvPr>
              <p:cNvSpPr txBox="1"/>
              <p:nvPr/>
            </p:nvSpPr>
            <p:spPr>
              <a:xfrm>
                <a:off x="5729776" y="2120875"/>
                <a:ext cx="1506951" cy="394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Builds up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C207ECA-6DEF-5C47-AE36-3DFF646755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9776" y="2120875"/>
                <a:ext cx="1506951" cy="394082"/>
              </a:xfrm>
              <a:prstGeom prst="rect">
                <a:avLst/>
              </a:prstGeom>
              <a:blipFill>
                <a:blip r:embed="rId6"/>
                <a:stretch>
                  <a:fillRect l="-2500" t="-6250"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C9510DA-5F67-1B41-97C4-F3B6AF773C06}"/>
              </a:ext>
            </a:extLst>
          </p:cNvPr>
          <p:cNvSpPr txBox="1"/>
          <p:nvPr/>
        </p:nvSpPr>
        <p:spPr>
          <a:xfrm>
            <a:off x="7302323" y="2171673"/>
            <a:ext cx="1918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Accelerates CRs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A07C73B-CA74-4A42-990D-0CD355339BB2}"/>
              </a:ext>
            </a:extLst>
          </p:cNvPr>
          <p:cNvCxnSpPr>
            <a:cxnSpLocks/>
          </p:cNvCxnSpPr>
          <p:nvPr/>
        </p:nvCxnSpPr>
        <p:spPr>
          <a:xfrm flipV="1">
            <a:off x="6546791" y="2031222"/>
            <a:ext cx="575262" cy="1203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6C80A9-BBE4-0E42-8582-4DBEDDEC3EE7}"/>
              </a:ext>
            </a:extLst>
          </p:cNvPr>
          <p:cNvCxnSpPr>
            <a:cxnSpLocks/>
          </p:cNvCxnSpPr>
          <p:nvPr/>
        </p:nvCxnSpPr>
        <p:spPr>
          <a:xfrm>
            <a:off x="7680826" y="1989612"/>
            <a:ext cx="394310" cy="25262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9E420FC-0D80-534D-AA98-DEAC80A4E8FD}"/>
                  </a:ext>
                </a:extLst>
              </p:cNvPr>
              <p:cNvSpPr/>
              <p:nvPr/>
            </p:nvSpPr>
            <p:spPr>
              <a:xfrm>
                <a:off x="8299501" y="3581604"/>
                <a:ext cx="1809700" cy="511487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14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sz="140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accl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en-US" sz="14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40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  <m:sup>
                                  <m:r>
                                    <a:rPr lang="en-US" sz="14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sup>
                              </m:sSubSup>
                            </m:e>
                          </m:d>
                        </m:num>
                        <m:den>
                          <m: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m:rPr>
                              <m:sty m:val="p"/>
                            </m:rPr>
                            <a:rPr lang="el-GR" sz="14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</m:den>
                      </m:f>
                      <m:sSub>
                        <m:sSubPr>
                          <m:ctrlP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9E420FC-0D80-534D-AA98-DEAC80A4E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9501" y="3581604"/>
                <a:ext cx="1809700" cy="511487"/>
              </a:xfrm>
              <a:prstGeom prst="rect">
                <a:avLst/>
              </a:prstGeom>
              <a:blipFill>
                <a:blip r:embed="rId7"/>
                <a:stretch>
                  <a:fillRect b="-2381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E05760F-0702-0D4B-9005-45CFD581272D}"/>
                  </a:ext>
                </a:extLst>
              </p:cNvPr>
              <p:cNvSpPr/>
              <p:nvPr/>
            </p:nvSpPr>
            <p:spPr>
              <a:xfrm>
                <a:off x="665188" y="4317532"/>
                <a:ext cx="10256812" cy="573587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7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7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US" sz="17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sSub>
                        <m:sSubPr>
                          <m:ctrlP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f>
                        <m:fPr>
                          <m:ctrlP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den>
                      </m:f>
                      <m:r>
                        <a:rPr lang="en-US" sz="17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den>
                      </m:f>
                      <m:sSubSup>
                        <m:sSubSupPr>
                          <m:ctrlP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𝑝𝑟</m:t>
                          </m:r>
                        </m:sub>
                        <m:sup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sup>
                      </m:sSubSup>
                      <m:f>
                        <m:fPr>
                          <m:ctrlP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den>
                      </m:f>
                      <m:r>
                        <a:rPr lang="en-US" sz="17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70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den>
                      </m:f>
                      <m:sSubSup>
                        <m:sSubSupPr>
                          <m:ctrlPr>
                            <a:rPr lang="en-US" sz="17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𝑝𝑟</m:t>
                          </m:r>
                        </m:sub>
                        <m:sup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sup>
                      </m:sSubSup>
                      <m:f>
                        <m:fPr>
                          <m:ctrlP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den>
                      </m:f>
                      <m:r>
                        <a:rPr lang="en-US" sz="17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17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en-US" sz="17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sz="17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7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7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17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70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accl</m:t>
                              </m:r>
                            </m:sub>
                          </m:sSub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𝑝𝑟</m:t>
                              </m:r>
                            </m:sub>
                            <m:sup>
                              <m: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sup>
                          </m:sSubSup>
                          <m:f>
                            <m:fPr>
                              <m:ctrlP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num>
                            <m:den>
                              <m: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7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7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7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sz="17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sSubSup>
                        <m:sSubSupPr>
                          <m:ctrlP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sup>
                      </m:sSubSup>
                      <m:f>
                        <m:fPr>
                          <m:ctrlP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sz="17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sSubSup>
                        <m:sSubSupPr>
                          <m:ctrlP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  <m:sup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sup>
                      </m:sSubSup>
                      <m:f>
                        <m:fPr>
                          <m:ctrlP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sz="17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17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sz="17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E05760F-0702-0D4B-9005-45CFD58127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188" y="4317532"/>
                <a:ext cx="10256812" cy="573587"/>
              </a:xfrm>
              <a:prstGeom prst="rect">
                <a:avLst/>
              </a:prstGeom>
              <a:blipFill>
                <a:blip r:embed="rId8"/>
                <a:stretch>
                  <a:fillRect t="-2128" b="-6383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05B9072-91DD-6D4B-AB6C-D595ABC60513}"/>
                  </a:ext>
                </a:extLst>
              </p:cNvPr>
              <p:cNvSpPr/>
              <p:nvPr/>
            </p:nvSpPr>
            <p:spPr>
              <a:xfrm>
                <a:off x="1596143" y="4967498"/>
                <a:ext cx="8474957" cy="707359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7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𝑝𝑟</m:t>
                          </m:r>
                        </m:sub>
                        <m:sup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sup>
                      </m:sSubSup>
                      <m:r>
                        <a:rPr lang="en-US" sz="17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70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70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𝑐𝑖</m:t>
                              </m:r>
                            </m:sub>
                          </m:sSub>
                          <m:nary>
                            <m:naryPr>
                              <m:ctrlPr>
                                <a:rPr lang="en-US" sz="170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p>
                            <m:e>
                              <m: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sz="17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7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sz="17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sSub>
                                <m:sSubPr>
                                  <m:ctrlPr>
                                    <a:rPr lang="en-US" sz="17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7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7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17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17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7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17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17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7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7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sz="17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))</m:t>
                              </m:r>
                            </m:e>
                          </m:nary>
                        </m:e>
                      </m:d>
                      <m:r>
                        <a:rPr lang="en-US" sz="17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sup>
                      </m:sSubSup>
                      <m:r>
                        <a:rPr lang="en-US" sz="17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𝑝𝑟</m:t>
                              </m:r>
                            </m:sub>
                            <m:sup>
                              <m: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7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7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7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sz="1700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700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r>
                                            <a:rPr lang="en-US" sz="1700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17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sz="17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7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17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Sup>
                        <m:sSubSupPr>
                          <m:ctrlP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𝑝𝑟</m:t>
                          </m:r>
                        </m:sub>
                        <m:sup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sup>
                      </m:sSubSup>
                      <m:r>
                        <a:rPr lang="en-US" sz="17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d>
                        <m:dPr>
                          <m:ctrlP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7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7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7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  <m:r>
                        <a:rPr lang="en-US" sz="170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Sup>
                        <m:sSubSupPr>
                          <m:ctrlPr>
                            <a:rPr lang="en-US" sz="17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𝐿𝑖</m:t>
                          </m:r>
                        </m:sub>
                        <m:sup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𝑐𝑖</m:t>
                          </m:r>
                        </m:sub>
                      </m:sSub>
                      <m:r>
                        <a:rPr lang="en-US" sz="170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7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sz="17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</m:oMath>
                  </m:oMathPara>
                </a14:m>
                <a:endParaRPr lang="en-US" sz="17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05B9072-91DD-6D4B-AB6C-D595ABC605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6143" y="4967498"/>
                <a:ext cx="8474957" cy="707359"/>
              </a:xfrm>
              <a:prstGeom prst="rect">
                <a:avLst/>
              </a:prstGeom>
              <a:blipFill>
                <a:blip r:embed="rId9"/>
                <a:stretch>
                  <a:fillRect t="-150000" b="-196552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3686CE5-E830-CA4F-A6EB-3D7DA5C11F64}"/>
                  </a:ext>
                </a:extLst>
              </p:cNvPr>
              <p:cNvSpPr/>
              <p:nvPr/>
            </p:nvSpPr>
            <p:spPr>
              <a:xfrm>
                <a:off x="339320" y="6015546"/>
                <a:ext cx="11078626" cy="573587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sz="16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16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∗∗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sz="16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nary>
                                <m:naryPr>
                                  <m:ctrlPr>
                                    <a:rPr lang="en-US" sz="16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US" sz="16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sz="16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16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sup>
                                <m:e>
                                  <m:r>
                                    <a:rPr lang="en-US" sz="16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func>
                          <m:d>
                            <m:dPr>
                              <m:begChr m:val="["/>
                              <m:endChr m:val="]"/>
                              <m:ctrlPr>
                                <a:rPr lang="en-US" sz="16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sz="16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accl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6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𝑝𝑟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sup>
                          </m:sSubSup>
                        </m:e>
                      </m:d>
                      <m:r>
                        <a:rPr lang="en-US" sz="16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6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∗∗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nary>
                                <m:naryPr>
                                  <m:ctrlPr>
                                    <a:rPr lang="en-US" sz="16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16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sup>
                                <m:e>
                                  <m:r>
                                    <a:rPr lang="en-US" sz="16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sz="16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sz="16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nary>
                            </m:e>
                          </m:func>
                          <m:d>
                            <m:dPr>
                              <m:begChr m:val="["/>
                              <m:endChr m:val="]"/>
                              <m:ctrlP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(1/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600" b="0" i="0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m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600" b="0" i="0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16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d>
                      <m:r>
                        <a:rPr lang="en-US" sz="160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6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en-US" sz="16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d>
                        <m:dPr>
                          <m:ctrlPr>
                            <a:rPr lang="en-US" sz="16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6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1.73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m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ax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16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d>
                      <m:func>
                        <m:funcPr>
                          <m:ctrlPr>
                            <a:rPr lang="en-US" sz="16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6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m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ax</m:t>
                                  </m:r>
                                </m:sub>
                              </m:sSub>
                              <m: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3686CE5-E830-CA4F-A6EB-3D7DA5C11F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20" y="6015546"/>
                <a:ext cx="11078626" cy="573587"/>
              </a:xfrm>
              <a:prstGeom prst="rect">
                <a:avLst/>
              </a:prstGeom>
              <a:blipFill>
                <a:blip r:embed="rId10"/>
                <a:stretch>
                  <a:fillRect t="-165957" b="-242553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33CF018D-BBFC-A2E8-4DA5-A88D7A926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</p:spPr>
        <p:txBody>
          <a:bodyPr/>
          <a:lstStyle/>
          <a:p>
            <a:r>
              <a:rPr lang="en-US" dirty="0"/>
              <a:t>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56FD9A-D060-8D78-3E19-65C6428BB3D2}"/>
              </a:ext>
            </a:extLst>
          </p:cNvPr>
          <p:cNvSpPr txBox="1"/>
          <p:nvPr/>
        </p:nvSpPr>
        <p:spPr>
          <a:xfrm>
            <a:off x="568042" y="5175501"/>
            <a:ext cx="841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81B684C-0BD3-3856-6F05-F941405CC0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45759" y="6542686"/>
            <a:ext cx="1676400" cy="33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3" grpId="0" animBg="1"/>
      <p:bldP spid="14" grpId="0" animBg="1"/>
      <p:bldP spid="16" grpId="0" animBg="1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B0A98-6284-D940-930A-43B2A857A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Observed flux from distant </a:t>
            </a:r>
            <a:r>
              <a:rPr lang="en-US" dirty="0" err="1"/>
              <a:t>uhecr</a:t>
            </a:r>
            <a:r>
              <a:rPr lang="en-US" dirty="0"/>
              <a:t> sources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80B0F24-508F-4143-9EFE-4A5F0C26BE4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The spectrum of CRs becomes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𝐶𝑅</m:t>
                        </m:r>
                      </m:sub>
                    </m:sSub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)∝</m:t>
                    </m:r>
                    <m:sSup>
                      <m:sSupPr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Where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where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80B0F24-508F-4143-9EFE-4A5F0C26BE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379" t="-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5EACD91-B693-534F-ADF7-306E63802B8B}"/>
                  </a:ext>
                </a:extLst>
              </p:cNvPr>
              <p:cNvSpPr/>
              <p:nvPr/>
            </p:nvSpPr>
            <p:spPr>
              <a:xfrm>
                <a:off x="1741744" y="2559976"/>
                <a:ext cx="8941875" cy="573587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7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sz="17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p>
                        <m:e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𝑟𝑑𝑟</m:t>
                          </m:r>
                          <m:nary>
                            <m:naryPr>
                              <m:ctrlP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l-GR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sup>
                            <m:e>
                              <m: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𝑑𝑧</m:t>
                              </m:r>
                              <m:f>
                                <m:fPr>
                                  <m:ctrlPr>
                                    <a:rPr lang="en-US" sz="17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7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sz="17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17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den>
                              </m:f>
                              <m:sSubSup>
                                <m:sSubSupPr>
                                  <m:ctrlPr>
                                    <a:rPr lang="en-US" sz="17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7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7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  <m:sup>
                                  <m:r>
                                    <a:rPr lang="en-US" sz="17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sup>
                              </m:sSubSup>
                              <m:f>
                                <m:fPr>
                                  <m:ctrlPr>
                                    <a:rPr lang="en-US" sz="17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7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17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num>
                                <m:den>
                                  <m:r>
                                    <a:rPr lang="en-US" sz="17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17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den>
                              </m:f>
                            </m:e>
                          </m:nary>
                        </m:e>
                      </m:nary>
                      <m:r>
                        <a:rPr lang="en-US" sz="17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trlP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p>
                        <m:e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𝑟𝑑𝑟</m:t>
                          </m:r>
                          <m:nary>
                            <m:naryPr>
                              <m:ctrlP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l-GR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sup>
                            <m:e>
                              <m: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𝑑𝑧</m:t>
                              </m:r>
                              <m:sSubSup>
                                <m:sSubSupPr>
                                  <m:ctrlPr>
                                    <a:rPr lang="en-US" sz="17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7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7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  <m:sup>
                                  <m:r>
                                    <a:rPr lang="en-US" sz="17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sup>
                              </m:sSubSup>
                              <m: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17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7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  <m: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∆)</m:t>
                              </m:r>
                              <m:sSub>
                                <m:sSubPr>
                                  <m:ctrlPr>
                                    <a:rPr lang="en-US" sz="17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7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7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  <m:d>
                                <m:dPr>
                                  <m:ctrlPr>
                                    <a:rPr lang="en-US" sz="17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700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sz="1700" b="0" i="1" smtClean="0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700" b="0" i="1" smtClean="0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𝜅</m:t>
                                          </m:r>
                                        </m:e>
                                        <m:sup>
                                          <m:r>
                                            <a:rPr lang="en-US" sz="1700" b="0" i="1" smtClean="0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sz="1700" b="0" i="1" smtClean="0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sz="1700" b="0" i="1" smtClean="0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Δ</m:t>
                                          </m:r>
                                        </m:e>
                                        <m:sup>
                                          <m:r>
                                            <a:rPr lang="en-US" sz="1700" b="0" i="1" smtClean="0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sz="17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5EACD91-B693-534F-ADF7-306E63802B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1744" y="2559976"/>
                <a:ext cx="8941875" cy="573587"/>
              </a:xfrm>
              <a:prstGeom prst="rect">
                <a:avLst/>
              </a:prstGeom>
              <a:blipFill>
                <a:blip r:embed="rId4"/>
                <a:stretch>
                  <a:fillRect t="-185106" b="-265957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9C8271C-51B0-B448-A6D0-9035835D5A3D}"/>
                  </a:ext>
                </a:extLst>
              </p:cNvPr>
              <p:cNvSpPr/>
              <p:nvPr/>
            </p:nvSpPr>
            <p:spPr>
              <a:xfrm>
                <a:off x="1553625" y="3378895"/>
                <a:ext cx="9762076" cy="573587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70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e>
                        <m:sup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17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7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r>
                        <a:rPr lang="en-US" sz="17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17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17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nary>
                        <m:naryPr>
                          <m:ctrlP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p>
                        <m:e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𝑑𝑟</m:t>
                          </m:r>
                          <m:d>
                            <m:dPr>
                              <m:ctrlP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7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17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7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sz="17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  <m:sup>
                                      <m:r>
                                        <a:rPr lang="en-US" sz="17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𝐻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en-US" sz="17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17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700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700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1700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</m:e>
                          </m:d>
                          <m:sSub>
                            <m:sSubPr>
                              <m:ctrlPr>
                                <a:rPr lang="en-US" sz="170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7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7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𝑒𝑉</m:t>
                                  </m:r>
                                  <m:r>
                                    <a:rPr lang="en-US" sz="17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17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  <m:sSub>
                                    <m:sSubPr>
                                      <m:ctrlPr>
                                        <a:rPr lang="en-US" sz="17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7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170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m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170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ax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sz="17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7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sz="17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7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r>
                        <a:rPr lang="en-US" sz="17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17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17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nary>
                        <m:naryPr>
                          <m:ctrlP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p>
                        <m:e>
                          <m:f>
                            <m:fPr>
                              <m:ctrlP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𝑑𝑟</m:t>
                          </m:r>
                          <m:sSub>
                            <m:sSubPr>
                              <m:ctrlP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7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7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𝑒𝑉</m:t>
                                  </m:r>
                                  <m:r>
                                    <a:rPr lang="en-US" sz="17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17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  <m:sSub>
                                    <m:sSubPr>
                                      <m:ctrlPr>
                                        <a:rPr lang="en-US" sz="17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7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170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m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170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ax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17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9C8271C-51B0-B448-A6D0-9035835D5A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625" y="3378895"/>
                <a:ext cx="9762076" cy="573587"/>
              </a:xfrm>
              <a:prstGeom prst="rect">
                <a:avLst/>
              </a:prstGeom>
              <a:blipFill>
                <a:blip r:embed="rId5"/>
                <a:stretch>
                  <a:fillRect t="-182979" b="-268085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873D2CB-0062-EF4A-B274-A5435408C57D}"/>
                  </a:ext>
                </a:extLst>
              </p:cNvPr>
              <p:cNvSpPr/>
              <p:nvPr/>
            </p:nvSpPr>
            <p:spPr>
              <a:xfrm>
                <a:off x="2429924" y="4075148"/>
                <a:ext cx="7985664" cy="573587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7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170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70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sz="17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d>
                        <m:dPr>
                          <m:ctrlP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num>
                            <m:den>
                              <m: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17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7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7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17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sz="17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r>
                        <a:rPr lang="en-US" sz="17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sz="17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p>
                        <m:e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𝑑𝑟</m:t>
                          </m:r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e>
                      </m:nary>
                      <m:r>
                        <a:rPr lang="en-US" sz="17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r>
                        <a:rPr lang="en-US" sz="17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sz="17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e>
                        <m:sup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17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sup>
                      </m:sSubSup>
                      <m:r>
                        <a:rPr lang="en-US" sz="17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bSup>
                        <m:sSubSupPr>
                          <m:ctrlP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  <m:sup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sup>
                      </m:sSubSup>
                      <m:r>
                        <a:rPr lang="en-US" sz="17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7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873D2CB-0062-EF4A-B274-A5435408C5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9924" y="4075148"/>
                <a:ext cx="7985664" cy="573587"/>
              </a:xfrm>
              <a:prstGeom prst="rect">
                <a:avLst/>
              </a:prstGeom>
              <a:blipFill>
                <a:blip r:embed="rId6"/>
                <a:stretch>
                  <a:fillRect t="-182979" b="-268085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0C8913F-B6E0-A748-85F7-9A0467EB378F}"/>
                  </a:ext>
                </a:extLst>
              </p:cNvPr>
              <p:cNvSpPr/>
              <p:nvPr/>
            </p:nvSpPr>
            <p:spPr>
              <a:xfrm>
                <a:off x="2305491" y="5123674"/>
                <a:ext cx="7985664" cy="573587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7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sz="17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7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d>
                        <m:dPr>
                          <m:ctrlP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num>
                            <m:den>
                              <m: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den>
                          </m:f>
                        </m:e>
                      </m:d>
                      <m:nary>
                        <m:naryPr>
                          <m:ctrlP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m:rPr>
                              <m:brk m:alnAt="23"/>
                            </m:rP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𝑒𝑉</m:t>
                          </m:r>
                        </m:sub>
                        <m:sup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d>
                            <m:dPr>
                              <m:ctrlP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7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7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num>
                                <m:den>
                                  <m:r>
                                    <a:rPr lang="en-US" sz="17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den>
                              </m:f>
                            </m:e>
                          </m:d>
                          <m:f>
                            <m:fPr>
                              <m:ctrlP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170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7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7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7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𝑒𝑉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1700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700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700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m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700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ax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170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7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7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7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1.73</m:t>
                                  </m:r>
                                  <m:sSub>
                                    <m:sSubPr>
                                      <m:ctrlPr>
                                        <a:rPr lang="en-US" sz="17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7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170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m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170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ax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func>
                            <m:funcPr>
                              <m:ctrlP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700" i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e>
                          </m:func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  <m:d>
                            <m:dPr>
                              <m:ctrlP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7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7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num>
                                <m:den>
                                  <m:r>
                                    <a:rPr lang="en-US" sz="17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den>
                              </m:f>
                            </m:e>
                          </m:d>
                          <m:d>
                            <m:dPr>
                              <m:ctrlP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7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7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7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en-US" sz="17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  <m:sSup>
                            <m:sSupPr>
                              <m:ctrlPr>
                                <a:rPr lang="en-US" sz="170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7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7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700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𝑒𝑉</m:t>
                                      </m:r>
                                    </m:num>
                                    <m:den>
                                      <m:r>
                                        <a:rPr lang="en-US" sz="1700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17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0C8913F-B6E0-A748-85F7-9A0467EB37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491" y="5123674"/>
                <a:ext cx="7985664" cy="573587"/>
              </a:xfrm>
              <a:prstGeom prst="rect">
                <a:avLst/>
              </a:prstGeom>
              <a:blipFill>
                <a:blip r:embed="rId7"/>
                <a:stretch>
                  <a:fillRect t="-177083" b="-262500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49CDB80-5537-C34E-9CFC-38D788C8A02B}"/>
                  </a:ext>
                </a:extLst>
              </p:cNvPr>
              <p:cNvSpPr/>
              <p:nvPr/>
            </p:nvSpPr>
            <p:spPr>
              <a:xfrm>
                <a:off x="1522445" y="5946740"/>
                <a:ext cx="9380471" cy="573587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7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  <m:d>
                        <m:dPr>
                          <m:ctrlP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sz="17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1.73</m:t>
                              </m:r>
                            </m:den>
                          </m:f>
                        </m:e>
                      </m:d>
                      <m:nary>
                        <m:naryPr>
                          <m:ctrlP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m:rPr>
                              <m:brk m:alnAt="23"/>
                            </m:rP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𝑒𝑉</m:t>
                          </m:r>
                        </m:sub>
                        <m:sup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sSup>
                            <m:sSupPr>
                              <m:ctrlPr>
                                <a:rPr lang="en-US" sz="170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p>
                              <m: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70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e>
                          </m:func>
                        </m:e>
                      </m:nary>
                      <m:r>
                        <a:rPr lang="en-US" sz="17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=(2.73/1.73)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US" sz="17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7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1−</m:t>
                                  </m:r>
                                  <m:f>
                                    <m:fPr>
                                      <m:ctrlPr>
                                        <a:rPr lang="en-US" sz="1700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700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num>
                                    <m:den>
                                      <m:r>
                                        <a:rPr lang="en-US" sz="1700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𝑒𝑉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17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700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1700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700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num>
                                        <m:den>
                                          <m:r>
                                            <a:rPr lang="en-US" sz="1700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𝑒𝑉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17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func>
                            <m:funcPr>
                              <m:ctrlP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70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[−(1−</m:t>
                              </m:r>
                              <m: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𝑒𝑉</m:t>
                              </m:r>
                              <m: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)]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sz="17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49CDB80-5537-C34E-9CFC-38D788C8A0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2445" y="5946740"/>
                <a:ext cx="9380471" cy="573587"/>
              </a:xfrm>
              <a:prstGeom prst="rect">
                <a:avLst/>
              </a:prstGeom>
              <a:blipFill>
                <a:blip r:embed="rId8"/>
                <a:stretch>
                  <a:fillRect t="-186957" b="-276087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6E8A69AF-391D-C493-8A19-29647A8E9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</p:spPr>
        <p:txBody>
          <a:bodyPr/>
          <a:lstStyle/>
          <a:p>
            <a:r>
              <a:rPr lang="en-US" dirty="0"/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21254449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27BF4-CC54-794D-B69D-952BA5AD3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with Observation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F5C9DC-3672-B34F-A70C-0B5299B1724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Following Cronin (1999), denote the photon count rate above energy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from an AGN, </a:t>
                </a:r>
                <a:r>
                  <a:rPr lang="en-US" dirty="0">
                    <a:solidFill>
                      <a:sysClr val="windowText" lastClr="00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our model gives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lvl="1"/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r>
                      <a:rPr lang="en-US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dirty="0"/>
                  <a:t> (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)∝</m:t>
                    </m:r>
                    <m:sSup>
                      <m:sSupPr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),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</m:t>
                    </m:r>
                    <m:r>
                      <a:rPr lang="en-US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470</m:t>
                    </m:r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local AGN (within 80 </a:t>
                </a:r>
                <a:r>
                  <a:rPr lang="en-US" dirty="0" err="1"/>
                  <a:t>Mpc</a:t>
                </a:r>
                <a:r>
                  <a:rPr lang="en-US" dirty="0"/>
                  <a:t>) for E</a:t>
                </a:r>
                <a:r>
                  <a:rPr lang="en-US" baseline="-25000" dirty="0"/>
                  <a:t>1</a:t>
                </a:r>
                <a:r>
                  <a:rPr lang="en-US" dirty="0"/>
                  <a:t>=6x10</a:t>
                </a:r>
                <a:r>
                  <a:rPr lang="en-US" baseline="30000" dirty="0"/>
                  <a:t>19</a:t>
                </a:r>
                <a:r>
                  <a:rPr lang="en-US" dirty="0"/>
                  <a:t>eV</a:t>
                </a:r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This is concordant with Pierre Auger Collaboration (2007) observation with Pierre Auger Observatory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F5C9DC-3672-B34F-A70C-0B5299B172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379" t="-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9C43455-6294-6B4D-9B35-DAADEA81D056}"/>
                  </a:ext>
                </a:extLst>
              </p:cNvPr>
              <p:cNvSpPr/>
              <p:nvPr/>
            </p:nvSpPr>
            <p:spPr>
              <a:xfrm>
                <a:off x="2103168" y="2855413"/>
                <a:ext cx="7985664" cy="573587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17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𝑒𝑉</m:t>
                          </m:r>
                        </m:sup>
                        <m:e>
                          <m: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  <m:d>
                            <m:dPr>
                              <m:ctrlP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nary>
                        <m:naryPr>
                          <m:ctrlP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𝑒𝑉</m:t>
                          </m:r>
                        </m:sup>
                        <m:e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𝑑𝐸</m:t>
                          </m:r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170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  <m:d>
                                <m:dPr>
                                  <m:ctrlPr>
                                    <a:rPr lang="en-US" sz="170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7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7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𝐼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sz="1700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700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  <m:sup>
                                          <m:r>
                                            <a:rPr lang="en-US" sz="1700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17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𝑉</m:t>
                                      </m:r>
                                    </m:den>
                                  </m:f>
                                </m:e>
                              </m:d>
                              <m:sSup>
                                <m:sSupPr>
                                  <m:ctrlPr>
                                    <a:rPr lang="en-US" sz="17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7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1700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700" b="0" i="1" smtClean="0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𝑒𝑉</m:t>
                                          </m:r>
                                        </m:num>
                                        <m:den>
                                          <m:r>
                                            <a:rPr lang="en-US" sz="1700" b="0" i="1" smtClean="0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17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r>
                        <a:rPr lang="en-US" sz="17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7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num>
                            <m:den>
                              <m: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den>
                          </m:f>
                        </m:e>
                      </m:d>
                      <m:r>
                        <a:rPr lang="en-US" sz="17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7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US" sz="17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/(</m:t>
                      </m:r>
                      <m:r>
                        <a:rPr lang="en-US" sz="17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sz="17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−1))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7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7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7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𝑒𝑉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1700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700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sz="1700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17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sz="17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9C43455-6294-6B4D-9B35-DAADEA81D0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3168" y="2855413"/>
                <a:ext cx="7985664" cy="573587"/>
              </a:xfrm>
              <a:prstGeom prst="rect">
                <a:avLst/>
              </a:prstGeom>
              <a:blipFill>
                <a:blip r:embed="rId4"/>
                <a:stretch>
                  <a:fillRect t="-182979" b="-268085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DB86B86-763F-7D44-80E9-F7DB6D1B0927}"/>
                  </a:ext>
                </a:extLst>
              </p:cNvPr>
              <p:cNvSpPr/>
              <p:nvPr/>
            </p:nvSpPr>
            <p:spPr>
              <a:xfrm>
                <a:off x="3193661" y="3903844"/>
                <a:ext cx="5114236" cy="795155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7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sz="17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7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7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17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17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700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700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sz="1700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sz="17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/4</m:t>
                                  </m:r>
                                  <m:r>
                                    <a:rPr lang="en-US" sz="17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sSubSup>
                                    <m:sSubSupPr>
                                      <m:ctrlPr>
                                        <a:rPr lang="en-US" sz="17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7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sz="17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</m:t>
                                      </m:r>
                                    </m:sub>
                                    <m:sup>
                                      <m:r>
                                        <a:rPr lang="en-US" sz="17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b>
                              <m:r>
                                <a:rPr lang="en-US" sz="17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  <m:r>
                        <a:rPr lang="en-US" sz="17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7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1/(</m:t>
                      </m:r>
                      <m:r>
                        <m:rPr>
                          <m:sty m:val="p"/>
                        </m:rPr>
                        <a:rPr lang="en-US" sz="170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km</m:t>
                      </m:r>
                      <m:r>
                        <a:rPr lang="en-US" sz="1700" baseline="3000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170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century</m:t>
                      </m:r>
                      <m:r>
                        <a:rPr lang="en-US" sz="1700" b="0" i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7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DB86B86-763F-7D44-80E9-F7DB6D1B09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3661" y="3903844"/>
                <a:ext cx="5114236" cy="795155"/>
              </a:xfrm>
              <a:prstGeom prst="rect">
                <a:avLst/>
              </a:prstGeom>
              <a:blipFill>
                <a:blip r:embed="rId5"/>
                <a:stretch>
                  <a:fillRect t="-95385" b="-150769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630EA91-61B3-00A2-5E8E-3FE580BDE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</p:spPr>
        <p:txBody>
          <a:bodyPr/>
          <a:lstStyle/>
          <a:p>
            <a:r>
              <a:rPr lang="en-US" dirty="0"/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27237919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0294A-57F4-694A-B6FC-E484D3FA9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213699"/>
            <a:ext cx="10058400" cy="1609344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F6CBF1-9B6E-554B-921F-CAE1ED697BF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69847" y="1733595"/>
                <a:ext cx="11760327" cy="5869470"/>
              </a:xfrm>
            </p:spPr>
            <p:txBody>
              <a:bodyPr>
                <a:normAutofit/>
              </a:bodyPr>
              <a:lstStyle/>
              <a:p>
                <a:r>
                  <a:rPr lang="en-US" sz="1800" dirty="0"/>
                  <a:t>Our hyper-resistive diffusion model has two jet quasi-steady states</a:t>
                </a:r>
              </a:p>
              <a:p>
                <a:endParaRPr lang="en-US" sz="1800" dirty="0"/>
              </a:p>
              <a:p>
                <a:endParaRPr lang="en-US" sz="1800" dirty="0"/>
              </a:p>
              <a:p>
                <a:endParaRPr lang="en-US" sz="1800" dirty="0"/>
              </a:p>
              <a:p>
                <a:endParaRPr lang="en-US" sz="1800" dirty="0"/>
              </a:p>
              <a:p>
                <a:r>
                  <a:rPr lang="en-US" sz="1800" dirty="0"/>
                  <a:t>For typical AGN lifetime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lang="en-US" sz="1800" dirty="0"/>
                  <a:t>100 </a:t>
                </a:r>
                <a:r>
                  <a:rPr lang="en-US" sz="1800" dirty="0" err="1"/>
                  <a:t>Myr</a:t>
                </a:r>
                <a:r>
                  <a:rPr lang="en-US" sz="1800" dirty="0"/>
                  <a:t>, our model predicts tower dimensions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ysClr val="windowText" lastClr="000000"/>
                    </a:solidFill>
                    <a:ea typeface="Cambria Math" panose="02040503050406030204" pitchFamily="18" charset="0"/>
                  </a:rPr>
                  <a:t>Maximum length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ysClr val="windowText" lastClr="000000"/>
                  </a:solidFill>
                  <a:ea typeface="Cambria Math" panose="02040503050406030204" pitchFamily="18" charset="0"/>
                </a:endParaRP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ysClr val="windowText" lastClr="000000"/>
                    </a:solidFill>
                    <a:ea typeface="Cambria Math" panose="02040503050406030204" pitchFamily="18" charset="0"/>
                  </a:rPr>
                  <a:t>Maximum width</a:t>
                </a:r>
                <a:r>
                  <a:rPr lang="en-US" dirty="0">
                    <a:solidFill>
                      <a:srgbClr val="FFC000"/>
                    </a:solidFill>
                    <a:ea typeface="Cambria Math" panose="02040503050406030204" pitchFamily="18" charset="0"/>
                  </a:rPr>
                  <a:t>           </a:t>
                </a:r>
                <a:r>
                  <a:rPr lang="en-US" sz="2800" dirty="0">
                    <a:solidFill>
                      <a:srgbClr val="FFC000"/>
                    </a:solidFill>
                    <a:ea typeface="Cambria Math" panose="02040503050406030204" pitchFamily="18" charset="0"/>
                  </a:rPr>
                  <a:t>.</a:t>
                </a:r>
                <a:endParaRPr lang="en-US" dirty="0"/>
              </a:p>
              <a:p>
                <a:r>
                  <a:rPr lang="en-US" sz="1800" dirty="0"/>
                  <a:t>Energetics:</a:t>
                </a:r>
              </a:p>
              <a:p>
                <a:pPr lvl="1"/>
                <a:r>
                  <a:rPr lang="en-US" dirty="0"/>
                  <a:t>Synchrotron from   .                               in CC:                                            , &lt;1% of  total jet luminosity </a:t>
                </a:r>
              </a:p>
              <a:p>
                <a:pPr lvl="1"/>
                <a:r>
                  <a:rPr lang="en-US" dirty="0"/>
                  <a:t>DCLC transport in nose powers UHECR ion acceleration to up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≈10</m:t>
                        </m:r>
                      </m:e>
                      <m:sup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20</m:t>
                        </m:r>
                      </m:sup>
                    </m:sSup>
                    <m:r>
                      <m:rPr>
                        <m:nor/>
                      </m:rPr>
                      <a:rPr lang="en-US" dirty="0"/>
                      <m:t>eV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F6CBF1-9B6E-554B-921F-CAE1ED697B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9847" y="1733595"/>
                <a:ext cx="11760327" cy="5869470"/>
              </a:xfrm>
              <a:blipFill>
                <a:blip r:embed="rId3"/>
                <a:stretch>
                  <a:fillRect l="-216" t="-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0CFC2E3-C101-5844-B29E-F7FDADE72A06}"/>
                  </a:ext>
                </a:extLst>
              </p:cNvPr>
              <p:cNvSpPr/>
              <p:nvPr/>
            </p:nvSpPr>
            <p:spPr>
              <a:xfrm>
                <a:off x="3473839" y="4045845"/>
                <a:ext cx="4641644" cy="49406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16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sz="16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sz="160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tower</m:t>
                          </m:r>
                        </m:sub>
                      </m:sSub>
                      <m:r>
                        <a:rPr lang="en-US" sz="16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sz="16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≈0.01</m:t>
                      </m:r>
                      <m:r>
                        <a:rPr lang="en-US" sz="16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sz="16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m:rPr>
                          <m:nor/>
                        </m:rPr>
                        <a:rPr lang="en-US" sz="1600" dirty="0"/>
                        <m:t> </m:t>
                      </m:r>
                      <m:r>
                        <a:rPr lang="en-US" sz="16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24</m:t>
                          </m:r>
                        </m:sup>
                      </m:sSup>
                      <m:r>
                        <a:rPr lang="en-US" sz="16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600" dirty="0" smtClean="0">
                          <a:solidFill>
                            <a:schemeClr val="tx1"/>
                          </a:solidFill>
                        </a:rPr>
                        <m:t>cm</m:t>
                      </m:r>
                      <m:r>
                        <m:rPr>
                          <m:nor/>
                        </m:rPr>
                        <a:rPr lang="en-US" sz="1600" b="0" i="0" dirty="0" smtClean="0">
                          <a:solidFill>
                            <a:schemeClr val="tx1"/>
                          </a:solidFill>
                        </a:rPr>
                        <m:t> =</m:t>
                      </m:r>
                      <m:r>
                        <a:rPr lang="en-US" sz="1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320</m:t>
                      </m:r>
                      <m:r>
                        <m:rPr>
                          <m:nor/>
                        </m:rPr>
                        <a:rPr lang="en-US" sz="1600" b="0" i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600" b="0" i="0" dirty="0" smtClean="0">
                          <a:solidFill>
                            <a:schemeClr val="tx1"/>
                          </a:solidFill>
                        </a:rPr>
                        <m:t>kpc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0CFC2E3-C101-5844-B29E-F7FDADE72A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3839" y="4045845"/>
                <a:ext cx="4641644" cy="494062"/>
              </a:xfrm>
              <a:prstGeom prst="rect">
                <a:avLst/>
              </a:prstGeom>
              <a:blipFill>
                <a:blip r:embed="rId4"/>
                <a:stretch>
                  <a:fillRect b="-7500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8C6FA22-AA0B-AD41-B2B8-DE06F0F41E43}"/>
                  </a:ext>
                </a:extLst>
              </p:cNvPr>
              <p:cNvSpPr/>
              <p:nvPr/>
            </p:nvSpPr>
            <p:spPr>
              <a:xfrm>
                <a:off x="3605908" y="4709204"/>
                <a:ext cx="3035032" cy="49406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en-US" sz="16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=0.1</m:t>
                      </m:r>
                      <m:r>
                        <a:rPr lang="en-US" sz="16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sSup>
                        <m:sSupPr>
                          <m:ctrlP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1600" dirty="0">
                          <a:solidFill>
                            <a:schemeClr val="tx1"/>
                          </a:solidFill>
                        </a:rPr>
                        <m:t>cm</m:t>
                      </m:r>
                      <m:r>
                        <m:rPr>
                          <m:nor/>
                        </m:rPr>
                        <a:rPr lang="en-US" sz="1600" b="0" i="0" dirty="0" smtClean="0">
                          <a:solidFill>
                            <a:schemeClr val="tx1"/>
                          </a:solidFill>
                        </a:rPr>
                        <m:t> = </m:t>
                      </m:r>
                      <m:r>
                        <a:rPr lang="en-US" sz="16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32</m:t>
                      </m:r>
                      <m:r>
                        <m:rPr>
                          <m:nor/>
                        </m:rPr>
                        <a:rPr lang="en-US" sz="160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600" dirty="0">
                          <a:solidFill>
                            <a:schemeClr val="tx1"/>
                          </a:solidFill>
                        </a:rPr>
                        <m:t>kpc</m:t>
                      </m:r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8C6FA22-AA0B-AD41-B2B8-DE06F0F41E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5908" y="4709204"/>
                <a:ext cx="3035032" cy="49406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6355BDC5-E5A6-4943-9C87-64F105ADAC33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629265" y="2193602"/>
              <a:ext cx="4968635" cy="1371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44648">
                      <a:extLst>
                        <a:ext uri="{9D8B030D-6E8A-4147-A177-3AD203B41FA5}">
                          <a16:colId xmlns:a16="http://schemas.microsoft.com/office/drawing/2014/main" val="2252917885"/>
                        </a:ext>
                      </a:extLst>
                    </a:gridCol>
                    <a:gridCol w="2423987">
                      <a:extLst>
                        <a:ext uri="{9D8B030D-6E8A-4147-A177-3AD203B41FA5}">
                          <a16:colId xmlns:a16="http://schemas.microsoft.com/office/drawing/2014/main" val="4185431215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Conical State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Tower State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17366503"/>
                      </a:ext>
                    </a:extLst>
                  </a:tr>
                  <a:tr h="273949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Short-circuited current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Increasing current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96823994"/>
                      </a:ext>
                    </a:extLst>
                  </a:tr>
                  <a:tr h="27394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Speed dL/dt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≈</m:t>
                              </m:r>
                            </m:oMath>
                          </a14:m>
                          <a:r>
                            <a:rPr lang="en-US" sz="1200" dirty="0"/>
                            <a:t> 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Speed dL/dt &lt;&lt; 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25475085"/>
                      </a:ext>
                    </a:extLst>
                  </a:tr>
                  <a:tr h="273949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I&lt;</a:t>
                          </a:r>
                          <a:r>
                            <a:rPr lang="en-US" sz="1200" dirty="0" err="1"/>
                            <a:t>I</a:t>
                          </a:r>
                          <a:r>
                            <a:rPr lang="en-US" sz="1200" baseline="-25000" dirty="0" err="1"/>
                            <a:t>dyn</a:t>
                          </a:r>
                          <a:endParaRPr lang="en-US" sz="1200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I</a:t>
                          </a:r>
                          <a14:m>
                            <m:oMath xmlns:m="http://schemas.openxmlformats.org/officeDocument/2006/math">
                              <m:r>
                                <a:rPr lang="en-US" sz="120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sz="1200" dirty="0"/>
                            <a:t>I</a:t>
                          </a:r>
                          <a:r>
                            <a:rPr lang="en-US" sz="1200" baseline="-25000" dirty="0"/>
                            <a:t>dyn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61977192"/>
                      </a:ext>
                    </a:extLst>
                  </a:tr>
                  <a:tr h="27394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Kink unstable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DCLC unstable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752279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6355BDC5-E5A6-4943-9C87-64F105ADAC3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36568621"/>
                  </p:ext>
                </p:extLst>
              </p:nvPr>
            </p:nvGraphicFramePr>
            <p:xfrm>
              <a:off x="3629265" y="2193602"/>
              <a:ext cx="4968635" cy="1371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44648">
                      <a:extLst>
                        <a:ext uri="{9D8B030D-6E8A-4147-A177-3AD203B41FA5}">
                          <a16:colId xmlns:a16="http://schemas.microsoft.com/office/drawing/2014/main" val="2252917885"/>
                        </a:ext>
                      </a:extLst>
                    </a:gridCol>
                    <a:gridCol w="2423987">
                      <a:extLst>
                        <a:ext uri="{9D8B030D-6E8A-4147-A177-3AD203B41FA5}">
                          <a16:colId xmlns:a16="http://schemas.microsoft.com/office/drawing/2014/main" val="4185431215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Conical State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Tower State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17366503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Short-circuited current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Increasing current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96823994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t="-214286" r="-96020" b="-2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Speed dL/dt &lt;&lt; 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2547508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I&lt;</a:t>
                          </a:r>
                          <a:r>
                            <a:rPr lang="en-US" sz="1200" dirty="0" err="1"/>
                            <a:t>I</a:t>
                          </a:r>
                          <a:r>
                            <a:rPr lang="en-US" sz="1200" baseline="-25000" dirty="0" err="1"/>
                            <a:t>dyn</a:t>
                          </a:r>
                          <a:endParaRPr lang="en-US" sz="1200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5236" t="-300000" r="-1047" b="-1181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61977192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Kink unstable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DCLC unstable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752279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7B3EC42-CBDF-544A-8D87-20B174C23E7E}"/>
                  </a:ext>
                </a:extLst>
              </p:cNvPr>
              <p:cNvSpPr/>
              <p:nvPr/>
            </p:nvSpPr>
            <p:spPr>
              <a:xfrm>
                <a:off x="3473839" y="5501193"/>
                <a:ext cx="1817047" cy="301399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16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US" sz="16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||</m:t>
                          </m:r>
                        </m:sub>
                      </m:sSub>
                      <m:r>
                        <a:rPr lang="en-US" sz="16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=0.01</m:t>
                      </m:r>
                      <m:r>
                        <a:rPr lang="en-US" sz="16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7B3EC42-CBDF-544A-8D87-20B174C23E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3839" y="5501193"/>
                <a:ext cx="1817047" cy="301399"/>
              </a:xfrm>
              <a:prstGeom prst="rect">
                <a:avLst/>
              </a:prstGeom>
              <a:blipFill>
                <a:blip r:embed="rId7"/>
                <a:stretch>
                  <a:fillRect b="-3846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32B5049-3526-9840-B2B2-CB45E74BF156}"/>
                  </a:ext>
                </a:extLst>
              </p:cNvPr>
              <p:cNvSpPr/>
              <p:nvPr/>
            </p:nvSpPr>
            <p:spPr>
              <a:xfrm>
                <a:off x="6196912" y="5501193"/>
                <a:ext cx="2306823" cy="344355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sz="16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=1.4∙</m:t>
                      </m:r>
                      <m:sSup>
                        <m:sSupPr>
                          <m:ctrlPr>
                            <a:rPr lang="en-US" sz="16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43</m:t>
                          </m:r>
                        </m:sup>
                      </m:sSup>
                      <m:sSub>
                        <m:sSubPr>
                          <m:ctrlPr>
                            <a:rPr lang="en-US" sz="16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1600" b="0" i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600" b="0" i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erg</m:t>
                      </m:r>
                      <m:r>
                        <m:rPr>
                          <m:nor/>
                        </m:rPr>
                        <a:rPr lang="en-US" sz="1600" b="0" i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sz="1600" b="0" i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32B5049-3526-9840-B2B2-CB45E74BF1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6912" y="5501193"/>
                <a:ext cx="2306823" cy="344355"/>
              </a:xfrm>
              <a:prstGeom prst="rect">
                <a:avLst/>
              </a:prstGeom>
              <a:blipFill>
                <a:blip r:embed="rId8"/>
                <a:stretch>
                  <a:fillRect b="-6897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7270ED5F-1749-F99F-57DA-96477D492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</p:spPr>
        <p:txBody>
          <a:bodyPr/>
          <a:lstStyle/>
          <a:p>
            <a:r>
              <a:rPr lang="en-US" dirty="0"/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3095014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976967"/>
            <a:ext cx="10131425" cy="3649133"/>
          </a:xfrm>
        </p:spPr>
        <p:txBody>
          <a:bodyPr/>
          <a:lstStyle/>
          <a:p>
            <a:r>
              <a:rPr lang="en-US" dirty="0"/>
              <a:t>In the frame of the conductor, the moving magnet creates a changing magnetic flux that results in an electric field in the conductor, and subsequently a current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sz="3200" dirty="0"/>
          </a:p>
          <a:p>
            <a:r>
              <a:rPr lang="en-US" dirty="0"/>
              <a:t>In the frame of the magnet?</a:t>
            </a:r>
          </a:p>
        </p:txBody>
      </p:sp>
      <p:sp>
        <p:nvSpPr>
          <p:cNvPr id="15" name="Donut 14"/>
          <p:cNvSpPr/>
          <p:nvPr/>
        </p:nvSpPr>
        <p:spPr>
          <a:xfrm>
            <a:off x="1265981" y="2910420"/>
            <a:ext cx="914400" cy="914400"/>
          </a:xfrm>
          <a:prstGeom prst="donut">
            <a:avLst>
              <a:gd name="adj" fmla="val 67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Donut 17"/>
          <p:cNvSpPr/>
          <p:nvPr/>
        </p:nvSpPr>
        <p:spPr>
          <a:xfrm>
            <a:off x="1465162" y="3793070"/>
            <a:ext cx="546100" cy="552450"/>
          </a:xfrm>
          <a:prstGeom prst="donut">
            <a:avLst>
              <a:gd name="adj" fmla="val 67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Donut 19"/>
          <p:cNvSpPr/>
          <p:nvPr/>
        </p:nvSpPr>
        <p:spPr>
          <a:xfrm>
            <a:off x="1462831" y="3205756"/>
            <a:ext cx="546100" cy="552450"/>
          </a:xfrm>
          <a:prstGeom prst="donut">
            <a:avLst>
              <a:gd name="adj" fmla="val 67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onut 16"/>
          <p:cNvSpPr/>
          <p:nvPr/>
        </p:nvSpPr>
        <p:spPr>
          <a:xfrm>
            <a:off x="1282700" y="3704170"/>
            <a:ext cx="914400" cy="914400"/>
          </a:xfrm>
          <a:prstGeom prst="donut">
            <a:avLst>
              <a:gd name="adj" fmla="val 67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231038" y="3372518"/>
                <a:ext cx="4043262" cy="84957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∙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1038" y="3372518"/>
                <a:ext cx="4043262" cy="849570"/>
              </a:xfrm>
              <a:prstGeom prst="rect">
                <a:avLst/>
              </a:prstGeom>
              <a:blipFill>
                <a:blip r:embed="rId3"/>
                <a:stretch>
                  <a:fillRect t="-121739" b="-1768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onut 7"/>
          <p:cNvSpPr/>
          <p:nvPr/>
        </p:nvSpPr>
        <p:spPr>
          <a:xfrm>
            <a:off x="3496732" y="3145370"/>
            <a:ext cx="914400" cy="1358900"/>
          </a:xfrm>
          <a:prstGeom prst="donu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68400" y="3653370"/>
            <a:ext cx="576162" cy="241300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52600" y="3653370"/>
            <a:ext cx="576162" cy="2413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387600" y="3754970"/>
            <a:ext cx="6477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Relativity of e and b - Magnet and conductor </a:t>
            </a:r>
          </a:p>
        </p:txBody>
      </p:sp>
      <p:sp>
        <p:nvSpPr>
          <p:cNvPr id="27" name="U-Turn Arrow 26"/>
          <p:cNvSpPr/>
          <p:nvPr/>
        </p:nvSpPr>
        <p:spPr>
          <a:xfrm flipH="1">
            <a:off x="3636862" y="3372518"/>
            <a:ext cx="579538" cy="484052"/>
          </a:xfrm>
          <a:prstGeom prst="uturnArrow">
            <a:avLst>
              <a:gd name="adj1" fmla="val 0"/>
              <a:gd name="adj2" fmla="val 11964"/>
              <a:gd name="adj3" fmla="val 29369"/>
              <a:gd name="adj4" fmla="val 43750"/>
              <a:gd name="adj5" fmla="val 7936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60800" y="3062155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03500" y="3386670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4476960" y="3490005"/>
                <a:ext cx="390876" cy="4029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960" y="3490005"/>
                <a:ext cx="390876" cy="4029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Arrow Connector 47"/>
          <p:cNvCxnSpPr/>
          <p:nvPr/>
        </p:nvCxnSpPr>
        <p:spPr>
          <a:xfrm flipH="1" flipV="1">
            <a:off x="4513162" y="3487544"/>
            <a:ext cx="8038" cy="3055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D09E28C-7FA4-F14E-86BD-76173B1E5E01}"/>
              </a:ext>
            </a:extLst>
          </p:cNvPr>
          <p:cNvSpPr txBox="1"/>
          <p:nvPr/>
        </p:nvSpPr>
        <p:spPr>
          <a:xfrm>
            <a:off x="11468745" y="626131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53076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9C80F-2F2D-F049-93A5-7634CBE28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Conclusions: Dynamo-Driven Jets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F5A1B0-EA24-E846-9E8D-092C145140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Disk dynamo produces the following quasi-steady state jets</a:t>
                </a:r>
              </a:p>
              <a:p>
                <a:r>
                  <a:rPr lang="en-US" dirty="0"/>
                  <a:t>Conical jet </a:t>
                </a:r>
              </a:p>
              <a:p>
                <a:pPr lvl="1"/>
                <a:r>
                  <a:rPr lang="en-US" dirty="0"/>
                  <a:t>Expands at speed c </a:t>
                </a:r>
              </a:p>
              <a:p>
                <a:pPr lvl="1"/>
                <a:r>
                  <a:rPr lang="en-US" dirty="0"/>
                  <a:t>Has constant current </a:t>
                </a:r>
                <a:r>
                  <a:rPr lang="en-US" dirty="0" err="1"/>
                  <a:t>I</a:t>
                </a:r>
                <a:r>
                  <a:rPr lang="en-US" baseline="-25000" dirty="0" err="1"/>
                  <a:t>jet</a:t>
                </a:r>
                <a:r>
                  <a:rPr lang="en-US" dirty="0"/>
                  <a:t> = V(a)/Z</a:t>
                </a:r>
                <a:r>
                  <a:rPr lang="en-US" baseline="-25000" dirty="0"/>
                  <a:t>0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I</a:t>
                </a:r>
                <a:r>
                  <a:rPr lang="en-US" baseline="-25000" dirty="0" err="1"/>
                  <a:t>dyn</a:t>
                </a:r>
                <a:r>
                  <a:rPr lang="en-US" dirty="0"/>
                  <a:t> , a=10R</a:t>
                </a:r>
                <a:r>
                  <a:rPr lang="en-US" baseline="-25000" dirty="0"/>
                  <a:t>s</a:t>
                </a:r>
              </a:p>
              <a:p>
                <a:pPr lvl="1"/>
                <a:r>
                  <a:rPr lang="en-US" dirty="0"/>
                  <a:t>Requires short circuit through disk</a:t>
                </a:r>
              </a:p>
              <a:p>
                <a:r>
                  <a:rPr lang="en-US" dirty="0"/>
                  <a:t>If jet is slowed, disk short circuit is eliminated so that</a:t>
                </a:r>
              </a:p>
              <a:p>
                <a:pPr lvl="1"/>
                <a:r>
                  <a:rPr lang="en-US" dirty="0" err="1"/>
                  <a:t>I</a:t>
                </a:r>
                <a:r>
                  <a:rPr lang="en-US" baseline="-25000" dirty="0" err="1"/>
                  <a:t>jet</a:t>
                </a:r>
                <a:r>
                  <a:rPr lang="en-US" dirty="0"/>
                  <a:t> increases to </a:t>
                </a:r>
                <a:r>
                  <a:rPr lang="en-US" dirty="0" err="1"/>
                  <a:t>I</a:t>
                </a:r>
                <a:r>
                  <a:rPr lang="en-US" baseline="-25000" dirty="0" err="1"/>
                  <a:t>dyn</a:t>
                </a:r>
                <a:endParaRPr lang="en-US" baseline="-25000" dirty="0"/>
              </a:p>
              <a:p>
                <a:pPr lvl="1"/>
                <a:r>
                  <a:rPr lang="en-US" dirty="0"/>
                  <a:t>Collimated magnetic tower emerges</a:t>
                </a:r>
              </a:p>
              <a:p>
                <a:r>
                  <a:rPr lang="en-US" dirty="0"/>
                  <a:t>Poloidal field loop instability needed to create dynamo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F5A1B0-EA24-E846-9E8D-092C145140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379" t="-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E1AC1316-EE27-5F08-9734-03473DEE2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</p:spPr>
        <p:txBody>
          <a:bodyPr/>
          <a:lstStyle/>
          <a:p>
            <a:r>
              <a:rPr lang="en-US" dirty="0"/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3762753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976967"/>
            <a:ext cx="10131425" cy="3649133"/>
          </a:xfrm>
        </p:spPr>
        <p:txBody>
          <a:bodyPr/>
          <a:lstStyle/>
          <a:p>
            <a:r>
              <a:rPr lang="en-US" dirty="0"/>
              <a:t>In the frame of the conductor, the moving magnet creates a changing magnetic flux that results in an electric field in the conductor, and subsequently a current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sz="3200" dirty="0"/>
          </a:p>
          <a:p>
            <a:r>
              <a:rPr lang="en-US" dirty="0"/>
              <a:t>In the frame of the magnet, the moving conductor’s free charges are deflected by the magnetic field</a:t>
            </a:r>
          </a:p>
        </p:txBody>
      </p:sp>
      <p:sp>
        <p:nvSpPr>
          <p:cNvPr id="15" name="Donut 14"/>
          <p:cNvSpPr/>
          <p:nvPr/>
        </p:nvSpPr>
        <p:spPr>
          <a:xfrm>
            <a:off x="1265981" y="2910420"/>
            <a:ext cx="914400" cy="914400"/>
          </a:xfrm>
          <a:prstGeom prst="donut">
            <a:avLst>
              <a:gd name="adj" fmla="val 67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Donut 17"/>
          <p:cNvSpPr/>
          <p:nvPr/>
        </p:nvSpPr>
        <p:spPr>
          <a:xfrm>
            <a:off x="1465162" y="3793070"/>
            <a:ext cx="546100" cy="552450"/>
          </a:xfrm>
          <a:prstGeom prst="donut">
            <a:avLst>
              <a:gd name="adj" fmla="val 67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Donut 19"/>
          <p:cNvSpPr/>
          <p:nvPr/>
        </p:nvSpPr>
        <p:spPr>
          <a:xfrm>
            <a:off x="1462831" y="3205756"/>
            <a:ext cx="546100" cy="552450"/>
          </a:xfrm>
          <a:prstGeom prst="donut">
            <a:avLst>
              <a:gd name="adj" fmla="val 67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onut 16"/>
          <p:cNvSpPr/>
          <p:nvPr/>
        </p:nvSpPr>
        <p:spPr>
          <a:xfrm>
            <a:off x="1282700" y="3704170"/>
            <a:ext cx="914400" cy="914400"/>
          </a:xfrm>
          <a:prstGeom prst="donut">
            <a:avLst>
              <a:gd name="adj" fmla="val 67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231038" y="3372518"/>
                <a:ext cx="4043262" cy="84957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∙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1038" y="3372518"/>
                <a:ext cx="4043262" cy="849570"/>
              </a:xfrm>
              <a:prstGeom prst="rect">
                <a:avLst/>
              </a:prstGeom>
              <a:blipFill>
                <a:blip r:embed="rId3"/>
                <a:stretch>
                  <a:fillRect t="-121739" b="-1768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218338" y="5442615"/>
                <a:ext cx="4043262" cy="84957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𝐹</m:t>
                          </m:r>
                        </m:e>
                      </m:acc>
                      <m:r>
                        <a:rPr lang="en-US" b="0" i="1" baseline="-25000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𝐵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𝑞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v</m:t>
                          </m:r>
                        </m:e>
                      </m:acc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8338" y="5442615"/>
                <a:ext cx="4043262" cy="84957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onut 7"/>
          <p:cNvSpPr/>
          <p:nvPr/>
        </p:nvSpPr>
        <p:spPr>
          <a:xfrm>
            <a:off x="3496732" y="3145370"/>
            <a:ext cx="914400" cy="1358900"/>
          </a:xfrm>
          <a:prstGeom prst="donu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68400" y="3653370"/>
            <a:ext cx="576162" cy="241300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52600" y="3653370"/>
            <a:ext cx="576162" cy="2413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387600" y="3754970"/>
            <a:ext cx="6477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Relativity of e and b - Magnet and conductor </a:t>
            </a:r>
          </a:p>
        </p:txBody>
      </p:sp>
      <p:sp>
        <p:nvSpPr>
          <p:cNvPr id="27" name="U-Turn Arrow 26"/>
          <p:cNvSpPr/>
          <p:nvPr/>
        </p:nvSpPr>
        <p:spPr>
          <a:xfrm flipH="1">
            <a:off x="3636862" y="3372518"/>
            <a:ext cx="579538" cy="484052"/>
          </a:xfrm>
          <a:prstGeom prst="uturnArrow">
            <a:avLst>
              <a:gd name="adj1" fmla="val 0"/>
              <a:gd name="adj2" fmla="val 11964"/>
              <a:gd name="adj3" fmla="val 29369"/>
              <a:gd name="adj4" fmla="val 43750"/>
              <a:gd name="adj5" fmla="val 7936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60800" y="3062155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29" name="Donut 28"/>
          <p:cNvSpPr/>
          <p:nvPr/>
        </p:nvSpPr>
        <p:spPr>
          <a:xfrm>
            <a:off x="3530600" y="5372100"/>
            <a:ext cx="914400" cy="1358900"/>
          </a:xfrm>
          <a:prstGeom prst="donu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U-Turn Arrow 29"/>
          <p:cNvSpPr/>
          <p:nvPr/>
        </p:nvSpPr>
        <p:spPr>
          <a:xfrm flipH="1">
            <a:off x="3649562" y="5548448"/>
            <a:ext cx="579538" cy="484052"/>
          </a:xfrm>
          <a:prstGeom prst="uturnArrow">
            <a:avLst>
              <a:gd name="adj1" fmla="val 0"/>
              <a:gd name="adj2" fmla="val 11964"/>
              <a:gd name="adj3" fmla="val 29369"/>
              <a:gd name="adj4" fmla="val 43750"/>
              <a:gd name="adj5" fmla="val 7936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860800" y="5225385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rot="10800000">
            <a:off x="3822700" y="6096000"/>
            <a:ext cx="6477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603500" y="3386670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924300" y="6007100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35" name="Donut 34"/>
          <p:cNvSpPr/>
          <p:nvPr/>
        </p:nvSpPr>
        <p:spPr>
          <a:xfrm>
            <a:off x="1278681" y="5886450"/>
            <a:ext cx="914400" cy="914400"/>
          </a:xfrm>
          <a:prstGeom prst="donut">
            <a:avLst>
              <a:gd name="adj" fmla="val 67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Donut 35"/>
          <p:cNvSpPr/>
          <p:nvPr/>
        </p:nvSpPr>
        <p:spPr>
          <a:xfrm>
            <a:off x="1265981" y="5149850"/>
            <a:ext cx="914400" cy="914400"/>
          </a:xfrm>
          <a:prstGeom prst="donut">
            <a:avLst>
              <a:gd name="adj" fmla="val 67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Donut 36"/>
          <p:cNvSpPr/>
          <p:nvPr/>
        </p:nvSpPr>
        <p:spPr>
          <a:xfrm>
            <a:off x="1450131" y="5407086"/>
            <a:ext cx="546100" cy="552450"/>
          </a:xfrm>
          <a:prstGeom prst="donut">
            <a:avLst>
              <a:gd name="adj" fmla="val 67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Donut 37"/>
          <p:cNvSpPr/>
          <p:nvPr/>
        </p:nvSpPr>
        <p:spPr>
          <a:xfrm>
            <a:off x="1462831" y="5940486"/>
            <a:ext cx="546100" cy="552450"/>
          </a:xfrm>
          <a:prstGeom prst="donut">
            <a:avLst>
              <a:gd name="adj" fmla="val 67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155700" y="5829300"/>
            <a:ext cx="576162" cy="241300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727200" y="5816600"/>
            <a:ext cx="576162" cy="2413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502360" y="5704035"/>
                <a:ext cx="494879" cy="4029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charset="0"/>
                            </a:rPr>
                            <m:t>𝐹</m:t>
                          </m:r>
                        </m:e>
                      </m:acc>
                      <m:r>
                        <a:rPr lang="en-US" i="1" baseline="-25000">
                          <a:latin typeface="Cambria Math" charset="0"/>
                        </a:rPr>
                        <m:t>𝐵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2360" y="5704035"/>
                <a:ext cx="494879" cy="402931"/>
              </a:xfrm>
              <a:prstGeom prst="rect">
                <a:avLst/>
              </a:prstGeom>
              <a:blipFill rotWithShape="0">
                <a:blip r:embed="rId5"/>
                <a:stretch>
                  <a:fillRect t="-16667" r="-20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/>
          <p:cNvCxnSpPr/>
          <p:nvPr/>
        </p:nvCxnSpPr>
        <p:spPr>
          <a:xfrm flipH="1" flipV="1">
            <a:off x="4513162" y="5726974"/>
            <a:ext cx="8038" cy="3055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4476960" y="3490005"/>
                <a:ext cx="390876" cy="4029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960" y="3490005"/>
                <a:ext cx="390876" cy="4029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Arrow Connector 47"/>
          <p:cNvCxnSpPr/>
          <p:nvPr/>
        </p:nvCxnSpPr>
        <p:spPr>
          <a:xfrm flipH="1" flipV="1">
            <a:off x="4513162" y="3487544"/>
            <a:ext cx="8038" cy="3055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420197" y="6110435"/>
                <a:ext cx="506805" cy="4029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charset="0"/>
                                </a:rPr>
                                <m:t>B</m:t>
                              </m:r>
                            </m:e>
                          </m:acc>
                        </m:e>
                        <m:sub>
                          <m:r>
                            <a:rPr lang="en-US" i="0">
                              <a:latin typeface="Cambria Math" charset="0"/>
                            </a:rPr>
                            <m:t>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0197" y="6110435"/>
                <a:ext cx="506805" cy="40293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4406900" y="5867400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A7890EC-7C5B-B14D-B9CE-CBFBA89E3815}"/>
              </a:ext>
            </a:extLst>
          </p:cNvPr>
          <p:cNvSpPr txBox="1"/>
          <p:nvPr/>
        </p:nvSpPr>
        <p:spPr>
          <a:xfrm>
            <a:off x="11468745" y="626131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46807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3AA1EC-0ED5-254C-86AD-A8D1AE911C3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Continuity Equation</a:t>
                </a:r>
              </a:p>
              <a:p>
                <a:r>
                  <a:rPr lang="en-US" dirty="0"/>
                  <a:t>Momentum Equation (Equation of Motion of a Fluid Element)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Ohm’s Law</a:t>
                </a:r>
              </a:p>
              <a:p>
                <a:endParaRPr lang="en-US" dirty="0"/>
              </a:p>
              <a:p>
                <a:r>
                  <a:rPr lang="en-US" dirty="0"/>
                  <a:t>Energy Equation</a:t>
                </a:r>
              </a:p>
              <a:p>
                <a:endParaRPr lang="en-US" dirty="0"/>
              </a:p>
              <a:p>
                <a:r>
                  <a:rPr lang="en-US" dirty="0"/>
                  <a:t>Maxwell’s Equations (except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</m:acc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)</a:t>
                </a:r>
              </a:p>
              <a:p>
                <a:endParaRPr lang="en-US" dirty="0"/>
              </a:p>
              <a:p>
                <a:endParaRPr lang="en-US" sz="12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3AA1EC-0ED5-254C-86AD-A8D1AE911C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378" t="-1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392E602-1116-1A49-95BB-A880506763CF}"/>
              </a:ext>
            </a:extLst>
          </p:cNvPr>
          <p:cNvSpPr txBox="1"/>
          <p:nvPr/>
        </p:nvSpPr>
        <p:spPr>
          <a:xfrm>
            <a:off x="11468745" y="626131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2A697E5-E19D-8F4F-8E0F-17DA69FC940C}"/>
                  </a:ext>
                </a:extLst>
              </p:cNvPr>
              <p:cNvSpPr/>
              <p:nvPr/>
            </p:nvSpPr>
            <p:spPr>
              <a:xfrm>
                <a:off x="3714427" y="3089356"/>
                <a:ext cx="4763145" cy="523121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</m:d>
                      <m:r>
                        <a:rPr lang="en-US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en-US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⨂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</m:d>
                      <m:r>
                        <a:rPr lang="en-US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en-US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dirty="0">
                          <a:solidFill>
                            <a:sysClr val="windowText" lastClr="000000"/>
                          </a:solidFill>
                          <a:ea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  <m:r>
                        <a:rPr lang="en-US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2A697E5-E19D-8F4F-8E0F-17DA69FC94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4427" y="3089356"/>
                <a:ext cx="4763145" cy="523121"/>
              </a:xfrm>
              <a:prstGeom prst="rect">
                <a:avLst/>
              </a:prstGeom>
              <a:blipFill>
                <a:blip r:embed="rId5"/>
                <a:stretch>
                  <a:fillRect t="-2326" b="-11628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0873086-72E2-7845-90E7-2207E72EC601}"/>
                  </a:ext>
                </a:extLst>
              </p:cNvPr>
              <p:cNvSpPr/>
              <p:nvPr/>
            </p:nvSpPr>
            <p:spPr>
              <a:xfrm>
                <a:off x="4602318" y="1916000"/>
                <a:ext cx="2854944" cy="630739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num>
                        <m:den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en-US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acc>
                            <m:accPr>
                              <m:chr m:val="⃗"/>
                              <m:ctrlPr>
                                <a:rPr lang="en-US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</m:d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0873086-72E2-7845-90E7-2207E72EC6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2318" y="1916000"/>
                <a:ext cx="2854944" cy="630739"/>
              </a:xfrm>
              <a:prstGeom prst="rect">
                <a:avLst/>
              </a:prstGeom>
              <a:blipFill>
                <a:blip r:embed="rId6"/>
                <a:stretch>
                  <a:fillRect b="-3846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1BB0B8C-ACFC-5E4F-A7FA-1A3582538F9E}"/>
                  </a:ext>
                </a:extLst>
              </p:cNvPr>
              <p:cNvSpPr/>
              <p:nvPr/>
            </p:nvSpPr>
            <p:spPr>
              <a:xfrm>
                <a:off x="3522449" y="4910722"/>
                <a:ext cx="5519951" cy="630739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E</m:t>
                              </m:r>
                              <m:r>
                                <a:rPr lang="en-US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o</m:t>
                              </m:r>
                              <m:r>
                                <a:rPr lang="en-US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  <m:d>
                        <m:dPr>
                          <m:ctrlPr>
                            <a:rPr lang="en-U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</m:acc>
                          <m:r>
                            <a:rPr lang="en-U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en-US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e>
                          </m:acc>
                        </m:e>
                        <m:sup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1BB0B8C-ACFC-5E4F-A7FA-1A3582538F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2449" y="4910722"/>
                <a:ext cx="5519951" cy="630739"/>
              </a:xfrm>
              <a:prstGeom prst="rect">
                <a:avLst/>
              </a:prstGeom>
              <a:blipFill>
                <a:blip r:embed="rId7"/>
                <a:stretch>
                  <a:fillRect b="-5882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548EECE-02CE-AE46-8F27-92C73AB757AF}"/>
                  </a:ext>
                </a:extLst>
              </p:cNvPr>
              <p:cNvSpPr/>
              <p:nvPr/>
            </p:nvSpPr>
            <p:spPr>
              <a:xfrm>
                <a:off x="3102764" y="5995957"/>
                <a:ext cx="1936051" cy="630739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en-US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548EECE-02CE-AE46-8F27-92C73AB757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2764" y="5995957"/>
                <a:ext cx="1936051" cy="630739"/>
              </a:xfrm>
              <a:prstGeom prst="rect">
                <a:avLst/>
              </a:prstGeom>
              <a:blipFill>
                <a:blip r:embed="rId8"/>
                <a:stretch>
                  <a:fillRect b="-7843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8D65EF7-BF1A-7844-AB61-B634065F8725}"/>
                  </a:ext>
                </a:extLst>
              </p:cNvPr>
              <p:cNvSpPr/>
              <p:nvPr/>
            </p:nvSpPr>
            <p:spPr>
              <a:xfrm>
                <a:off x="1472861" y="6104317"/>
                <a:ext cx="1391008" cy="465033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en-US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8D65EF7-BF1A-7844-AB61-B634065F87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2861" y="6104317"/>
                <a:ext cx="1391008" cy="46503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AA576FE-D8EB-064B-B9CC-66BC598E422E}"/>
                  </a:ext>
                </a:extLst>
              </p:cNvPr>
              <p:cNvSpPr/>
              <p:nvPr/>
            </p:nvSpPr>
            <p:spPr>
              <a:xfrm>
                <a:off x="5262941" y="6077757"/>
                <a:ext cx="2404691" cy="50249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en-US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  <m:r>
                        <a:rPr lang="en-US" b="0" i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AA576FE-D8EB-064B-B9CC-66BC598E42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2941" y="6077757"/>
                <a:ext cx="2404691" cy="502490"/>
              </a:xfrm>
              <a:prstGeom prst="rect">
                <a:avLst/>
              </a:prstGeom>
              <a:blipFill>
                <a:blip r:embed="rId10"/>
                <a:stretch>
                  <a:fillRect b="-2439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C02346E-463D-5B60-BC69-B70C00D0881D}"/>
                  </a:ext>
                </a:extLst>
              </p:cNvPr>
              <p:cNvSpPr/>
              <p:nvPr/>
            </p:nvSpPr>
            <p:spPr>
              <a:xfrm>
                <a:off x="2683047" y="3800409"/>
                <a:ext cx="7886212" cy="624908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e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acc>
                                        <m:accPr>
                                          <m:chr m:val="⃗"/>
                                          <m:ctrlPr>
                                            <a:rPr lang="en-US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e>
                                      </m:acc>
                                    </m:num>
                                    <m:den>
                                      <m:r>
                                        <a:rPr lang="en-US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𝑑𝑡</m:t>
                                      </m:r>
                                    </m:den>
                                  </m:f>
                                  <m:r>
                                    <a:rPr lang="en-US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∇</m:t>
                                      </m:r>
                                    </m:e>
                                  </m:acc>
                                  <m: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d>
                                    <m:dPr>
                                      <m:ctrlPr>
                                        <a:rPr lang="en-US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</m:acc>
                                      <m:acc>
                                        <m:accPr>
                                          <m:chr m:val="⃗"/>
                                          <m:ctrlPr>
                                            <a:rPr lang="en-US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e>
                                      </m:acc>
                                      <m:r>
                                        <a:rPr lang="en-US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⃗"/>
                                          <m:ctrlPr>
                                            <a:rPr lang="en-US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e>
                                      </m:acc>
                                      <m:acc>
                                        <m:accPr>
                                          <m:chr m:val="⃗"/>
                                          <m:ctrlPr>
                                            <a:rPr lang="en-US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</m:d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nary>
                      <m:r>
                        <a:rPr lang="en-US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en-US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⃡"/>
                              <m:ctrlP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  <m:r>
                        <a:rPr lang="en-US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C02346E-463D-5B60-BC69-B70C00D088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3047" y="3800409"/>
                <a:ext cx="7886212" cy="624908"/>
              </a:xfrm>
              <a:prstGeom prst="rect">
                <a:avLst/>
              </a:prstGeom>
              <a:blipFill>
                <a:blip r:embed="rId11"/>
                <a:stretch>
                  <a:fillRect t="-186000" b="-262000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01EFC77-C03C-1461-065E-364DE6227D01}"/>
                  </a:ext>
                </a:extLst>
              </p:cNvPr>
              <p:cNvSpPr/>
              <p:nvPr/>
            </p:nvSpPr>
            <p:spPr>
              <a:xfrm>
                <a:off x="2683047" y="3772976"/>
                <a:ext cx="8019388" cy="68325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01EFC77-C03C-1461-065E-364DE6227D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3047" y="3772976"/>
                <a:ext cx="8019388" cy="68325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1">
            <a:extLst>
              <a:ext uri="{FF2B5EF4-FFF2-40B4-BE49-F238E27FC236}">
                <a16:creationId xmlns:a16="http://schemas.microsoft.com/office/drawing/2014/main" id="{B184430A-8514-C6E1-4E48-F8E2B5A15233}"/>
              </a:ext>
            </a:extLst>
          </p:cNvPr>
          <p:cNvSpPr txBox="1">
            <a:spLocks/>
          </p:cNvSpPr>
          <p:nvPr/>
        </p:nvSpPr>
        <p:spPr>
          <a:xfrm>
            <a:off x="199219" y="400871"/>
            <a:ext cx="1186953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Review: Key Magnetohydrodynamic Equations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46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1" y="1976967"/>
                <a:ext cx="10131425" cy="420370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Take a simple case of Ohm’s law with conductivity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in the frame comoving with a fluid element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In the frame in which the fluid has velocity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For Ideal MHD, i.e., no resistivity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η</m:t>
                    </m:r>
                    <m:r>
                      <a:rPr lang="en-US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=1/</m:t>
                    </m:r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)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yielding the Induction Equation for an MHD dynamo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1" y="1976967"/>
                <a:ext cx="10131425" cy="4203700"/>
              </a:xfrm>
              <a:blipFill>
                <a:blip r:embed="rId3"/>
                <a:stretch>
                  <a:fillRect l="-752" t="-1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OhM’s</a:t>
            </a:r>
            <a:r>
              <a:rPr lang="en-US" dirty="0"/>
              <a:t> Law and relativity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E4A8BF7-C3D6-2042-A464-D2B768D686B8}"/>
                  </a:ext>
                </a:extLst>
              </p:cNvPr>
              <p:cNvSpPr/>
              <p:nvPr/>
            </p:nvSpPr>
            <p:spPr>
              <a:xfrm>
                <a:off x="3212409" y="2457330"/>
                <a:ext cx="5519951" cy="630739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E4A8BF7-C3D6-2042-A464-D2B768D686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2409" y="2457330"/>
                <a:ext cx="5519951" cy="6307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1B8F746-0B38-F444-A6B3-F369AA70F825}"/>
                  </a:ext>
                </a:extLst>
              </p:cNvPr>
              <p:cNvSpPr/>
              <p:nvPr/>
            </p:nvSpPr>
            <p:spPr>
              <a:xfrm>
                <a:off x="3212406" y="3576198"/>
                <a:ext cx="5519951" cy="630739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1B8F746-0B38-F444-A6B3-F369AA70F8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2406" y="3576198"/>
                <a:ext cx="5519951" cy="63073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E61AD00-ED84-6141-8B21-01EB3A3116EE}"/>
                  </a:ext>
                </a:extLst>
              </p:cNvPr>
              <p:cNvSpPr/>
              <p:nvPr/>
            </p:nvSpPr>
            <p:spPr>
              <a:xfrm>
                <a:off x="3212407" y="4940188"/>
                <a:ext cx="5519951" cy="630739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E61AD00-ED84-6141-8B21-01EB3A3116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2407" y="4940188"/>
                <a:ext cx="5519951" cy="63073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37C6218-FCF4-3A43-9131-63BF511CF544}"/>
                  </a:ext>
                </a:extLst>
              </p:cNvPr>
              <p:cNvSpPr/>
              <p:nvPr/>
            </p:nvSpPr>
            <p:spPr>
              <a:xfrm>
                <a:off x="5004355" y="6054991"/>
                <a:ext cx="1936051" cy="630739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en-US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37C6218-FCF4-3A43-9131-63BF511CF5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355" y="6054991"/>
                <a:ext cx="1936051" cy="630739"/>
              </a:xfrm>
              <a:prstGeom prst="rect">
                <a:avLst/>
              </a:prstGeom>
              <a:blipFill>
                <a:blip r:embed="rId7"/>
                <a:stretch>
                  <a:fillRect b="-7692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E193EBE-5CEF-D642-80FF-B3CA9F1FA7E1}"/>
              </a:ext>
            </a:extLst>
          </p:cNvPr>
          <p:cNvSpPr txBox="1"/>
          <p:nvPr/>
        </p:nvSpPr>
        <p:spPr>
          <a:xfrm>
            <a:off x="11468745" y="626131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CD7CFE-00E8-45C9-101B-32124C4F5ABC}"/>
              </a:ext>
            </a:extLst>
          </p:cNvPr>
          <p:cNvSpPr txBox="1"/>
          <p:nvPr/>
        </p:nvSpPr>
        <p:spPr>
          <a:xfrm>
            <a:off x="8269357" y="6261317"/>
            <a:ext cx="2388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Confer MCP Eq. 19.6</a:t>
            </a:r>
          </a:p>
        </p:txBody>
      </p:sp>
    </p:spTree>
    <p:extLst>
      <p:ext uri="{BB962C8B-B14F-4D97-AF65-F5344CB8AC3E}">
        <p14:creationId xmlns:p14="http://schemas.microsoft.com/office/powerpoint/2010/main" val="131396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6A9F6-0EC9-AAFC-D850-784DAF3AC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4848" y="2926080"/>
            <a:ext cx="5681472" cy="16093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MHD Applications:</a:t>
            </a:r>
          </a:p>
          <a:p>
            <a:pPr marL="0" indent="0" algn="ctr">
              <a:buNone/>
            </a:pPr>
            <a:r>
              <a:rPr lang="en-US" sz="3600" dirty="0"/>
              <a:t>Stellar Physics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722E55-F51A-BEE0-8C21-D01903AF9B13}"/>
              </a:ext>
            </a:extLst>
          </p:cNvPr>
          <p:cNvSpPr txBox="1"/>
          <p:nvPr/>
        </p:nvSpPr>
        <p:spPr>
          <a:xfrm>
            <a:off x="11468745" y="626131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754559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5C682-6F13-38F5-6310-2CD91317F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Stellar Physics – Flux Freezing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998E82-F723-1408-B9F2-D01034DAAC4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56596" y="2121408"/>
                <a:ext cx="10058400" cy="4050792"/>
              </a:xfrm>
            </p:spPr>
            <p:txBody>
              <a:bodyPr/>
              <a:lstStyle/>
              <a:p>
                <a:r>
                  <a:rPr lang="en-US" dirty="0"/>
                  <a:t>The magnetic flux through a surface </a:t>
                </a:r>
                <a14:m>
                  <m:oMath xmlns:m="http://schemas.openxmlformats.org/officeDocument/2006/math">
                    <m:r>
                      <m:rPr>
                        <m:brk m:alnAt="23"/>
                      </m:rPr>
                      <a:rPr lang="en-US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is 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rgbClr val="00B050"/>
                    </a:solidFill>
                  </a:rPr>
                  <a:t>Exercise: </a:t>
                </a:r>
                <a:r>
                  <a:rPr lang="en-US" dirty="0"/>
                  <a:t>If the Sun were to suddenly become a neutron star when it had an initial surface threading dipole field of strength </a:t>
                </a:r>
                <a:r>
                  <a:rPr lang="en-US" sz="2000" dirty="0">
                    <a:solidFill>
                      <a:sysClr val="windowText" lastClr="00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b>
                        <m:r>
                          <a:rPr lang="en-US" sz="20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T, what would be the new field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dirty="0"/>
                  <a:t> if the radius goes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=7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2.1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dirty="0"/>
                  <a:t> during the collapse?</a:t>
                </a:r>
              </a:p>
              <a:p>
                <a:pPr lvl="1"/>
                <a:r>
                  <a:rPr lang="en-US" dirty="0"/>
                  <a:t>Equating initial and final fluxes through the Equatorial Plane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Flux freezing is a consequence of Faraday’s law of induction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998E82-F723-1408-B9F2-D01034DAAC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56596" y="2121408"/>
                <a:ext cx="10058400" cy="4050792"/>
              </a:xfrm>
              <a:blipFill>
                <a:blip r:embed="rId3"/>
                <a:stretch>
                  <a:fillRect l="-378" t="-1563" r="-10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EAB22F3-A0AC-5298-58CA-A870E138FD60}"/>
                  </a:ext>
                </a:extLst>
              </p:cNvPr>
              <p:cNvSpPr/>
              <p:nvPr/>
            </p:nvSpPr>
            <p:spPr>
              <a:xfrm>
                <a:off x="5271981" y="2425148"/>
                <a:ext cx="1513131" cy="51041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  <m:sup>
                          <m: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br>
                  <a:rPr lang="en-US" sz="1200" b="0" i="1" dirty="0">
                    <a:solidFill>
                      <a:sysClr val="windowText" lastClr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EAB22F3-A0AC-5298-58CA-A870E138FD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1981" y="2425148"/>
                <a:ext cx="1513131" cy="510410"/>
              </a:xfrm>
              <a:prstGeom prst="rect">
                <a:avLst/>
              </a:prstGeom>
              <a:blipFill>
                <a:blip r:embed="rId4"/>
                <a:stretch>
                  <a:fillRect t="-143902" b="-204878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99903FF-61C2-1F9D-AB12-205FD44404FB}"/>
                  </a:ext>
                </a:extLst>
              </p:cNvPr>
              <p:cNvSpPr/>
              <p:nvPr/>
            </p:nvSpPr>
            <p:spPr>
              <a:xfrm>
                <a:off x="4632430" y="4316962"/>
                <a:ext cx="2927139" cy="303806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b>
                        <m:sSubPr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  <m:sup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2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12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2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b>
                        <m:sSubPr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sSup>
                        <m:sSupPr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  <m:sup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br>
                  <a:rPr lang="en-US" sz="1200" b="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99903FF-61C2-1F9D-AB12-205FD44404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2430" y="4316962"/>
                <a:ext cx="2927139" cy="30380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71D362CA-99C8-322D-1F0E-38E937198CB0}"/>
              </a:ext>
            </a:extLst>
          </p:cNvPr>
          <p:cNvSpPr txBox="1"/>
          <p:nvPr/>
        </p:nvSpPr>
        <p:spPr>
          <a:xfrm>
            <a:off x="11468745" y="626131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8CCF60C-CACF-06F0-3646-5DE048C98B12}"/>
                  </a:ext>
                </a:extLst>
              </p:cNvPr>
              <p:cNvSpPr/>
              <p:nvPr/>
            </p:nvSpPr>
            <p:spPr>
              <a:xfrm>
                <a:off x="4053310" y="4681336"/>
                <a:ext cx="4252490" cy="480256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sSub>
                        <m:sSubPr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12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num>
                                <m:den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21</m:t>
                                  </m:r>
                                </m:den>
                              </m:f>
                              <m:r>
                                <a:rPr lang="en-US" sz="1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f>
                                <m:f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12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2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US" sz="12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8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sSup>
                                    <m:sSupPr>
                                      <m:ctrlPr>
                                        <a:rPr lang="en-US" sz="12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2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sup>
                                      <m:r>
                                        <a:rPr lang="en-US" sz="12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  <m:r>
                        <a:rPr lang="en-US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8CCF60C-CACF-06F0-3646-5DE048C98B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3310" y="4681336"/>
                <a:ext cx="4252490" cy="480256"/>
              </a:xfrm>
              <a:prstGeom prst="rect">
                <a:avLst/>
              </a:prstGeom>
              <a:blipFill>
                <a:blip r:embed="rId6"/>
                <a:stretch>
                  <a:fillRect b="-2500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263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5C682-6F13-38F5-6310-2CD91317F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Stellar/Planetary Physics – Magnetopause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98E82-F723-1408-B9F2-D01034DAA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4182979" cy="4050792"/>
          </a:xfrm>
        </p:spPr>
        <p:txBody>
          <a:bodyPr/>
          <a:lstStyle/>
          <a:p>
            <a:r>
              <a:rPr lang="en-US" dirty="0"/>
              <a:t>The magnetospheres of stars interact with those of planets </a:t>
            </a:r>
          </a:p>
          <a:p>
            <a:r>
              <a:rPr lang="en-US" dirty="0"/>
              <a:t>The Earth’s magnetic field shields it from cosmic rays from the Sun</a:t>
            </a:r>
          </a:p>
          <a:p>
            <a:r>
              <a:rPr lang="en-US" dirty="0"/>
              <a:t>The magnetic fields of Sun and Earth are in approximate equilibrium at the magnetopause layer</a:t>
            </a:r>
          </a:p>
          <a:p>
            <a:r>
              <a:rPr lang="en-US" dirty="0"/>
              <a:t>The magnetopause is unstable to Kelvin-Helmholtz instability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0EAFB9-AA4C-1508-4269-242C8F2A5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646" y="1776682"/>
            <a:ext cx="4182979" cy="36703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BD017E-F102-C631-46BE-297A535F395A}"/>
              </a:ext>
            </a:extLst>
          </p:cNvPr>
          <p:cNvSpPr txBox="1"/>
          <p:nvPr/>
        </p:nvSpPr>
        <p:spPr>
          <a:xfrm>
            <a:off x="9534858" y="5612651"/>
            <a:ext cx="158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CC BY-SA 3.0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8007D8-2782-4FFC-B347-2F2F4788A7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4466" y="4671113"/>
            <a:ext cx="2818249" cy="19784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7170C3-A00A-FC33-DF7C-C5B3F78D0DB2}"/>
              </a:ext>
            </a:extLst>
          </p:cNvPr>
          <p:cNvSpPr txBox="1"/>
          <p:nvPr/>
        </p:nvSpPr>
        <p:spPr>
          <a:xfrm>
            <a:off x="11468745" y="626131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49923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{083FAAC6-29BC-7C4D-A445-6F3A4F73A216}tf10001070</Template>
  <TotalTime>188315</TotalTime>
  <Words>3959</Words>
  <Application>Microsoft Macintosh PowerPoint</Application>
  <PresentationFormat>Widescreen</PresentationFormat>
  <Paragraphs>577</Paragraphs>
  <Slides>30</Slides>
  <Notes>27</Notes>
  <HiddenSlides>1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Calibri</vt:lpstr>
      <vt:lpstr>Cambria</vt:lpstr>
      <vt:lpstr>Cambria Math</vt:lpstr>
      <vt:lpstr>Rockwell</vt:lpstr>
      <vt:lpstr>Rockwell Condensed</vt:lpstr>
      <vt:lpstr>Rockwell Extra Bold</vt:lpstr>
      <vt:lpstr>Times New Roman</vt:lpstr>
      <vt:lpstr>Wingdings</vt:lpstr>
      <vt:lpstr>Wood Type</vt:lpstr>
      <vt:lpstr>Unit II: MHD Part II: Applications of Magnetohydrodynamics</vt:lpstr>
      <vt:lpstr>Review: Key Equations – Maxwell’s equations</vt:lpstr>
      <vt:lpstr>Review: Relativity of e and b - Magnet and conductor </vt:lpstr>
      <vt:lpstr>Review: Relativity of e and b - Magnet and conductor </vt:lpstr>
      <vt:lpstr>PowerPoint Presentation</vt:lpstr>
      <vt:lpstr>OhM’s Law and relativity</vt:lpstr>
      <vt:lpstr>PowerPoint Presentation</vt:lpstr>
      <vt:lpstr>Stellar Physics – Flux Freezing</vt:lpstr>
      <vt:lpstr>Stellar/Planetary Physics – Magnetopause</vt:lpstr>
      <vt:lpstr>Ferraro’s Law of Isorotation</vt:lpstr>
      <vt:lpstr>PowerPoint Presentation</vt:lpstr>
      <vt:lpstr>Magnetic Plasma Confinement</vt:lpstr>
      <vt:lpstr>PowerPoint Presentation</vt:lpstr>
      <vt:lpstr>Accretion disk dynamos in jet/accretion disk/black hole (jab) Systems</vt:lpstr>
      <vt:lpstr>GRMHD Simulation Assumptions and Fluid Equations</vt:lpstr>
      <vt:lpstr>GRMHD Simulations in action</vt:lpstr>
      <vt:lpstr>Blandford-Znajek Mechanism</vt:lpstr>
      <vt:lpstr>Disk-Dynamo-Driven Jets</vt:lpstr>
      <vt:lpstr>Conical jet Steady State</vt:lpstr>
      <vt:lpstr>Tower jet Steady State</vt:lpstr>
      <vt:lpstr>Why Don’t Towers Emerge in some grmhd Simulations?</vt:lpstr>
      <vt:lpstr>Eliminating the short circuit</vt:lpstr>
      <vt:lpstr>Ion acceleration in jets</vt:lpstr>
      <vt:lpstr>Ion acceleration: central column Vs. Nose</vt:lpstr>
      <vt:lpstr>Drift cyclotron loss cone (DCLC) instability</vt:lpstr>
      <vt:lpstr>Hyper-resistive diffusion of ions in the nose</vt:lpstr>
      <vt:lpstr>Observed flux from distant uhecr sources</vt:lpstr>
      <vt:lpstr>Comparison with Observation</vt:lpstr>
      <vt:lpstr>Conclusions</vt:lpstr>
      <vt:lpstr>Conclusions: Dynamo-Driven Jets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Richard Anantua</cp:lastModifiedBy>
  <cp:revision>337</cp:revision>
  <dcterms:created xsi:type="dcterms:W3CDTF">2018-12-03T23:30:22Z</dcterms:created>
  <dcterms:modified xsi:type="dcterms:W3CDTF">2023-04-20T23:48:04Z</dcterms:modified>
</cp:coreProperties>
</file>