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914" r:id="rId3"/>
    <p:sldId id="893" r:id="rId4"/>
    <p:sldId id="894" r:id="rId5"/>
    <p:sldId id="895" r:id="rId6"/>
    <p:sldId id="896" r:id="rId7"/>
    <p:sldId id="913" r:id="rId8"/>
    <p:sldId id="898" r:id="rId9"/>
    <p:sldId id="899" r:id="rId10"/>
    <p:sldId id="903" r:id="rId11"/>
    <p:sldId id="904" r:id="rId12"/>
    <p:sldId id="905" r:id="rId13"/>
    <p:sldId id="925" r:id="rId14"/>
    <p:sldId id="907" r:id="rId15"/>
    <p:sldId id="909" r:id="rId16"/>
    <p:sldId id="910" r:id="rId17"/>
    <p:sldId id="911" r:id="rId18"/>
    <p:sldId id="915" r:id="rId19"/>
    <p:sldId id="916" r:id="rId20"/>
    <p:sldId id="91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77809"/>
  </p:normalViewPr>
  <p:slideViewPr>
    <p:cSldViewPr snapToGrid="0">
      <p:cViewPr varScale="1">
        <p:scale>
          <a:sx n="96" d="100"/>
          <a:sy n="96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28FD8-DFD9-4247-B11F-D03DA9B7A65A}" type="datetimeFigureOut">
              <a:rPr lang="en-US" smtClean="0"/>
              <a:t>3/17/24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43DC2-8712-B041-BF73-BD72A9AA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3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at p due to q’</a:t>
            </a:r>
          </a:p>
          <a:p>
            <a:r>
              <a:rPr lang="en-US" dirty="0"/>
              <a:t>Potential at p’ due to 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43DC2-8712-B041-BF73-BD72A9AAB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43DC2-8712-B041-BF73-BD72A9AABA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math.stackexchange.com</a:t>
            </a:r>
            <a:r>
              <a:rPr lang="en-US" dirty="0"/>
              <a:t>/questions/3799031/understanding-the-meaning-of-hamiltons-general-equation-of-motion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www.lehman.edu</a:t>
            </a:r>
            <a:r>
              <a:rPr lang="en-US" dirty="0"/>
              <a:t>/faculty/</a:t>
            </a:r>
            <a:r>
              <a:rPr lang="en-US" dirty="0" err="1"/>
              <a:t>dgaranin</a:t>
            </a:r>
            <a:r>
              <a:rPr lang="en-US" dirty="0"/>
              <a:t>/Mechanics/</a:t>
            </a:r>
            <a:r>
              <a:rPr lang="en-US" dirty="0" err="1"/>
              <a:t>Hamiltonian_mechanics.pdf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43DC2-8712-B041-BF73-BD72A9AABA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93497-DE8A-73DF-4C17-541208B8E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18B805-43D8-5EFF-B915-299807B74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3F186-311A-38A4-80EF-C95CC8433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math.stackexchange.com</a:t>
            </a:r>
            <a:r>
              <a:rPr lang="en-US" dirty="0"/>
              <a:t>/questions/3799031/understanding-the-meaning-of-hamiltons-general-equation-of-motion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254EE-7F02-3144-7EE3-7C1968498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43DC2-8712-B041-BF73-BD72A9AABA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14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01.png"/><Relationship Id="rId7" Type="http://schemas.openxmlformats.org/officeDocument/2006/relationships/image" Target="../media/image29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13" Type="http://schemas.openxmlformats.org/officeDocument/2006/relationships/image" Target="../media/image8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11" Type="http://schemas.openxmlformats.org/officeDocument/2006/relationships/image" Target="../media/image54.png"/><Relationship Id="rId5" Type="http://schemas.openxmlformats.org/officeDocument/2006/relationships/image" Target="../media/image6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10.png"/><Relationship Id="rId7" Type="http://schemas.openxmlformats.org/officeDocument/2006/relationships/image" Target="../media/image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80.png"/><Relationship Id="rId10" Type="http://schemas.openxmlformats.org/officeDocument/2006/relationships/image" Target="../media/image81.png"/><Relationship Id="rId4" Type="http://schemas.openxmlformats.org/officeDocument/2006/relationships/image" Target="../media/image700.png"/><Relationship Id="rId9" Type="http://schemas.openxmlformats.org/officeDocument/2006/relationships/image" Target="../media/image12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61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7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2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0.png"/><Relationship Id="rId7" Type="http://schemas.openxmlformats.org/officeDocument/2006/relationships/image" Target="../media/image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1.png"/><Relationship Id="rId4" Type="http://schemas.openxmlformats.org/officeDocument/2006/relationships/image" Target="../media/image12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DB94-EFEB-6243-3339-7950A8F91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Galactic Dynamics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12E87-2855-0145-B134-D0AEA1D2E1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UTSA PHY 7903 Spring 2024</a:t>
            </a:r>
          </a:p>
          <a:p>
            <a:r>
              <a:rPr lang="en-US" dirty="0"/>
              <a:t>UNIT 3 – Mechanics of Galaxy 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58813-1E6E-ED6A-C144-8F09E4C54B15}"/>
              </a:ext>
            </a:extLst>
          </p:cNvPr>
          <p:cNvSpPr txBox="1"/>
          <p:nvPr/>
        </p:nvSpPr>
        <p:spPr>
          <a:xfrm>
            <a:off x="3713356" y="5910147"/>
            <a:ext cx="453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Profs. Richard </a:t>
            </a:r>
            <a:r>
              <a:rPr lang="en-US" dirty="0" err="1"/>
              <a:t>Anantua</a:t>
            </a:r>
            <a:r>
              <a:rPr lang="en-US" dirty="0"/>
              <a:t> and Karl Gebhardt</a:t>
            </a:r>
          </a:p>
        </p:txBody>
      </p:sp>
    </p:spTree>
    <p:extLst>
      <p:ext uri="{BB962C8B-B14F-4D97-AF65-F5344CB8AC3E}">
        <p14:creationId xmlns:p14="http://schemas.microsoft.com/office/powerpoint/2010/main" val="51740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EDE51-494B-7673-5249-5A62CDAF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4A6767-3BBE-0921-549D-43BE6D623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4A497C-6DBF-71B2-E6E5-191B60E8D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540955C-37FF-FEC4-480B-4E537E9C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24617F1-131F-7122-F441-4D26778AB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8ED3B15-64F0-AE4E-5FFE-E7F7A8B7E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DF11CBE-4323-ED13-A6CE-1355124C9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8DD23B1-FB55-E71B-21A7-97260CB1F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ABEAAE2-9336-2B44-1C39-9CB5F2418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3C4AFC-2865-3D4A-3747-F510A57C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997A6CC-6375-A174-9537-E596291FE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C254D13-78F0-2C0B-E68E-D5A2C536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F43F421-18BA-5E5C-46E2-E7BB28CAB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BE8C084-4FBC-6C3A-AAEF-4A35EC6BA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9827BF4-5B21-3244-6AFF-4E7709E26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93349FD-56E0-F2D1-33A5-0C97900FE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E326A00-7BE5-17E9-F653-F8893E573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25C86A9-DA3D-4D50-3B21-A092DA5A4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2EBE3FE-3DD9-18DE-F4DF-F0B105B46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CEBAFA4-A945-0F0B-7270-C2C7886E6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856B16B-8984-F091-FB44-CFA26B537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DBE71A-B382-EE2F-D7F2-CE3A733A1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2DCFAEA-66FC-B4DB-8307-6F75067B9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CEE7897-7E99-C407-957F-47ADA5A3B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896279-DA6B-F92E-8CF1-72CFCEB1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Classical Mechanics – Euler-Lagrange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7EE84-3438-5AAA-B138-D5EF901AC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701" y="1814985"/>
                <a:ext cx="10669586" cy="4469034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600" dirty="0"/>
                  <a:t>We have encountered functions mapping vector spaces to vector spaces</a:t>
                </a:r>
              </a:p>
              <a:p>
                <a:r>
                  <a:rPr lang="en-US" sz="1600" dirty="0"/>
                  <a:t>A functional is a function over function space (function of functions) –  </a:t>
                </a:r>
              </a:p>
              <a:p>
                <a:pPr lvl="1"/>
                <a:r>
                  <a:rPr lang="en-US" sz="1200" dirty="0"/>
                  <a:t>Much like functions f(x) being optimized when the slope </a:t>
                </a:r>
                <a:r>
                  <a:rPr lang="en-US" sz="1200" dirty="0" err="1"/>
                  <a:t>df</a:t>
                </a:r>
                <a:r>
                  <a:rPr lang="en-US" sz="1200" dirty="0"/>
                  <a:t>/dx is 0, functionals are optimized when the variation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200" dirty="0"/>
                  <a:t>  </a:t>
                </a:r>
                <a:r>
                  <a:rPr lang="en-US" sz="1200" dirty="0" err="1"/>
                  <a:t>w.r.t.</a:t>
                </a:r>
                <a:r>
                  <a:rPr lang="en-US" sz="1200" dirty="0"/>
                  <a:t> the path x(t) is 0</a:t>
                </a:r>
              </a:p>
              <a:p>
                <a:r>
                  <a:rPr lang="en-US" sz="1600" dirty="0"/>
                  <a:t>We wish to find a condition </a:t>
                </a:r>
                <a:r>
                  <a:rPr lang="en-US" sz="1600" dirty="0" err="1"/>
                  <a:t>s.t.</a:t>
                </a:r>
                <a:r>
                  <a:rPr lang="en-US" sz="1600" dirty="0"/>
                  <a:t> the first variation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is 0 to first order terms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r>
                  <a:rPr lang="en-US" sz="1600" dirty="0"/>
                  <a:t>Let us parameterize the path: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𝛼𝜂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r>
                  <a:rPr lang="en-US" sz="1600" dirty="0"/>
                  <a:t>Then we seek a condition so that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Integrating the last term by parts</a:t>
                </a:r>
              </a:p>
              <a:p>
                <a:r>
                  <a:rPr lang="en-US" sz="1600" dirty="0"/>
                  <a:t>Euler Lagrange Eq.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7EE84-3438-5AAA-B138-D5EF901AC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01" y="1814985"/>
                <a:ext cx="10669586" cy="4469034"/>
              </a:xfrm>
              <a:blipFill>
                <a:blip r:embed="rId2"/>
                <a:stretch>
                  <a:fillRect l="-356" t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94E11B-CD71-AFB1-202C-1828E5C0F13C}"/>
                  </a:ext>
                </a:extLst>
              </p:cNvPr>
              <p:cNvSpPr/>
              <p:nvPr/>
            </p:nvSpPr>
            <p:spPr>
              <a:xfrm>
                <a:off x="10230643" y="2108979"/>
                <a:ext cx="1919288" cy="5102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94E11B-CD71-AFB1-202C-1828E5C0F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643" y="2108979"/>
                <a:ext cx="1919288" cy="510299"/>
              </a:xfrm>
              <a:prstGeom prst="rect">
                <a:avLst/>
              </a:prstGeom>
              <a:blipFill>
                <a:blip r:embed="rId3"/>
                <a:stretch>
                  <a:fillRect l="-3247" t="-164286" b="-2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683126-2780-116D-D17B-5A83299521D0}"/>
                  </a:ext>
                </a:extLst>
              </p:cNvPr>
              <p:cNvSpPr/>
              <p:nvPr/>
            </p:nvSpPr>
            <p:spPr>
              <a:xfrm>
                <a:off x="2700418" y="5759692"/>
                <a:ext cx="1922383" cy="6001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683126-2780-116D-D17B-5A8329952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18" y="5759692"/>
                <a:ext cx="1922383" cy="600199"/>
              </a:xfrm>
              <a:prstGeom prst="rect">
                <a:avLst/>
              </a:prstGeom>
              <a:blipFill>
                <a:blip r:embed="rId4"/>
                <a:stretch>
                  <a:fillRect t="-204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2DB2C5-EB67-FFB3-F133-AD5854780D53}"/>
                  </a:ext>
                </a:extLst>
              </p:cNvPr>
              <p:cNvSpPr txBox="1"/>
              <p:nvPr/>
            </p:nvSpPr>
            <p:spPr>
              <a:xfrm>
                <a:off x="3653350" y="3828788"/>
                <a:ext cx="2011928" cy="601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2DB2C5-EB67-FFB3-F133-AD5854780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350" y="3828788"/>
                <a:ext cx="2011928" cy="601127"/>
              </a:xfrm>
              <a:prstGeom prst="rect">
                <a:avLst/>
              </a:prstGeom>
              <a:blipFill>
                <a:blip r:embed="rId5"/>
                <a:stretch>
                  <a:fillRect t="-170833" b="-2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C76818-8E3C-8792-1D72-F0AA1990A61D}"/>
                  </a:ext>
                </a:extLst>
              </p:cNvPr>
              <p:cNvSpPr txBox="1"/>
              <p:nvPr/>
            </p:nvSpPr>
            <p:spPr>
              <a:xfrm>
                <a:off x="377964" y="4388290"/>
                <a:ext cx="9013545" cy="727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𝜕𝛼𝜕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C76818-8E3C-8792-1D72-F0AA1990A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4" y="4388290"/>
                <a:ext cx="9013545" cy="727443"/>
              </a:xfrm>
              <a:prstGeom prst="rect">
                <a:avLst/>
              </a:prstGeom>
              <a:blipFill>
                <a:blip r:embed="rId6"/>
                <a:stretch>
                  <a:fillRect t="-115517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7841F1-1B1C-64A5-2AAF-D4D4119322D0}"/>
                  </a:ext>
                </a:extLst>
              </p:cNvPr>
              <p:cNvSpPr txBox="1"/>
              <p:nvPr/>
            </p:nvSpPr>
            <p:spPr>
              <a:xfrm>
                <a:off x="2800491" y="5048922"/>
                <a:ext cx="9013545" cy="802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  <m:d>
                                    <m:d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d>
                                        <m:dPr>
                                          <m:ctrlPr>
                                            <a:rPr lang="en-US" sz="1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7841F1-1B1C-64A5-2AAF-D4D411932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91" y="5048922"/>
                <a:ext cx="9013545" cy="802143"/>
              </a:xfrm>
              <a:prstGeom prst="rect">
                <a:avLst/>
              </a:prstGeom>
              <a:blipFill>
                <a:blip r:embed="rId7"/>
                <a:stretch>
                  <a:fillRect t="-148438" b="-2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91BA23-DED0-AB13-CB33-9C13B133D4D5}"/>
                  </a:ext>
                </a:extLst>
              </p:cNvPr>
              <p:cNvSpPr txBox="1"/>
              <p:nvPr/>
            </p:nvSpPr>
            <p:spPr>
              <a:xfrm>
                <a:off x="5227717" y="5857732"/>
                <a:ext cx="3539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Satisfied by </a:t>
                </a:r>
                <a:r>
                  <a:rPr lang="en-US" dirty="0" err="1"/>
                  <a:t>Lagrangian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91BA23-DED0-AB13-CB33-9C13B133D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17" y="5857732"/>
                <a:ext cx="3539302" cy="369332"/>
              </a:xfrm>
              <a:prstGeom prst="rect">
                <a:avLst/>
              </a:prstGeom>
              <a:blipFill>
                <a:blip r:embed="rId8"/>
                <a:stretch>
                  <a:fillRect l="-1429" t="-10000" r="-392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90AC0B-AF7E-D86D-A8CF-57525B7CB370}"/>
              </a:ext>
            </a:extLst>
          </p:cNvPr>
          <p:cNvSpPr txBox="1"/>
          <p:nvPr/>
        </p:nvSpPr>
        <p:spPr>
          <a:xfrm>
            <a:off x="7163871" y="2179462"/>
            <a:ext cx="354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Consider the integral functional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2" grpId="0"/>
      <p:bldP spid="33" grpId="0"/>
      <p:bldP spid="3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5EF4D-88B2-05DC-F86F-AAB370FC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C7B6A4-0C9B-E309-4029-1492F06A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5DEE18-09C8-CD96-F893-843C54277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328BC0C-4E76-FB1B-E38C-82232FB7E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2BE3B3F-4ACD-682F-DA80-513F84E5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B365A0C-84ED-0456-B2B5-A2635591E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48D036D-40FC-69AB-75CA-D87D225BA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799558F-D405-EADF-7052-E24A7EBF4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6A6D5C2-A1D7-0EC2-C5AA-06F04260D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6DEB02A-0DC6-071B-1B5C-4CC8E6D50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DF121D0-1CD1-6346-630A-12F101E1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CF4700F-7C5D-9A9B-6AC1-B92A21AD1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177B339-8C71-EA5A-2B7B-D0F97DA89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A31E8A2-719D-038A-066E-8C6BE2C4B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943F3CA-FBD3-0616-F862-0ACE02B7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464DD65-2003-C222-1338-DDD19C416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ECFCAFB-B7C2-A2FC-2561-320DD3FC8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E944620-8B1E-F4EE-09E3-C911C49C5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B75101B-A96F-4504-C49A-17896AFD4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E6B779B-C855-4381-4F06-213C55716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12AA039-2DB2-1163-E15B-74F49E6B8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9914073-1F51-6A07-6AFC-1FB09311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0156988-095B-5754-10E5-E7670CB03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B03C62B-0904-7194-A7B0-C626FDC7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035342-F0DC-C037-629A-E0CC477F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Central Force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8C4D6-89D6-0B52-1845-AB567C9FB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dirty="0"/>
                  <a:t>The motion of a body under a central force with V=V(r) can be characterized by </a:t>
                </a:r>
                <a:r>
                  <a:rPr lang="en-US" dirty="0" err="1"/>
                  <a:t>Lagrangian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is cyclic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i.e., has no explicit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dependence, thus angular momentum is conserved: </a:t>
                </a:r>
                <a:r>
                  <a:rPr lang="en-US" sz="4000" dirty="0"/>
                  <a:t> </a:t>
                </a:r>
                <a:endParaRPr lang="en-US" dirty="0"/>
              </a:p>
              <a:p>
                <a:r>
                  <a:rPr lang="en-US" dirty="0"/>
                  <a:t>We derive the radial Equation of Motion via</a:t>
                </a:r>
              </a:p>
              <a:p>
                <a:r>
                  <a:rPr lang="en-US" dirty="0"/>
                  <a:t>To solve the r-</a:t>
                </a:r>
                <a:r>
                  <a:rPr lang="en-US" dirty="0" err="1"/>
                  <a:t>E.o.M.</a:t>
                </a:r>
                <a:r>
                  <a:rPr lang="en-US" dirty="0"/>
                  <a:t>, note       .                                                  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 r-</a:t>
                </a:r>
                <a:r>
                  <a:rPr lang="en-US" dirty="0" err="1"/>
                  <a:t>E.o.M.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make key substitution: u=1/r:  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The radial </a:t>
                </a:r>
                <a:r>
                  <a:rPr lang="en-US" dirty="0" err="1">
                    <a:ea typeface="Cambria Math" panose="02040503050406030204" pitchFamily="18" charset="0"/>
                  </a:rPr>
                  <a:t>E.o.M.</a:t>
                </a:r>
                <a:r>
                  <a:rPr lang="en-US" dirty="0">
                    <a:ea typeface="Cambria Math" panose="02040503050406030204" pitchFamily="18" charset="0"/>
                  </a:rPr>
                  <a:t> in u 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E.o.M.</a:t>
                </a:r>
                <a:r>
                  <a:rPr lang="en-US" dirty="0"/>
                  <a:t> for gravitational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=GM/r=</a:t>
                </a:r>
                <a:r>
                  <a:rPr lang="en-US" dirty="0" err="1"/>
                  <a:t>Gmu</a:t>
                </a:r>
                <a:r>
                  <a:rPr lang="en-US" dirty="0"/>
                  <a:t> is:  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8C4D6-89D6-0B52-1845-AB567C9FB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  <a:blipFill>
                <a:blip r:embed="rId3"/>
                <a:stretch>
                  <a:fillRect l="-520" t="-5949" r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CC361A-8499-D0F4-3FD6-B17EB9E5B22F}"/>
                  </a:ext>
                </a:extLst>
              </p:cNvPr>
              <p:cNvSpPr/>
              <p:nvPr/>
            </p:nvSpPr>
            <p:spPr>
              <a:xfrm>
                <a:off x="3086692" y="1932474"/>
                <a:ext cx="3297644" cy="53970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CC361A-8499-D0F4-3FD6-B17EB9E5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692" y="1932474"/>
                <a:ext cx="3297644" cy="539704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F31039C-004E-DAB3-D9F4-F39EC2231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337" y="71821"/>
            <a:ext cx="4258651" cy="1508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C9-0FC7-721D-0313-36F389E410E2}"/>
                  </a:ext>
                </a:extLst>
              </p:cNvPr>
              <p:cNvSpPr/>
              <p:nvPr/>
            </p:nvSpPr>
            <p:spPr>
              <a:xfrm>
                <a:off x="5957273" y="2920500"/>
                <a:ext cx="1656992" cy="50135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sz="14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C9-0FC7-721D-0313-36F389E41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273" y="2920500"/>
                <a:ext cx="1656992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A6427DC-796F-2C71-082B-75C660FF87C9}"/>
                  </a:ext>
                </a:extLst>
              </p:cNvPr>
              <p:cNvSpPr/>
              <p:nvPr/>
            </p:nvSpPr>
            <p:spPr>
              <a:xfrm>
                <a:off x="7873938" y="2912646"/>
                <a:ext cx="3627500" cy="52244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̈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 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</a:t>
                </a:r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A6427DC-796F-2C71-082B-75C660FF8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938" y="2912646"/>
                <a:ext cx="3627500" cy="522446"/>
              </a:xfrm>
              <a:prstGeom prst="rect">
                <a:avLst/>
              </a:prstGeom>
              <a:blipFill>
                <a:blip r:embed="rId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531A8EA-3945-5352-BC2B-EF35C3389CF7}"/>
                  </a:ext>
                </a:extLst>
              </p:cNvPr>
              <p:cNvSpPr/>
              <p:nvPr/>
            </p:nvSpPr>
            <p:spPr>
              <a:xfrm>
                <a:off x="4178888" y="3493230"/>
                <a:ext cx="3134137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531A8EA-3945-5352-BC2B-EF35C3389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88" y="3493230"/>
                <a:ext cx="3134137" cy="634426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65D346-EB4B-C34D-D060-1FD465A9456A}"/>
                  </a:ext>
                </a:extLst>
              </p:cNvPr>
              <p:cNvSpPr txBox="1"/>
              <p:nvPr/>
            </p:nvSpPr>
            <p:spPr>
              <a:xfrm>
                <a:off x="6345836" y="4063647"/>
                <a:ext cx="5846164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65D346-EB4B-C34D-D060-1FD465A94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836" y="4063647"/>
                <a:ext cx="5846164" cy="5013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F6CFCD-E73D-82AD-0BBD-2F7ED224BD0E}"/>
                  </a:ext>
                </a:extLst>
              </p:cNvPr>
              <p:cNvSpPr txBox="1"/>
              <p:nvPr/>
            </p:nvSpPr>
            <p:spPr>
              <a:xfrm>
                <a:off x="6609403" y="4551496"/>
                <a:ext cx="4736892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F6CFCD-E73D-82AD-0BBD-2F7ED224B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403" y="4551496"/>
                <a:ext cx="4736892" cy="524567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FD6037A-C979-C77E-FC84-8AE8022E1A70}"/>
                  </a:ext>
                </a:extLst>
              </p:cNvPr>
              <p:cNvSpPr/>
              <p:nvPr/>
            </p:nvSpPr>
            <p:spPr>
              <a:xfrm>
                <a:off x="7387894" y="5254000"/>
                <a:ext cx="2176794" cy="5959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FD6037A-C979-C77E-FC84-8AE8022E1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894" y="5254000"/>
                <a:ext cx="2176794" cy="595998"/>
              </a:xfrm>
              <a:prstGeom prst="rect">
                <a:avLst/>
              </a:prstGeom>
              <a:blipFill>
                <a:blip r:embed="rId11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FF23F3-CDD3-A32B-F6A3-2192218604BB}"/>
                  </a:ext>
                </a:extLst>
              </p:cNvPr>
              <p:cNvSpPr txBox="1"/>
              <p:nvPr/>
            </p:nvSpPr>
            <p:spPr>
              <a:xfrm>
                <a:off x="10626725" y="2531300"/>
                <a:ext cx="1049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const.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FF23F3-CDD3-A32B-F6A3-219221860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725" y="2531300"/>
                <a:ext cx="1049454" cy="369332"/>
              </a:xfrm>
              <a:prstGeom prst="rect">
                <a:avLst/>
              </a:prstGeom>
              <a:blipFill>
                <a:blip r:embed="rId12"/>
                <a:stretch>
                  <a:fillRect t="-6667" r="-1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381CC4E-3900-90AD-254B-07B9FAB8A7E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3823" y="67391"/>
            <a:ext cx="4344030" cy="15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F42C8-1B57-2ABD-70D7-B898A130C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BBA3F5-2187-7829-16BA-308ABFA4F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468508-F785-403A-D6B6-4B25DADB1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E89C9F8-F599-7442-ED9F-587C2126D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4A577E1-C3D3-D731-1127-E57B83786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7D125-9FF1-153E-BBE5-090FDF077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7D160E7-9130-ECCE-83C6-2866E3E4F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0652778-718D-A74A-5544-CDB57935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D4ECF3-78F7-8CE0-6C9D-9987942C3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F28B7DE-7D49-2005-31E3-1529F12A4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6843D0E-DE30-C0D2-45A7-3B7094391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7A083F8-DF85-B810-38D2-3DA0BCA27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182F35B-7CCE-83C3-394D-F1D2C8DC7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B45D89C-FFC3-B16D-980B-E9D4F53FD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D55DD24-8662-ED4F-3A6B-38E166432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798A20A-CB35-F532-D66A-229CD6BAC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C21B8EE-1335-EB2E-1D37-944E34E68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EB53C71-E90D-BA74-86BE-A6FCB4D21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B340527-ADF4-DB66-0116-97B648C1C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BFD631E-D195-795F-712D-A49D74C0A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BE71245-D9E8-A21A-180E-BC465836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CC2C1B65-3D80-7D39-77E2-76C62071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E33293E-8FFC-D7CA-6719-88C3AA7D1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ACB04D2-C4C8-F6E9-71E4-FF9F1B992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B07C10-0C68-5A50-440B-068B620F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Gravitational Central Force Motion– Solving the Radial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9862A-CDA9-60D3-931E-1241CC715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Equation of motion: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The solution is manifestly: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  , 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the r Equation of motion reads</a:t>
                </a:r>
              </a:p>
              <a:p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Defining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9862A-CDA9-60D3-931E-1241CC715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  <a:blipFill>
                <a:blip r:embed="rId2"/>
                <a:stretch>
                  <a:fillRect l="-1300" t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8C544C-C619-2BDF-6315-06E526C232EB}"/>
                  </a:ext>
                </a:extLst>
              </p:cNvPr>
              <p:cNvSpPr/>
              <p:nvPr/>
            </p:nvSpPr>
            <p:spPr>
              <a:xfrm>
                <a:off x="4528106" y="3992547"/>
                <a:ext cx="2394188" cy="8053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8C544C-C619-2BDF-6315-06E526C23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06" y="3992547"/>
                <a:ext cx="2394188" cy="805330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8DCD24-08F9-4A02-D567-7C0E5AA0623A}"/>
                  </a:ext>
                </a:extLst>
              </p:cNvPr>
              <p:cNvSpPr/>
              <p:nvPr/>
            </p:nvSpPr>
            <p:spPr>
              <a:xfrm>
                <a:off x="6290319" y="5880460"/>
                <a:ext cx="2394188" cy="8053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func>
                            <m:func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8DCD24-08F9-4A02-D567-7C0E5AA06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319" y="5880460"/>
                <a:ext cx="2394188" cy="805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A857F2-79E5-6CF5-A979-369E358251DA}"/>
                  </a:ext>
                </a:extLst>
              </p:cNvPr>
              <p:cNvSpPr txBox="1"/>
              <p:nvPr/>
            </p:nvSpPr>
            <p:spPr>
              <a:xfrm>
                <a:off x="1236495" y="5704880"/>
                <a:ext cx="5876999" cy="106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A857F2-79E5-6CF5-A979-369E35825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95" y="5704880"/>
                <a:ext cx="5876999" cy="1069203"/>
              </a:xfrm>
              <a:prstGeom prst="rect">
                <a:avLst/>
              </a:prstGeom>
              <a:blipFill>
                <a:blip r:embed="rId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FCD81AB1-EF4A-2E23-180E-E3A480499687}"/>
              </a:ext>
            </a:extLst>
          </p:cNvPr>
          <p:cNvSpPr txBox="1"/>
          <p:nvPr/>
        </p:nvSpPr>
        <p:spPr>
          <a:xfrm>
            <a:off x="7081045" y="4255406"/>
            <a:ext cx="342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Conic section w. Origin at one focus</a:t>
            </a:r>
          </a:p>
        </p:txBody>
      </p:sp>
    </p:spTree>
    <p:extLst>
      <p:ext uri="{BB962C8B-B14F-4D97-AF65-F5344CB8AC3E}">
        <p14:creationId xmlns:p14="http://schemas.microsoft.com/office/powerpoint/2010/main" val="25684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D5BFA-79A6-BD1E-34DC-25426F7F2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1E764C-2BF1-0E25-EBCA-B9C6B9110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EDAE00-3F06-E35F-B86F-C99407CA2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9E55AAC-7727-9479-B3B7-1F3BE7022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7A6D989-8064-70D2-E5FD-963241C4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F83DF5F-9640-CA46-37A6-A12F74A66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C372887-83EB-A08D-9628-E7E1A1C1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90FA2A9-035E-0A90-3C7C-829E354F7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4ADDAF4-0C61-CBE7-9D50-D4AF4FBD1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D8AEC1B-50E4-7654-CAF6-6FCC34E67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6907EE5-3F49-88F7-BC70-B0E8B1839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CE4FEAC-B9B9-BC7A-0E1E-A371EF3C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594D5F5-9910-5114-51D1-2E926594E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6CFC274-ABDE-75BB-5818-1A9A566C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68BDD90-6574-D988-5ACC-13F962CA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8A90E4E-9AE1-D9E5-D423-A618AFE41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23DA8C3-A1F4-8D56-56ED-32022B190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7B6D2BF-7FD4-E251-03AC-3153DE8387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8F34251-8443-38EA-71D3-751FB90AB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EC10E10-95AC-83DB-4D18-A49F97E6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E7F49D9-319D-F26C-E48D-C4F8A142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550D6B1-D78B-BDF2-2027-B3D16A89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1B85A74-C246-FF66-1A8C-DEA8F3649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B3769A3-7A27-164C-B5C3-62693588E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1F7E2-C22E-B2C6-AD7E-BD9D7A4F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Binney &amp; Tremaine Ch 1.2: Continuum Approximation and Coulomb Logarithm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86F9F7-6347-7051-77C9-415B8AB34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713" y="1435229"/>
                <a:ext cx="9743015" cy="4791835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When can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stars in a region be represented by a continuous density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(R = galaxy radius ) and gravitational field?</a:t>
                </a:r>
              </a:p>
              <a:p>
                <a:r>
                  <a:rPr lang="en-US" dirty="0"/>
                  <a:t>Consider a star transiting a galaxy at speed v perturbing a star at rest</a:t>
                </a:r>
              </a:p>
              <a:p>
                <a:pPr lvl="1"/>
                <a:r>
                  <a:rPr lang="en-US" dirty="0"/>
                  <a:t>Case 1: Transit (Field) Star encounters single discrete Source (Subject) Star</a:t>
                </a:r>
              </a:p>
              <a:p>
                <a:pPr lvl="2"/>
                <a:r>
                  <a:rPr lang="en-US" dirty="0"/>
                  <a:t>At closest approach,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, with interaction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sz="1800" dirty="0"/>
              </a:p>
              <a:p>
                <a:pPr lvl="1"/>
                <a:r>
                  <a:rPr lang="en-US" dirty="0"/>
                  <a:t>Case 2: Transit Stars w./surface density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interact with Source Star from distances b to b+db </a:t>
                </a:r>
              </a:p>
              <a:p>
                <a:pPr lvl="2"/>
                <a:r>
                  <a:rPr lang="en-US" dirty="0"/>
                  <a:t>In 1 revolution,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𝑏𝑑𝑏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r>
                  <a:rPr lang="en-US" dirty="0"/>
                  <a:t> stars contribute deflections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w./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endParaRPr lang="en-US" sz="1800" dirty="0"/>
              </a:p>
              <a:p>
                <a:pPr lvl="2"/>
                <a:r>
                  <a:rPr lang="en-US" dirty="0"/>
                  <a:t>The total (square) deflection for 1 revolution is</a:t>
                </a: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86F9F7-6347-7051-77C9-415B8AB34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713" y="1435229"/>
                <a:ext cx="9743015" cy="4791835"/>
              </a:xfrm>
              <a:blipFill>
                <a:blip r:embed="rId2"/>
                <a:stretch>
                  <a:fillRect l="-520" r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E817F5-134A-8A0A-B5C1-7C0C9BFE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490" y="2180276"/>
            <a:ext cx="2776945" cy="1169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9152E2-C8BF-85B5-1919-E2D083C5E51D}"/>
                  </a:ext>
                </a:extLst>
              </p:cNvPr>
              <p:cNvSpPr/>
              <p:nvPr/>
            </p:nvSpPr>
            <p:spPr>
              <a:xfrm>
                <a:off x="1282700" y="3765117"/>
                <a:ext cx="8590522" cy="3823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Breaks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down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for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𝛿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≳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.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e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.,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transit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star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gets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within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≲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90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𝐺𝑚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so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is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deflected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≈90°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from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9152E2-C8BF-85B5-1919-E2D083C5E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3765117"/>
                <a:ext cx="8590522" cy="382373"/>
              </a:xfrm>
              <a:prstGeom prst="rect">
                <a:avLst/>
              </a:prstGeom>
              <a:blipFill>
                <a:blip r:embed="rId4"/>
                <a:stretch>
                  <a:fillRect t="-645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CB5174-AB8F-8CB4-5386-979DCE610477}"/>
                  </a:ext>
                </a:extLst>
              </p:cNvPr>
              <p:cNvSpPr txBox="1"/>
              <p:nvPr/>
            </p:nvSpPr>
            <p:spPr>
              <a:xfrm>
                <a:off x="2071010" y="4783043"/>
                <a:ext cx="6400800" cy="592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[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𝑑𝑏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sub>
                        <m:sup/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  <m:sSup>
                            <m:sSup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≈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  <m:sSup>
                            <m:sSup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𝛿</m:t>
                      </m:r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𝐺𝑚</m:t>
                                  </m:r>
                                </m:num>
                                <m:den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𝑏𝑑𝑏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sSup>
                            <m:sSup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p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sSup>
                            <m:sSup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𝑑𝑏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CB5174-AB8F-8CB4-5386-979DCE610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010" y="4783043"/>
                <a:ext cx="6400800" cy="592726"/>
              </a:xfrm>
              <a:prstGeom prst="rect">
                <a:avLst/>
              </a:prstGeom>
              <a:blipFill>
                <a:blip r:embed="rId5"/>
                <a:stretch>
                  <a:fillRect t="-97917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B0F2A2-5B52-AF3C-AD33-1D4A385D83B1}"/>
                  </a:ext>
                </a:extLst>
              </p:cNvPr>
              <p:cNvSpPr txBox="1"/>
              <p:nvPr/>
            </p:nvSpPr>
            <p:spPr>
              <a:xfrm>
                <a:off x="1282700" y="5626423"/>
                <a:ext cx="6400800" cy="691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nary>
                        <m:nary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ax</m:t>
                              </m:r>
                            </m:sub>
                          </m:sSub>
                        </m:sup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𝐺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𝑑𝑏</m:t>
                          </m:r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8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𝑁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</m:t>
                                  </m:r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kumimoji="0" 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Λ</m:t>
                          </m:r>
                        </m:e>
                      </m:func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B0F2A2-5B52-AF3C-AD33-1D4A385D8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5626423"/>
                <a:ext cx="6400800" cy="691023"/>
              </a:xfrm>
              <a:prstGeom prst="rect">
                <a:avLst/>
              </a:prstGeom>
              <a:blipFill>
                <a:blip r:embed="rId6"/>
                <a:stretch>
                  <a:fillRect t="-136364" b="-19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C9E6BD-D516-87CB-D073-00020D601DE2}"/>
                  </a:ext>
                </a:extLst>
              </p:cNvPr>
              <p:cNvSpPr txBox="1"/>
              <p:nvPr/>
            </p:nvSpPr>
            <p:spPr>
              <a:xfrm>
                <a:off x="7131842" y="5732331"/>
                <a:ext cx="6400800" cy="477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</m:e>
                    </m:fun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func>
                      <m:func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1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max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1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min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ea typeface="+mn-ea"/>
                    <a:cs typeface="+mn-cs"/>
                  </a:rPr>
                  <a:t> is the Coulomb logarithm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C9E6BD-D516-87CB-D073-00020D60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842" y="5732331"/>
                <a:ext cx="6400800" cy="4778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D220C63-E3F6-70CF-4C3B-04F1F2BAB22A}"/>
                  </a:ext>
                </a:extLst>
              </p:cNvPr>
              <p:cNvSpPr/>
              <p:nvPr/>
            </p:nvSpPr>
            <p:spPr>
              <a:xfrm>
                <a:off x="7948517" y="6236308"/>
                <a:ext cx="2277505" cy="3380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Breaks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down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for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m:rPr>
                          <m:nor/>
                        </m:rP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D220C63-E3F6-70CF-4C3B-04F1F2BAB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517" y="6236308"/>
                <a:ext cx="2277505" cy="338073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63AAC629-FE06-342D-E376-D2AC9DBF81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5682" y="4509295"/>
            <a:ext cx="1168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/>
      <p:bldP spid="35" grpId="0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2E6B3-7E88-2D4A-E328-9D39A7DAA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1465E7-017F-F612-81A1-8C35E099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7CF63A-5747-364D-7EE2-246ED10A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5763C5B-2194-6475-853C-BFAEFF43B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78C7300-55F4-8FD2-77A7-1A72616E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D4EE307-5CD0-397B-5A20-321A8351C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24E9087-B9A2-8305-1448-739ABD4ED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C03034-FB3E-045F-4A4A-D3AAAD8B3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A3D24A0-9A0B-9C01-925D-4E1801AD4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7D1C9A7-9D9F-C5F7-D0FD-F9B174FFF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FB38D52-59AD-8C66-30C2-9C0863628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E217078-7AD6-62E8-BF3B-E18E9F3B0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6115FE5-2B6F-4DE5-B22D-4BDE747A91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64441AE-DEB1-1549-9E3F-4EBF3DDC3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6084850-959C-6321-0A1C-2C0A8F8F1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8164B42-BFAF-A623-1204-A5D0DCFD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384A899-430E-83F4-D14C-4F6B5EFC8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7636E5A-FF25-CE80-7CDC-B7645DD49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B3D49F7-A635-C5CC-5EBD-3B0845763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E1FFC3D3-F60E-3D6F-CA06-945DEC1EE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8695313-42E3-A9E7-4ED3-4A1C008DA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DE9F2D2-1408-E628-A153-2244D8C44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6F87DF8-FD10-DC95-1F13-006EC1160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5AEE53D-9FC6-2242-AC1A-754E1133A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043ADD-A426-955E-DAC3-0AF671D8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Binney &amp; Tremaine Ch 1.2. Collisional Systems – Relaxation and Crossing Times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19144D-476A-7924-F70C-701E8D4D15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</p:spPr>
            <p:txBody>
              <a:bodyPr anchor="ctr">
                <a:normAutofit fontScale="85000" lnSpcReduction="10000"/>
              </a:bodyPr>
              <a:lstStyle/>
              <a:p>
                <a:r>
                  <a:rPr lang="en-US" sz="2800" dirty="0"/>
                  <a:t>Using the expression for the mean square velocity change per crossing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and the speed of stars on the edge of a flat disk with 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𝑁𝑚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 number of crossing interactions so the cumulative effect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becomes comparable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satisfies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rela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, so the relaxation time</a:t>
                </a:r>
                <a:r>
                  <a:rPr lang="en-US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rela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rela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sz="2800" dirty="0"/>
                  <a:t> is (using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𝐺𝑚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)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19144D-476A-7924-F70C-701E8D4D1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  <a:blipFill>
                <a:blip r:embed="rId2"/>
                <a:stretch>
                  <a:fillRect l="-910" t="-5382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E7FDE1-5F09-2940-B76F-470150BF5785}"/>
                  </a:ext>
                </a:extLst>
              </p:cNvPr>
              <p:cNvSpPr/>
              <p:nvPr/>
            </p:nvSpPr>
            <p:spPr>
              <a:xfrm>
                <a:off x="3442688" y="2048090"/>
                <a:ext cx="5248333" cy="68665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nary>
                        <m:nary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𝐺</m:t>
                                      </m:r>
                                      <m:r>
                                        <a:rPr kumimoji="0" lang="en-US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kumimoji="0" lang="en-US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𝑅𝑣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den>
                          </m:f>
                        </m:e>
                      </m:nary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8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𝑁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</m:t>
                                  </m:r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Λ</m:t>
                          </m:r>
                        </m:e>
                      </m:fun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 </m:t>
                      </m:r>
                      <m:func>
                        <m:func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Λ</m:t>
                          </m:r>
                        </m:e>
                      </m:func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func>
                        <m:func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min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E7FDE1-5F09-2940-B76F-470150BF5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88" y="2048090"/>
                <a:ext cx="5248333" cy="686658"/>
              </a:xfrm>
              <a:prstGeom prst="rect">
                <a:avLst/>
              </a:prstGeom>
              <a:blipFill>
                <a:blip r:embed="rId3"/>
                <a:stretch>
                  <a:fillRect l="-1205" t="-108772" b="-16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131617-0490-4BC1-A8D8-8E9181EF1A30}"/>
                  </a:ext>
                </a:extLst>
              </p:cNvPr>
              <p:cNvSpPr/>
              <p:nvPr/>
            </p:nvSpPr>
            <p:spPr>
              <a:xfrm>
                <a:off x="7336292" y="3489512"/>
                <a:ext cx="1696582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Δ</m:t>
                          </m:r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1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kumimoji="0" lang="el-G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Λ</m:t>
                              </m:r>
                            </m:e>
                          </m:func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131617-0490-4BC1-A8D8-8E9181EF1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92" y="3489512"/>
                <a:ext cx="1696582" cy="587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796E427-79E1-590F-C938-F92C53EA2AB3}"/>
                  </a:ext>
                </a:extLst>
              </p:cNvPr>
              <p:cNvSpPr/>
              <p:nvPr/>
            </p:nvSpPr>
            <p:spPr>
              <a:xfrm>
                <a:off x="2976187" y="3429000"/>
                <a:ext cx="2507491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𝐺𝑁𝑚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⇒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𝐺𝑁𝑚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796E427-79E1-590F-C938-F92C53EA2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187" y="3429000"/>
                <a:ext cx="2507491" cy="58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2112E25-D123-EA7E-A810-ADBF7E3C7FA7}"/>
                  </a:ext>
                </a:extLst>
              </p:cNvPr>
              <p:cNvSpPr/>
              <p:nvPr/>
            </p:nvSpPr>
            <p:spPr>
              <a:xfrm>
                <a:off x="2293937" y="6007764"/>
                <a:ext cx="6154417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rela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/2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cross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cross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2112E25-D123-EA7E-A810-ADBF7E3C7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937" y="6007764"/>
                <a:ext cx="6154417" cy="587829"/>
              </a:xfrm>
              <a:prstGeom prst="rect">
                <a:avLst/>
              </a:prstGeom>
              <a:blipFill>
                <a:blip r:embed="rId6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9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5AF0D9-3CB4-EB88-F3A2-39D448E68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CCF775-3C93-60E1-9D07-BC3A69E43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32523B-69FA-0BBB-E996-27B017F2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46646B6-8345-3863-9048-0E9B4CB76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8BB90AE-748A-61C4-B6CD-805919C7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DDD0BD5-C1CC-39C3-8A25-EDCA9E60C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5433C65-B916-E5DF-B5D1-DA9B561F5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64FD5FD-A3E5-CF2A-427A-CE143015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4F0C0F6-7F23-5334-CB35-91B1B1FF4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F136D42-A0D4-9D4C-FF8E-8D32ECD0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8C20CFB-3617-BDB1-7083-3B360D2C4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4296631-215F-4592-B14D-BAC775C7D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423943A-15D6-BB92-9D78-3AD085258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FD0FBCB-DD1C-7F0F-029B-BBE2CFB84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465FF7-FD48-7F82-E98E-CB9BB156E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A5933BF-C390-0F83-28BF-10B3D99DE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77B8EF3-8CB0-8B64-D5C1-84948E310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6705E3B-1665-4616-7019-1DD22B30D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5E75D04-2D30-3949-F21E-58799B8D8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30DEA35-5C32-3F01-3953-1505DE4DA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51E1E35-48F5-8134-9E12-5EA417E5C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1018584-2D26-9FD7-73D5-ED77F4874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46AE152-DD6D-2DB4-2518-F537BD766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B0C51D8-5EF0-338B-0559-81E7C55E3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D9B299-5731-0232-BC80-8FF03144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Kinetic Theory: Relaxation Processes (Binney &amp; Tremaine Ch. 7.1)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3907D-8270-DB6A-9EFF-B8FD3D815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7060" y="1792830"/>
                <a:ext cx="9623953" cy="4434233"/>
              </a:xfrm>
            </p:spPr>
            <p:txBody>
              <a:bodyPr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600" dirty="0"/>
                  <a:t>. Recall for collisional N-body systems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</a:p>
              <a:p>
                <a:pPr marL="0" indent="0">
                  <a:buNone/>
                </a:pPr>
                <a:r>
                  <a:rPr lang="en-US" sz="1600" dirty="0"/>
                  <a:t>For what size system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rela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sz="1600" dirty="0"/>
                  <a:t>? 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Repeat for                                           (B&amp;T Formula 7.1; </a:t>
                </a:r>
                <a:r>
                  <a:rPr lang="en-US" sz="1600" dirty="0">
                    <a:solidFill>
                      <a:srgbClr val="FF0000"/>
                    </a:solidFill>
                  </a:rPr>
                  <a:t>Cf. HW3</a:t>
                </a:r>
                <a:r>
                  <a:rPr lang="en-US" sz="1600" dirty="0"/>
                  <a:t>)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For large N systems,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rela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can be far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sz="1600" dirty="0"/>
                  <a:t>. </a:t>
                </a:r>
              </a:p>
              <a:p>
                <a:pPr marL="0" indent="0">
                  <a:buNone/>
                </a:pPr>
                <a:r>
                  <a:rPr lang="en-US" sz="16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7B81E-CE01-9D14-36FE-021FC0310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7060" y="1792830"/>
                <a:ext cx="9623953" cy="4434233"/>
              </a:xfrm>
              <a:blipFill>
                <a:blip r:embed="rId2"/>
                <a:stretch>
                  <a:fillRect l="-395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F8DC9F-1C2A-1EF9-71C1-67C2EBC6EDC3}"/>
                  </a:ext>
                </a:extLst>
              </p:cNvPr>
              <p:cNvSpPr/>
              <p:nvPr/>
            </p:nvSpPr>
            <p:spPr>
              <a:xfrm>
                <a:off x="4743713" y="1893758"/>
                <a:ext cx="2047170" cy="54065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rela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cross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E119E9-2537-1534-D048-0CD5428DC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13" y="1893758"/>
                <a:ext cx="2047170" cy="540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636467-0ECF-109F-A223-C44923A66FBC}"/>
                  </a:ext>
                </a:extLst>
              </p:cNvPr>
              <p:cNvSpPr/>
              <p:nvPr/>
            </p:nvSpPr>
            <p:spPr>
              <a:xfrm>
                <a:off x="4735514" y="2635145"/>
                <a:ext cx="2047170" cy="54065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</m:fun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≳1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016156-A9D4-1717-E7D1-B95BB7AAC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14" y="2635145"/>
                <a:ext cx="2047170" cy="540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B6199A0-E2C6-E0B0-F18E-E279924337C6}"/>
                  </a:ext>
                </a:extLst>
              </p:cNvPr>
              <p:cNvSpPr/>
              <p:nvPr/>
            </p:nvSpPr>
            <p:spPr>
              <a:xfrm>
                <a:off x="4715808" y="3246172"/>
                <a:ext cx="2047170" cy="54065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≳</m:t>
                      </m:r>
                      <m:func>
                        <m:func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</m:fun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C0C28E-E8C5-0A3C-0958-3A1A470FF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808" y="3246172"/>
                <a:ext cx="2047170" cy="540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44CAA8-A7E7-A6B9-1F44-413F61E58308}"/>
                  </a:ext>
                </a:extLst>
              </p:cNvPr>
              <p:cNvSpPr/>
              <p:nvPr/>
            </p:nvSpPr>
            <p:spPr>
              <a:xfrm>
                <a:off x="4726943" y="3857199"/>
                <a:ext cx="2047170" cy="54065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≳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82962F-002B-6F57-3AEE-B16550D6B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43" y="3857199"/>
                <a:ext cx="2047170" cy="540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E05913A-6D86-802E-5845-E3FB3E49C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183" y="3826702"/>
            <a:ext cx="771182" cy="7508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9B1A04-A6C8-0DB3-E571-88C1586BE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252" y="3806449"/>
            <a:ext cx="771182" cy="750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1ADAFCC-F271-1D08-1D9E-8CC7DCCED963}"/>
                  </a:ext>
                </a:extLst>
              </p:cNvPr>
              <p:cNvSpPr/>
              <p:nvPr/>
            </p:nvSpPr>
            <p:spPr>
              <a:xfrm>
                <a:off x="9234966" y="3917652"/>
                <a:ext cx="2047170" cy="54065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26 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≲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≲27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A44E5C-B642-5DE9-753C-4673BA9D7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966" y="3917652"/>
                <a:ext cx="2047170" cy="540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F9057B1-E498-DEC5-3BC6-1432196B5317}"/>
                  </a:ext>
                </a:extLst>
              </p:cNvPr>
              <p:cNvSpPr/>
              <p:nvPr/>
            </p:nvSpPr>
            <p:spPr>
              <a:xfrm>
                <a:off x="2122053" y="4577590"/>
                <a:ext cx="2047170" cy="54065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rela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≈0.1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cross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F9057B1-E498-DEC5-3BC6-1432196B5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53" y="4577590"/>
                <a:ext cx="2047170" cy="5406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7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BA463-8325-F9C0-F6B1-BDE2BF705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19AB57-8893-6ACE-C965-867FA799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573538-FAFA-A6F2-C68B-84EABBCB3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4B0E9F3-18F0-626C-57C7-1F8874D9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A786F5D-A8C2-959E-F957-4D2E3D228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C05916A-7D56-76F5-5DBE-4E09DC66B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F2B25D0-F85E-1C38-9F77-672610E85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3B01B36-1890-7B8E-616B-92058EEBA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E37926-6766-9C03-C7CF-DEEFD794D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F383D8-9534-E052-08F9-02AB7BB7E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C2547EB-3095-1D93-1312-4473E3F77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CCB12BD-5769-D0DF-8889-45C2B9C87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50E465A-3156-236D-73C9-EE7D0C75E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85856F7-4E87-B106-86F4-FD25F6089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4582596-9CFC-E6AD-6995-37E10BDF5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694D571-5FDB-AE8A-A926-5759C386B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0E2FBE1-383E-BBDE-F7AE-35EBE6446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0B96F6-063C-D6F6-7E8C-B9D7297B7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FCE9236-71FF-A923-F717-7CF78C0A8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D0DA159-AD2A-3761-A3BE-2C957D456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043EDA7-86F9-5007-540C-E700F87F2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8F5B0D0-C069-FC8E-721A-02355494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FEFAB8-E5D9-E7DF-4D28-05E4AADAA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50CB3C6-D58F-5217-9702-87D12F9DE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576518-85AE-9DED-8DA9-9DC9053D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Kinetic Theory: Relaxation Processes (Binney &amp; Tremaine Ch. 7.1)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28C87-2F76-83BA-CE15-A09DE0C118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0775" y="2161348"/>
                <a:ext cx="9623953" cy="3890460"/>
              </a:xfrm>
            </p:spPr>
            <p:txBody>
              <a:bodyPr anchor="ctr"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1600" dirty="0"/>
                  <a:t>How long is the collisional 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rela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/>
                  <a:t> relative to lifetime for:</a:t>
                </a:r>
              </a:p>
              <a:p>
                <a:pPr marL="342900" indent="-342900">
                  <a:buAutoNum type="arabicPeriod"/>
                </a:pPr>
                <a:r>
                  <a:rPr lang="en-US" sz="1600" dirty="0"/>
                  <a:t>Typical galaxy (N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1600" dirty="0"/>
                  <a:t>1Myr, Lifetime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1600" dirty="0"/>
                  <a:t>10Gyr)</a:t>
                </a:r>
              </a:p>
              <a:p>
                <a:pPr marL="342900" indent="-342900">
                  <a:buFont typeface="Wingdings" panose="05000000000000000000" pitchFamily="2" charset="2"/>
                  <a:buAutoNum type="arabicPeriod"/>
                </a:pPr>
                <a:r>
                  <a:rPr lang="en-US" sz="1600" dirty="0"/>
                  <a:t>Globular cluster (N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/>
                  <a:t>yr, Lifetime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1600" dirty="0"/>
                  <a:t>10Gyr)</a:t>
                </a:r>
              </a:p>
              <a:p>
                <a:pPr marL="342900" indent="-342900">
                  <a:buFont typeface="Wingdings" panose="05000000000000000000" pitchFamily="2" charset="2"/>
                  <a:buAutoNum type="arabicPeriod"/>
                </a:pPr>
                <a:r>
                  <a:rPr lang="en-US" sz="1600" dirty="0"/>
                  <a:t>Open cluster (N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/>
                  <a:t>yr, Lifetime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1600" dirty="0"/>
                  <a:t>100Myr)</a:t>
                </a:r>
              </a:p>
              <a:p>
                <a:pPr marL="342900" indent="-342900">
                  <a:buFont typeface="Wingdings" panose="05000000000000000000" pitchFamily="2" charset="2"/>
                  <a:buAutoNum type="arabicPeriod"/>
                </a:pPr>
                <a:r>
                  <a:rPr lang="en-US" sz="1600" dirty="0"/>
                  <a:t>Central parsec (N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/>
                  <a:t>yr, Lifetime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1600" dirty="0"/>
                  <a:t>10Gyr)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HW 3 </a:t>
                </a:r>
                <a:r>
                  <a:rPr lang="en-US" sz="1600" dirty="0"/>
                  <a:t>Repeat for  Center of  cluster of galaxies (N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1600" dirty="0"/>
                  <a:t>yr, Lifetime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1600" dirty="0"/>
                  <a:t>10Gyr)</a:t>
                </a:r>
              </a:p>
              <a:p>
                <a:pPr marL="342900" indent="-342900">
                  <a:buAutoNum type="arabicPeriod"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28C87-2F76-83BA-CE15-A09DE0C11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775" y="2161348"/>
                <a:ext cx="9623953" cy="38904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E7C784-08EA-5FF5-2F56-AEC1E401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31" y="4359833"/>
            <a:ext cx="1301915" cy="1194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36BD4-9000-1514-2F10-0DBE809F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719" y="4446679"/>
            <a:ext cx="2175178" cy="1147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59F71-A6A6-FB00-24FD-A24CC3268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347" y="6183760"/>
            <a:ext cx="2492344" cy="107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3ECF9-660D-84C7-8695-D9C89CBD5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457" y="4294486"/>
            <a:ext cx="2717800" cy="14376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52CF6F-6199-AB69-F694-12C530A41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322" y="4441742"/>
            <a:ext cx="22860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BFEF5-A9EB-8C6A-DB9D-3AAB29BC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EB4BEF3-BDBE-BB52-8385-61C31986B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0F3A11-E552-7F50-69DB-57701DFC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3B138AF-7B09-281C-D026-8826CE218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443AD97-173F-3290-680C-AC2914EB2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52431AE-92D9-8304-7A82-E983F198D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5335D46-04A0-CA3D-6D18-8570192B7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1F2F796-B875-4B2B-5065-9A7A3F628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0F781A0-3083-334E-35C4-0210684CB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2F2720F-B9EE-26F7-413B-5B85F2E2F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83DB631-F1B8-AF82-8FFB-1E016CBEE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575C251-C554-20A6-E122-7DBB3B71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6517B40E-1B23-838C-8243-A52516FB1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CDFE49D-4B89-FA72-7C33-C362DA98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D9F446D-9E84-4804-D303-A7F7DEDEE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2BA740AF-5115-BAD6-6F2D-B9979A026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DA2643E-C27C-0F18-FB39-33CF0FDDE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369D704-2537-7AF4-0EA7-9B8BA760C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98DAA45-BD2C-D662-7351-478354302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DB1E3A2-06A1-1B7C-A9B7-0B05B2DF9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6FF667E-61F7-9CEB-EFCF-39285DCBE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F2FBE65-9E8B-DFDB-4417-AD25F3658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DC0432F-D23A-D6E9-7DBD-2F4074D8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BC72491-0268-4FDD-667B-CC4AE16E9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C492CF-1EDB-E072-9941-3CB85D3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0" y="192881"/>
            <a:ext cx="8646055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Classical Mechanics: Hamilton’s Equations of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18BB7F-E08F-7790-6992-645C277DD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0775" y="1449387"/>
                <a:ext cx="9623953" cy="4602421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600" dirty="0"/>
                  <a:t>William Hamilton’s 1833 insight was to recast Lagrange’s formalism in terms of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16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Cambria Math" panose="02040503050406030204" pitchFamily="18" charset="0"/>
                  <a:cs typeface="+mn-cs"/>
                </a:endParaRPr>
              </a:p>
              <a:p>
                <a:pPr lvl="1"/>
                <a:r>
                  <a:rPr lang="en-US" sz="1400" dirty="0"/>
                  <a:t>Then the Euler-Lagrange Eq.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f>
                      <m:f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/>
                  <a:t>    becomes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sz="1400" dirty="0"/>
              </a:p>
              <a:p>
                <a:r>
                  <a:rPr lang="en-US" sz="1600" dirty="0"/>
                  <a:t>We can also write the total derivative of the </a:t>
                </a:r>
                <a:r>
                  <a:rPr lang="en-US" sz="1600" dirty="0" err="1"/>
                  <a:t>Lagrangian</a:t>
                </a:r>
                <a:r>
                  <a:rPr lang="en-US" sz="1600" dirty="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The Hamiltonian function/functional describing the energy of a system is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From the total derivative of the Hamiltonian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lvl="1"/>
                <a:r>
                  <a:rPr lang="en-US" sz="1400" dirty="0"/>
                  <a:t>we find Hamilton’s Equations of Motion</a:t>
                </a:r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18BB7F-E08F-7790-6992-645C277DD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775" y="1449387"/>
                <a:ext cx="9623953" cy="4602421"/>
              </a:xfrm>
              <a:blipFill>
                <a:blip r:embed="rId3"/>
                <a:stretch>
                  <a:fillRect l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4FBBD8-3F70-E325-0B55-A0A6C32A70AD}"/>
                  </a:ext>
                </a:extLst>
              </p:cNvPr>
              <p:cNvSpPr/>
              <p:nvPr/>
            </p:nvSpPr>
            <p:spPr>
              <a:xfrm>
                <a:off x="2436372" y="6000404"/>
                <a:ext cx="1912031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4FBBD8-3F70-E325-0B55-A0A6C32A7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372" y="6000404"/>
                <a:ext cx="1912031" cy="587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5DDEC9-3E2B-D6AC-D10D-66A12A905541}"/>
                  </a:ext>
                </a:extLst>
              </p:cNvPr>
              <p:cNvSpPr/>
              <p:nvPr/>
            </p:nvSpPr>
            <p:spPr>
              <a:xfrm>
                <a:off x="2761694" y="3857959"/>
                <a:ext cx="4742898" cy="52158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ℒ</m:t>
                              </m:r>
                            </m:num>
                            <m:den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  <m:acc>
                            <m:accPr>
                              <m:chr m:val="̇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ℒ</m:t>
                      </m:r>
                      <m:d>
                        <m:d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ℒ</m:t>
                      </m:r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5DDEC9-3E2B-D6AC-D10D-66A12A905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94" y="3857959"/>
                <a:ext cx="4742898" cy="521581"/>
              </a:xfrm>
              <a:prstGeom prst="rect">
                <a:avLst/>
              </a:prstGeom>
              <a:blipFill>
                <a:blip r:embed="rId5"/>
                <a:stretch>
                  <a:fillRect t="-113953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37B2A9-DAE9-D71C-1ED4-C71A2A9FE0C0}"/>
                  </a:ext>
                </a:extLst>
              </p:cNvPr>
              <p:cNvSpPr/>
              <p:nvPr/>
            </p:nvSpPr>
            <p:spPr>
              <a:xfrm>
                <a:off x="5179854" y="5969113"/>
                <a:ext cx="1843248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37B2A9-DAE9-D71C-1ED4-C71A2A9FE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54" y="5969113"/>
                <a:ext cx="1843248" cy="587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A3DF5C-47D2-0763-2A5D-368EAF642915}"/>
                  </a:ext>
                </a:extLst>
              </p:cNvPr>
              <p:cNvSpPr/>
              <p:nvPr/>
            </p:nvSpPr>
            <p:spPr>
              <a:xfrm>
                <a:off x="2436372" y="3007153"/>
                <a:ext cx="5344341" cy="54974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A3DF5C-47D2-0763-2A5D-368EAF64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372" y="3007153"/>
                <a:ext cx="5344341" cy="549748"/>
              </a:xfrm>
              <a:prstGeom prst="rect">
                <a:avLst/>
              </a:prstGeom>
              <a:blipFill>
                <a:blip r:embed="rId7"/>
                <a:stretch>
                  <a:fillRect t="-106667" b="-1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86F471F-1112-5A85-6695-89A4D58FEA3B}"/>
                  </a:ext>
                </a:extLst>
              </p:cNvPr>
              <p:cNvSpPr/>
              <p:nvPr/>
            </p:nvSpPr>
            <p:spPr>
              <a:xfrm>
                <a:off x="2282161" y="4671396"/>
                <a:ext cx="6486776" cy="86988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𝑑𝐻</m:t>
                      </m:r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0" lang="en-US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1200" i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86F471F-1112-5A85-6695-89A4D58FE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161" y="4671396"/>
                <a:ext cx="6486776" cy="869886"/>
              </a:xfrm>
              <a:prstGeom prst="rect">
                <a:avLst/>
              </a:prstGeom>
              <a:blipFill>
                <a:blip r:embed="rId8"/>
                <a:stretch>
                  <a:fillRect t="-75714" b="-1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4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7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25355-3E7E-6812-6C88-8D22A1A95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70AE330-3F46-4168-31AD-BCC1CFEEF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5BE432-BB4F-C76C-0065-EC05DBC0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DF256EE-90EF-A2EC-F05E-4832DA4CA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D9DF9B8-5A2D-66F7-85EE-68E6E4726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AB1DF18-9FF8-6CDC-B974-634540D09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F37DD7F-4560-75B3-6AC1-A0E0493E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7C2B005-A4B6-BC7F-3D17-06236BD7F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850A339-773A-4540-1D9A-B6FC26C3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0D773A5-1C7A-35FB-D1D8-1E22B7D1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C79AC26-5E04-8687-19FB-2C9E6BFFB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1D44767-496E-A907-1C1B-98BD83E8A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6138147-5540-12EB-F82A-8854BB1B4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7088E5C-03D1-BE7F-9294-E9918F3A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94139BE-4C57-A067-D082-11B788FFF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FDC483C-902C-1956-F964-803F772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46F0EBB-FE41-A7A3-1858-244DC9AAD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FD3FB7D-CC94-2CA7-6C97-EAEBE167B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016C14A-607C-0DB9-10DD-0EFA915F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519D94B-E28E-BA80-C1B9-EF6773901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01B73076-5702-9DE6-E474-1744D62D9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CC827D3C-93A2-0998-A026-04C2FCD8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B82B654-72A9-6D6C-D477-2EC793387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433CB8F-4789-942D-21E2-FB2A4C214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DDDD77-BBBB-57E0-2917-01C50F1C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0" y="192881"/>
            <a:ext cx="8646055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Classical Mechanics: Hamilton’s Equations of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F80A-57C4-BACE-D27A-D55CAB2B6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775" y="1449387"/>
            <a:ext cx="9623953" cy="4602421"/>
          </a:xfrm>
        </p:spPr>
        <p:txBody>
          <a:bodyPr anchor="ctr">
            <a:normAutofit/>
          </a:bodyPr>
          <a:lstStyle/>
          <a:p>
            <a:r>
              <a:rPr lang="en-US" sz="1600" dirty="0"/>
              <a:t>Exercise: Write Hamilton’s Equations of Motion                                              in terms of the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sz="1400" dirty="0"/>
              <a:t>With the Poisson bracket,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600" dirty="0"/>
              <a:t>Hamilton’s Equations become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5BD44E-127E-1D1F-7D64-06CD8D5F2941}"/>
                  </a:ext>
                </a:extLst>
              </p:cNvPr>
              <p:cNvSpPr/>
              <p:nvPr/>
            </p:nvSpPr>
            <p:spPr>
              <a:xfrm>
                <a:off x="2132012" y="5732851"/>
                <a:ext cx="3233735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={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}=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5BD44E-127E-1D1F-7D64-06CD8D5F2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5732851"/>
                <a:ext cx="3233735" cy="587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F17BF5-47BC-4206-4012-487F10FB2E2E}"/>
                  </a:ext>
                </a:extLst>
              </p:cNvPr>
              <p:cNvSpPr/>
              <p:nvPr/>
            </p:nvSpPr>
            <p:spPr>
              <a:xfrm>
                <a:off x="5808580" y="5770335"/>
                <a:ext cx="3244850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F17BF5-47BC-4206-4012-487F10FB2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580" y="5770335"/>
                <a:ext cx="3244850" cy="587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09F40E3-E9E3-84A0-7EF2-BD4E72A9B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075" y="2891901"/>
            <a:ext cx="2019300" cy="10287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82339FA-D5AD-71CF-3C25-93D4491451F0}"/>
              </a:ext>
            </a:extLst>
          </p:cNvPr>
          <p:cNvSpPr txBox="1"/>
          <p:nvPr/>
        </p:nvSpPr>
        <p:spPr>
          <a:xfrm>
            <a:off x="4424112" y="2349397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Poisson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0EA8E-E2AF-A695-F5B0-1EF862E250C2}"/>
                  </a:ext>
                </a:extLst>
              </p:cNvPr>
              <p:cNvSpPr/>
              <p:nvPr/>
            </p:nvSpPr>
            <p:spPr>
              <a:xfrm>
                <a:off x="4135090" y="4091455"/>
                <a:ext cx="3975445" cy="50900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0EA8E-E2AF-A695-F5B0-1EF862E25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090" y="4091455"/>
                <a:ext cx="3975445" cy="509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FF7816-4919-4A05-8B5F-E07EEC9EBA71}"/>
                  </a:ext>
                </a:extLst>
              </p:cNvPr>
              <p:cNvSpPr/>
              <p:nvPr/>
            </p:nvSpPr>
            <p:spPr>
              <a:xfrm>
                <a:off x="5821251" y="1784651"/>
                <a:ext cx="2128398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FF7816-4919-4A05-8B5F-E07EEC9EB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51" y="1784651"/>
                <a:ext cx="2128398" cy="587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1A7359E-6A9C-2E84-0529-B833C029760B}"/>
                  </a:ext>
                </a:extLst>
              </p:cNvPr>
              <p:cNvSpPr/>
              <p:nvPr/>
            </p:nvSpPr>
            <p:spPr>
              <a:xfrm>
                <a:off x="4127501" y="4770301"/>
                <a:ext cx="3975445" cy="50900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1A7359E-6A9C-2E84-0529-B833C0297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01" y="4770301"/>
                <a:ext cx="3975445" cy="509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2" grpId="0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AFD94-74CB-0D70-1C3F-2FA9DE5E7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1A1241-3BB3-C21C-5DC9-7A6F3A51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D4D824-6DD6-F026-11E1-02DA04B0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E25641B-2313-B63A-0EFD-A3AAEF04B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9AF35E2-42F9-3795-5595-D0BC31DAD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DF641A4-2BD3-00CD-F30F-50A2273A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26508A3-C0EE-CF1F-30C7-34237F005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B8C2210-AEA4-EEE1-9CCD-AF2315BA4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505AB89-6404-9671-69C4-D68AC92FA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1720FE7-05FD-E39D-2041-A8AFE0C35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9B525B9-30F0-D303-DB0D-872B6F00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38E5A70-00D1-86B7-2366-CBDA0D56C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E529E1F-0D3A-73A6-3E7A-AEB643B17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D42CC7E-1C92-EBE3-DEA1-D02F7E8BE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41245F5-D9AF-05F6-DDE2-AC26C22EC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5886614-BE5E-C7DA-A49E-3A3F32AF2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7A2FB7B-48E5-4EAB-138A-30C6DA556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063F21C-90CB-D08E-D791-51FAB889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B1236E0-366F-081D-D7DE-CABD4573F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0A6E6E-A027-D53E-735B-293C7AF6D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11D32E1-FC09-8F2E-B54E-6CD216A0C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B90FCB-2482-3F3C-7BC2-1DC149FC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BFFA1CE-B990-6325-B6ED-F965D7991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1720E9B8-461E-C127-02B7-33730123D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C36836-504C-7014-F7DC-7C5717B0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Phase Space Distribution Function (cf. Binney &amp; Tremaine Ch. 4.1)</a:t>
            </a:r>
            <a:endParaRPr 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9B7F2C-C3F0-6352-8F33-27BF798A6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741" y="2159503"/>
                <a:ext cx="9623953" cy="3890460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sz="1600" dirty="0"/>
                  <a:t>Particles dynamics in classical mechanics can be described by particle positions and velocities</a:t>
                </a:r>
              </a:p>
              <a:p>
                <a:pPr lvl="1"/>
                <a:r>
                  <a:rPr lang="en-US" sz="1400" dirty="0"/>
                  <a:t>This information can be encoded in a (normalized) particle distribution function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giving probabilities particles occupy portions of phase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For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/>
                  <a:t>small enough so f varies slowly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/>
              </a:p>
              <a:p>
                <a:r>
                  <a:rPr lang="en-US" sz="1600" dirty="0"/>
                  <a:t>Continuity Eq. for mass conservation</a:t>
                </a:r>
              </a:p>
              <a:p>
                <a:r>
                  <a:rPr lang="en-US" sz="1600" dirty="0"/>
                  <a:t>Continuity Eq. for phase space probability conservation 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9B7F2C-C3F0-6352-8F33-27BF798A6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741" y="2159503"/>
                <a:ext cx="9623953" cy="3890460"/>
              </a:xfrm>
              <a:blipFill>
                <a:blip r:embed="rId2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831C49-9E68-6284-D2A1-36CCAFE503EB}"/>
                  </a:ext>
                </a:extLst>
              </p:cNvPr>
              <p:cNvSpPr/>
              <p:nvPr/>
            </p:nvSpPr>
            <p:spPr>
              <a:xfrm>
                <a:off x="4203659" y="4298681"/>
                <a:ext cx="2240798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∙(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831C49-9E68-6284-D2A1-36CCAFE50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659" y="4298681"/>
                <a:ext cx="2240798" cy="587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7841C8-9000-B9CF-4C26-6D6D0593964E}"/>
                  </a:ext>
                </a:extLst>
              </p:cNvPr>
              <p:cNvSpPr/>
              <p:nvPr/>
            </p:nvSpPr>
            <p:spPr>
              <a:xfrm>
                <a:off x="2472011" y="5298515"/>
                <a:ext cx="6154417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</m:acc>
                        </m:e>
                      </m:acc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 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7841C8-9000-B9CF-4C26-6D6D05939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011" y="5298515"/>
                <a:ext cx="6154417" cy="587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649829-4FAA-115B-1CB9-28EDBFC8C2D2}"/>
                  </a:ext>
                </a:extLst>
              </p:cNvPr>
              <p:cNvSpPr/>
              <p:nvPr/>
            </p:nvSpPr>
            <p:spPr>
              <a:xfrm>
                <a:off x="6198261" y="2867200"/>
                <a:ext cx="2774157" cy="44180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5C9BCA-3F03-F550-F56A-4B55049EA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61" y="2867200"/>
                <a:ext cx="2774157" cy="441801"/>
              </a:xfrm>
              <a:prstGeom prst="rect">
                <a:avLst/>
              </a:prstGeom>
              <a:blipFill>
                <a:blip r:embed="rId5"/>
                <a:stretch>
                  <a:fillRect l="-8597" t="-200000" b="-27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DA6D3E-D356-E2E6-4976-1DA7030AF8C7}"/>
                  </a:ext>
                </a:extLst>
              </p:cNvPr>
              <p:cNvSpPr/>
              <p:nvPr/>
            </p:nvSpPr>
            <p:spPr>
              <a:xfrm>
                <a:off x="6291141" y="3563938"/>
                <a:ext cx="3332292" cy="4936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nary>
                        <m:nary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𝒱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</m:acc>
                        </m:e>
                      </m:nary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nary>
                        <m:nary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𝒱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59233D-F19D-FD40-273C-AE2FF9604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141" y="3563938"/>
                <a:ext cx="3332292" cy="493655"/>
              </a:xfrm>
              <a:prstGeom prst="rect">
                <a:avLst/>
              </a:prstGeom>
              <a:blipFill>
                <a:blip r:embed="rId6"/>
                <a:stretch>
                  <a:fillRect t="-173171" b="-2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C149D61-F26E-2C5C-A399-C386F51460A1}"/>
              </a:ext>
            </a:extLst>
          </p:cNvPr>
          <p:cNvSpPr txBox="1"/>
          <p:nvPr/>
        </p:nvSpPr>
        <p:spPr>
          <a:xfrm>
            <a:off x="9708531" y="3292816"/>
            <a:ext cx="2231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distribution function has the same value for a point represented  in any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811DA1-60B1-1C5C-E46D-CDB376D07EB4}"/>
                  </a:ext>
                </a:extLst>
              </p:cNvPr>
              <p:cNvSpPr txBox="1"/>
              <p:nvPr/>
            </p:nvSpPr>
            <p:spPr>
              <a:xfrm>
                <a:off x="6573102" y="4389655"/>
                <a:ext cx="1463093" cy="405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811DA1-60B1-1C5C-E46D-CDB376D0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02" y="4389655"/>
                <a:ext cx="1463093" cy="405880"/>
              </a:xfrm>
              <a:prstGeom prst="rect">
                <a:avLst/>
              </a:prstGeom>
              <a:blipFill>
                <a:blip r:embed="rId7"/>
                <a:stretch>
                  <a:fillRect l="-3448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0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C34C3-7972-3E02-D469-4F880BF5D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0D3EDC-5448-6943-5D02-021ABF5D8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A8E79F-D64B-361B-5087-5010C5A4D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F631D01-6565-D057-46A2-1313834C3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4E6F5E-83E9-FBE4-AF2E-BB9D40FE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5F0961C-B44E-6DEC-BA7A-2CBAA47BE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AB6D502-602B-2D87-DDD9-6981B919B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FB8DE83-BCB1-AA7D-B873-0AB12F88A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B863A37-C8DC-B1DC-759A-2AD38FC7F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A3F92D8-F97E-6C68-7EA0-837CB43B4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11586C2-AC21-7428-8AC7-21AB17413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A0F80C0-5089-534F-A63D-21F018D31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23090F0-3337-9DA1-925D-8EB6F190C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AF12ABF-B354-7454-2FCF-475C718D5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449615D-8F7C-15DE-A183-031CA8D79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26B66330-E726-392F-0F06-9A803BD58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2B38292-5A85-7465-6AA6-B3713BD6B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39F6B51-91FA-981D-EDD7-C5CA23EC1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5F2AAC6-D50F-DC9A-B934-DB5A75419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72D662E-DD1C-B10C-7CE9-B8354F368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0A971C3-4AEC-F9CC-BCB0-7FA0260F2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029AD56-1515-8674-EC71-4ED1B1E1F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28324B1-FCBA-99F6-4A28-C6456D30E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1F64D96A-ED61-77BB-CA63-27BEFD8A8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330E44-4B6F-424A-6883-B1802A7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Review: Classical Mechanics –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Virial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F8AB-8D44-03BC-AB02-AA0C50BFE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775" y="2161348"/>
            <a:ext cx="9623953" cy="3890460"/>
          </a:xfrm>
        </p:spPr>
        <p:txBody>
          <a:bodyPr anchor="ctr">
            <a:normAutofit/>
          </a:bodyPr>
          <a:lstStyle/>
          <a:p>
            <a:r>
              <a:rPr lang="en-US" sz="1600" dirty="0"/>
              <a:t>The Virial Theorem states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For 1D and 3D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176681-7963-010A-3D5D-6B705258753E}"/>
                  </a:ext>
                </a:extLst>
              </p:cNvPr>
              <p:cNvSpPr/>
              <p:nvPr/>
            </p:nvSpPr>
            <p:spPr>
              <a:xfrm>
                <a:off x="4290008" y="2671747"/>
                <a:ext cx="3120706" cy="69171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 =−</m:t>
                      </m:r>
                      <m:nary>
                        <m:naryPr>
                          <m:chr m:val="∑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</m:e>
                      </m:nary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176681-7963-010A-3D5D-6B7052587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08" y="2671747"/>
                <a:ext cx="3120706" cy="691712"/>
              </a:xfrm>
              <a:prstGeom prst="rect">
                <a:avLst/>
              </a:prstGeom>
              <a:blipFill>
                <a:blip r:embed="rId2"/>
                <a:stretch>
                  <a:fillRect t="-89474" b="-14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4099A8-5BBD-1E8C-F055-B8C266A09F35}"/>
                  </a:ext>
                </a:extLst>
              </p:cNvPr>
              <p:cNvSpPr/>
              <p:nvPr/>
            </p:nvSpPr>
            <p:spPr>
              <a:xfrm>
                <a:off x="4537076" y="4466425"/>
                <a:ext cx="2907345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 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𝑑𝑉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E87D74-F0A4-66FD-955A-6CA3F0136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076" y="4466425"/>
                <a:ext cx="2907345" cy="587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11F1995-56C4-4080-9C47-26FE003830FA}"/>
                  </a:ext>
                </a:extLst>
              </p:cNvPr>
              <p:cNvSpPr/>
              <p:nvPr/>
            </p:nvSpPr>
            <p:spPr>
              <a:xfrm>
                <a:off x="4518348" y="5259116"/>
                <a:ext cx="2907345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 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∇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C4A9D2-5824-652C-6A5E-22B6A5CD4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348" y="5259116"/>
                <a:ext cx="2907345" cy="587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3F4E17-F2DE-2AC1-995C-6D92E4B55957}"/>
              </a:ext>
            </a:extLst>
          </p:cNvPr>
          <p:cNvCxnSpPr>
            <a:cxnSpLocks/>
          </p:cNvCxnSpPr>
          <p:nvPr/>
        </p:nvCxnSpPr>
        <p:spPr>
          <a:xfrm>
            <a:off x="8678121" y="3208338"/>
            <a:ext cx="2066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63BCC5-2922-453A-F92C-F4FA8200EDFA}"/>
              </a:ext>
            </a:extLst>
          </p:cNvPr>
          <p:cNvCxnSpPr>
            <a:cxnSpLocks/>
          </p:cNvCxnSpPr>
          <p:nvPr/>
        </p:nvCxnSpPr>
        <p:spPr>
          <a:xfrm flipV="1">
            <a:off x="8818880" y="2615182"/>
            <a:ext cx="1523683" cy="1121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0224F4-9345-AE1C-DF23-6AB7D7B24C93}"/>
              </a:ext>
            </a:extLst>
          </p:cNvPr>
          <p:cNvCxnSpPr>
            <a:cxnSpLocks/>
          </p:cNvCxnSpPr>
          <p:nvPr/>
        </p:nvCxnSpPr>
        <p:spPr>
          <a:xfrm flipV="1">
            <a:off x="9519761" y="2228850"/>
            <a:ext cx="0" cy="2053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B6CADD7-BEFF-ED2C-F140-B5063288AC59}"/>
              </a:ext>
            </a:extLst>
          </p:cNvPr>
          <p:cNvSpPr/>
          <p:nvPr/>
        </p:nvSpPr>
        <p:spPr>
          <a:xfrm flipV="1">
            <a:off x="10650856" y="28368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EB32C03-A2DF-38DF-9833-303344D248AA}"/>
              </a:ext>
            </a:extLst>
          </p:cNvPr>
          <p:cNvCxnSpPr>
            <a:cxnSpLocks/>
          </p:cNvCxnSpPr>
          <p:nvPr/>
        </p:nvCxnSpPr>
        <p:spPr>
          <a:xfrm flipV="1">
            <a:off x="9523570" y="2875855"/>
            <a:ext cx="1113661" cy="33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4373DB-637C-C147-7020-DA3D339E43C7}"/>
                  </a:ext>
                </a:extLst>
              </p:cNvPr>
              <p:cNvSpPr txBox="1"/>
              <p:nvPr/>
            </p:nvSpPr>
            <p:spPr>
              <a:xfrm>
                <a:off x="10251123" y="2895683"/>
                <a:ext cx="443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4373DB-637C-C147-7020-DA3D339E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123" y="2895683"/>
                <a:ext cx="443070" cy="369332"/>
              </a:xfrm>
              <a:prstGeom prst="rect">
                <a:avLst/>
              </a:prstGeom>
              <a:blipFill>
                <a:blip r:embed="rId5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8371B2-CEE8-543C-18E2-867C8CB273CE}"/>
              </a:ext>
            </a:extLst>
          </p:cNvPr>
          <p:cNvCxnSpPr>
            <a:cxnSpLocks/>
          </p:cNvCxnSpPr>
          <p:nvPr/>
        </p:nvCxnSpPr>
        <p:spPr>
          <a:xfrm flipH="1">
            <a:off x="9979181" y="2746893"/>
            <a:ext cx="644420" cy="20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3B5951-C3C5-C87C-A352-493798ADD5D8}"/>
                  </a:ext>
                </a:extLst>
              </p:cNvPr>
              <p:cNvSpPr txBox="1"/>
              <p:nvPr/>
            </p:nvSpPr>
            <p:spPr>
              <a:xfrm>
                <a:off x="10362569" y="2424122"/>
                <a:ext cx="285895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3B5951-C3C5-C87C-A352-493798ADD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569" y="2424122"/>
                <a:ext cx="285895" cy="402931"/>
              </a:xfrm>
              <a:prstGeom prst="rect">
                <a:avLst/>
              </a:prstGeom>
              <a:blipFill>
                <a:blip r:embed="rId6"/>
                <a:stretch>
                  <a:fillRect t="-15625" r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0A418D69-CB65-1410-D791-728DB69FE475}"/>
              </a:ext>
            </a:extLst>
          </p:cNvPr>
          <p:cNvSpPr/>
          <p:nvPr/>
        </p:nvSpPr>
        <p:spPr>
          <a:xfrm flipV="1">
            <a:off x="9990456" y="36191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A9EA690-DCCC-526E-D981-3EFA950DFDFE}"/>
              </a:ext>
            </a:extLst>
          </p:cNvPr>
          <p:cNvSpPr/>
          <p:nvPr/>
        </p:nvSpPr>
        <p:spPr>
          <a:xfrm flipV="1">
            <a:off x="10142856" y="37715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A830A17-FD86-D1B5-1FAC-AAAC6B4099BE}"/>
              </a:ext>
            </a:extLst>
          </p:cNvPr>
          <p:cNvSpPr/>
          <p:nvPr/>
        </p:nvSpPr>
        <p:spPr>
          <a:xfrm flipV="1">
            <a:off x="10033997" y="21640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6C5F6DF-14AC-1180-BD0F-EBB494C888FE}"/>
              </a:ext>
            </a:extLst>
          </p:cNvPr>
          <p:cNvSpPr/>
          <p:nvPr/>
        </p:nvSpPr>
        <p:spPr>
          <a:xfrm flipV="1">
            <a:off x="10323771" y="23154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6E7A1B-11E9-E92A-4079-4AF64F9DB845}"/>
              </a:ext>
            </a:extLst>
          </p:cNvPr>
          <p:cNvSpPr/>
          <p:nvPr/>
        </p:nvSpPr>
        <p:spPr>
          <a:xfrm flipV="1">
            <a:off x="10099312" y="33524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1DE676-E583-B8FB-3B86-B2D374AD5E38}"/>
              </a:ext>
            </a:extLst>
          </p:cNvPr>
          <p:cNvSpPr txBox="1"/>
          <p:nvPr/>
        </p:nvSpPr>
        <p:spPr>
          <a:xfrm>
            <a:off x="6030967" y="3381831"/>
            <a:ext cx="90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~Virial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B5659-7554-01EE-944C-32DD0A8D9D91}"/>
              </a:ext>
            </a:extLst>
          </p:cNvPr>
          <p:cNvSpPr txBox="1"/>
          <p:nvPr/>
        </p:nvSpPr>
        <p:spPr>
          <a:xfrm>
            <a:off x="1985962" y="6072004"/>
            <a:ext cx="690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is a potential energy function V proportional to the virial?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8C9BD-1827-B131-E8ED-EBB333950464}"/>
                  </a:ext>
                </a:extLst>
              </p:cNvPr>
              <p:cNvSpPr txBox="1"/>
              <p:nvPr/>
            </p:nvSpPr>
            <p:spPr>
              <a:xfrm>
                <a:off x="8804172" y="6078428"/>
                <a:ext cx="1193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</a:t>
                </a:r>
                <a:r>
                  <a:rPr lang="en-US" dirty="0">
                    <a:solidFill>
                      <a:schemeClr val="tx1"/>
                    </a:solidFill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n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E8C9BD-1827-B131-E8ED-EBB333950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172" y="6078428"/>
                <a:ext cx="1193340" cy="369332"/>
              </a:xfrm>
              <a:prstGeom prst="rect">
                <a:avLst/>
              </a:prstGeom>
              <a:blipFill>
                <a:blip r:embed="rId7"/>
                <a:stretch>
                  <a:fillRect l="-421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6" grpId="0"/>
      <p:bldP spid="7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3123AF-F089-95BA-E321-F8AC9781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8B44B64-DD7F-E268-95A6-31DD58CF2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3E6FEC-125A-D28D-0D52-35744D2EC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2939CF0-B0E5-083A-3367-B4A8CC75F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E64240-740B-8C46-D524-8DD142E7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5E5F733-6820-E14F-EFC9-D1E90DDB2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24C9289-C124-103A-A712-C01309C14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9FE7996-A6D4-FE53-CE5A-EFF9CBA9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23C6166-F637-0C71-E82B-A262A777F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A9A787F-B09D-D517-ABB6-F227BB05D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1A00068-1620-0339-CC2F-12C912C69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78EA2A3-D8BC-8A91-4BCA-3B7685BB1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EBAF1E5-2392-C4BA-9EF1-512F39D74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D698C7B-6D0C-C2BA-3F9A-07F1EA053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6A3C322-3104-EC6E-C18B-82FF0D54A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68EAFC8-7238-5EBA-7CCC-07AB3BC5D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24B405F-E3D6-B2B2-C659-5A2337548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4D2C1B5-F9FD-748A-4245-E38CC4FE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D960728-7DD0-E3A2-DF88-FEA31F03D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FBD7762-822B-2BA6-E7AD-5F1CC7A6B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588B8B6-11AB-DA94-F3D5-72005C96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440CFB1-3575-4E1D-FE88-D85871215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3370442-FD14-2244-F293-0695287E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915DC86-7008-1BF5-D1BF-69BE51868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83608F-195B-DC33-FAE9-9F280A26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The </a:t>
            </a:r>
            <a:r>
              <a:rPr lang="en-US" sz="3600" dirty="0" err="1">
                <a:solidFill>
                  <a:schemeClr val="tx1"/>
                </a:solidFill>
              </a:rPr>
              <a:t>Collisionless</a:t>
            </a:r>
            <a:r>
              <a:rPr lang="en-US" sz="3600" dirty="0">
                <a:solidFill>
                  <a:schemeClr val="tx1"/>
                </a:solidFill>
              </a:rPr>
              <a:t> Boltzmann Equation (Binney &amp; Tremaine Ch. 4.1)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79816-91F8-2DCA-8D51-D04B341D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637" y="2017433"/>
            <a:ext cx="9623953" cy="430518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600" dirty="0"/>
              <a:t>Starting from the phase space continuity equation </a:t>
            </a:r>
          </a:p>
          <a:p>
            <a:pPr lvl="1"/>
            <a:r>
              <a:rPr lang="en-US" sz="1400" dirty="0"/>
              <a:t>We may use the canonical Hamiltonian formalism to derive the </a:t>
            </a:r>
            <a:r>
              <a:rPr lang="en-US" sz="1400" dirty="0" err="1"/>
              <a:t>Collisionless</a:t>
            </a:r>
            <a:r>
              <a:rPr lang="en-US" sz="1400" dirty="0"/>
              <a:t> Boltzmann Eq.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sz="1400" dirty="0"/>
              <a:t>where                                                                                                               and     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r>
              <a:rPr lang="en-US" sz="1600" dirty="0"/>
              <a:t>So we have the </a:t>
            </a:r>
            <a:r>
              <a:rPr lang="en-US" sz="1600" dirty="0" err="1"/>
              <a:t>Collisionless</a:t>
            </a:r>
            <a:r>
              <a:rPr lang="en-US" sz="1600" dirty="0"/>
              <a:t> Boltzmann Eq. w./Hamiltonian </a:t>
            </a:r>
          </a:p>
          <a:p>
            <a:r>
              <a:rPr lang="en-US" sz="1600" dirty="0"/>
              <a:t>Eliminating the Hamiltonian, the </a:t>
            </a:r>
            <a:r>
              <a:rPr lang="en-US" sz="1600" dirty="0" err="1"/>
              <a:t>Collisionless</a:t>
            </a:r>
            <a:r>
              <a:rPr lang="en-US" sz="1600" dirty="0"/>
              <a:t> Boltzmann Eq. is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FE3200-1C93-ED11-954E-B40B9F24E848}"/>
                  </a:ext>
                </a:extLst>
              </p:cNvPr>
              <p:cNvSpPr/>
              <p:nvPr/>
            </p:nvSpPr>
            <p:spPr>
              <a:xfrm>
                <a:off x="7349519" y="4581120"/>
                <a:ext cx="2689038" cy="52681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</m:acc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FE3200-1C93-ED11-954E-B40B9F24E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519" y="4581120"/>
                <a:ext cx="2689038" cy="526816"/>
              </a:xfrm>
              <a:prstGeom prst="rect">
                <a:avLst/>
              </a:prstGeom>
              <a:blipFill>
                <a:blip r:embed="rId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64BEFE-AC3D-8FB7-0FFF-9E395D37E627}"/>
                  </a:ext>
                </a:extLst>
              </p:cNvPr>
              <p:cNvSpPr/>
              <p:nvPr/>
            </p:nvSpPr>
            <p:spPr>
              <a:xfrm>
                <a:off x="5892785" y="1806151"/>
                <a:ext cx="3234691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∙(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</m:acc>
                        </m:e>
                      </m:acc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 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64BEFE-AC3D-8FB7-0FFF-9E395D37E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85" y="1806151"/>
                <a:ext cx="3234691" cy="587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79DC2D-B88B-8A16-F753-9128FB169976}"/>
                  </a:ext>
                </a:extLst>
              </p:cNvPr>
              <p:cNvSpPr/>
              <p:nvPr/>
            </p:nvSpPr>
            <p:spPr>
              <a:xfrm>
                <a:off x="2131147" y="2704588"/>
                <a:ext cx="7946112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79DC2D-B88B-8A16-F753-9128FB169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147" y="2704588"/>
                <a:ext cx="7946112" cy="587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1227A9F-FE76-44E8-4DD4-F60C45506E74}"/>
                  </a:ext>
                </a:extLst>
              </p:cNvPr>
              <p:cNvSpPr/>
              <p:nvPr/>
            </p:nvSpPr>
            <p:spPr>
              <a:xfrm>
                <a:off x="2447039" y="3361901"/>
                <a:ext cx="4219240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1227A9F-FE76-44E8-4DD4-F60C4550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39" y="3361901"/>
                <a:ext cx="4219240" cy="58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C354D8B-F019-A4CC-47D3-EA67A1DD6DFA}"/>
                  </a:ext>
                </a:extLst>
              </p:cNvPr>
              <p:cNvSpPr/>
              <p:nvPr/>
            </p:nvSpPr>
            <p:spPr>
              <a:xfrm>
                <a:off x="7366088" y="3333371"/>
                <a:ext cx="4219240" cy="5878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acc>
                            <m:accPr>
                              <m:chr m:val="̇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e>
                      </m:acc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C354D8B-F019-A4CC-47D3-EA67A1DD6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88" y="3333371"/>
                <a:ext cx="4219240" cy="587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A31077E-47B5-29AA-9F7F-9BFE5A6D1AB3}"/>
                  </a:ext>
                </a:extLst>
              </p:cNvPr>
              <p:cNvSpPr/>
              <p:nvPr/>
            </p:nvSpPr>
            <p:spPr>
              <a:xfrm>
                <a:off x="6874523" y="4035203"/>
                <a:ext cx="3610121" cy="4974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A31077E-47B5-29AA-9F7F-9BFE5A6D1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23" y="4035203"/>
                <a:ext cx="3610121" cy="497430"/>
              </a:xfrm>
              <a:prstGeom prst="rect">
                <a:avLst/>
              </a:prstGeom>
              <a:blipFill>
                <a:blip r:embed="rId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1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86DD4-88A5-242B-6AFC-49782529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E52120-8DC7-88EF-1831-9C38D93BD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76D7F6-AC79-C198-09CE-1F5C1AA12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0A31E43-C4C7-C9F2-5279-EC0F68B85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208C6C-5FD3-1AC7-4C1A-065D6819F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54718DF-2BEB-754F-F8E7-5EA9E176E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7880EC0-2996-4C79-4E96-FC4787E7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381FC79-7616-BDE0-BD22-ED30E1B5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B5E5ACC-C12F-C47B-A4A2-7C8EBEFB5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BDBF7A8-AE7B-1C51-C32B-93BFCFED9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D88D187-03B6-BB61-D1AB-1320FFCB7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361A539-9072-61A0-A36C-D8FF9BF0F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D0112AF-17FB-26E2-D988-3975B43D4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270FF71-BF6B-EA82-E6EE-F1D80C5F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0FD8F0F-625D-955B-3914-F5F229FC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3CEB001-E50D-D995-AD17-3164DC518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F9BF654-9A97-8232-B5B3-2894EA1AE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9480CAE-1E1E-68ED-FA7F-AE452BFC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FA154C-4858-596A-5E93-44C280912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2CD5D4A-40E2-A3DA-7AC4-77C2BD4E8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6485C3A-31FB-CA22-F134-17381F6FB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2E4649C-3649-4D75-8B5B-ACDA5440F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F3449C27-B21D-CED8-DE16-8B3F950DF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79069CE-DC8E-B65C-2D7D-B0282C44F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B5ADA8-E3E2-72BD-9AB0-C673DCEF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Classical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A2483-1F01-64C2-F08B-EE0F3084A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/>
                  <a:t>Classical mechanics </a:t>
                </a:r>
                <a:r>
                  <a:rPr lang="mr-IN" sz="2000" dirty="0"/>
                  <a:t>–</a:t>
                </a:r>
                <a:r>
                  <a:rPr lang="en-US" sz="2000" dirty="0"/>
                  <a:t> fields and point particles in absolute space and time with “action at a distance”</a:t>
                </a:r>
              </a:p>
              <a:p>
                <a:pPr lvl="1"/>
                <a:r>
                  <a:rPr lang="en-US" sz="2000" dirty="0"/>
                  <a:t>Newton’s law of universal gravitation where G=6.67x10</a:t>
                </a:r>
                <a:r>
                  <a:rPr lang="en-US" sz="2000" baseline="30000" dirty="0"/>
                  <a:t>-11</a:t>
                </a:r>
                <a:r>
                  <a:rPr lang="en-US" sz="2000" dirty="0"/>
                  <a:t>Nm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kg</a:t>
                </a:r>
                <a:r>
                  <a:rPr lang="en-US" sz="2000" baseline="30000" dirty="0"/>
                  <a:t>-2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sz="1800" dirty="0"/>
                  <a:t>Dynamics: Newton’s laws of motion (inertia,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latin typeface="Cambria Math" charset="0"/>
                      </a:rPr>
                      <m:t>=</m:t>
                    </m:r>
                    <m:r>
                      <a:rPr lang="en-US" sz="1800" i="1">
                        <a:latin typeface="Cambria Math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800" dirty="0"/>
                  <a:t>, action-reaction)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A2483-1F01-64C2-F08B-EE0F3084A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  <a:blipFill>
                <a:blip r:embed="rId2"/>
                <a:stretch>
                  <a:fillRect l="-650" r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B4CFF9-49B5-9551-ECA9-F61E5C92B193}"/>
                  </a:ext>
                </a:extLst>
              </p:cNvPr>
              <p:cNvSpPr/>
              <p:nvPr/>
            </p:nvSpPr>
            <p:spPr>
              <a:xfrm>
                <a:off x="1926773" y="3675334"/>
                <a:ext cx="2645680" cy="634426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9ACD4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</m:acc>
                    <m:func>
                      <m:funcPr>
                        <m:ctrlPr>
                          <a:rPr kumimoji="0" lang="en-US" sz="1800" b="0" i="1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1800" b="0" i="0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on</m:t>
                        </m:r>
                      </m:fName>
                      <m:e>
                        <m:r>
                          <a:rPr kumimoji="0" lang="en-US" sz="1800" b="0" i="1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func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+mn-cs"/>
                      </a:rPr>
                      <m:t>𝐺</m:t>
                    </m:r>
                    <m:f>
                      <m:f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1800" b="0" i="1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1800" b="0" i="1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1800" b="0" i="1" u="none" strike="noStrike" kern="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  <m:r>
                          <a:rPr kumimoji="0" lang="en-US" sz="1800" b="0" i="1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  <m:r>
                          <a:rPr kumimoji="0" lang="en-US" sz="1800" b="0" i="1" u="none" strike="noStrike" kern="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  <m:r>
                          <a:rPr kumimoji="0" lang="en-US" sz="1800" b="0" i="1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  <m:r>
                          <a:rPr kumimoji="0" lang="en-US" sz="1800" b="0" i="1" u="none" strike="noStrike" kern="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|</m:t>
                        </m:r>
                      </m:den>
                    </m:f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B4CFF9-49B5-9551-ECA9-F61E5C92B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3" y="3675334"/>
                <a:ext cx="2645680" cy="634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9ACD4C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95DB722-9E11-A8E7-693A-61D70F6E35BD}"/>
              </a:ext>
            </a:extLst>
          </p:cNvPr>
          <p:cNvSpPr/>
          <p:nvPr/>
        </p:nvSpPr>
        <p:spPr>
          <a:xfrm>
            <a:off x="6959600" y="3260155"/>
            <a:ext cx="1109319" cy="1113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7AC61E-F12A-2953-7398-62AB31659A35}"/>
              </a:ext>
            </a:extLst>
          </p:cNvPr>
          <p:cNvSpPr/>
          <p:nvPr/>
        </p:nvSpPr>
        <p:spPr>
          <a:xfrm>
            <a:off x="10460942" y="3383279"/>
            <a:ext cx="880158" cy="865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962510-FCA8-5157-7F20-56069567F4A1}"/>
              </a:ext>
            </a:extLst>
          </p:cNvPr>
          <p:cNvCxnSpPr/>
          <p:nvPr/>
        </p:nvCxnSpPr>
        <p:spPr>
          <a:xfrm flipH="1">
            <a:off x="7484182" y="3829860"/>
            <a:ext cx="3433960" cy="323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EDCC938-F9F0-8DAE-D94F-146EAD4706F7}"/>
              </a:ext>
            </a:extLst>
          </p:cNvPr>
          <p:cNvSpPr txBox="1"/>
          <p:nvPr/>
        </p:nvSpPr>
        <p:spPr>
          <a:xfrm flipH="1">
            <a:off x="8940800" y="3827845"/>
            <a:ext cx="97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43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6BD1A-F7E2-CCAF-3DCB-BAD829C7A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8502CE-912D-3642-A160-8E42FE21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02D09A-9F80-2A5B-ECFF-AC9E8EA6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2A99744-BAF8-98A4-ACDD-2A283D29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1D1330-565D-799D-D055-2F68AF445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1217F28-5FB5-C725-8478-F2CB7ADA2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CDFED98-8F34-00B6-0E32-C73D1732C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DEBCE39-CA15-DE6B-2FF3-F337B7E4D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EDB7763-D1E8-6359-9683-C6630F94C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81EEA3A-F3D3-56B2-ABFE-F8D1B4A47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1EBCC0-87BF-4E18-9349-66DFA1114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D2929DC-A4A1-E692-135E-29AE310B3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D5E6E8E-DB29-2B9B-CC00-D6260C1A8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3299C84-3657-D17E-EEA9-7FAD2203E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054627A-5555-7EF7-01D0-DA8122C8F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E1BE6E3-002E-739C-F8D3-73C0DC9B4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E6BF9C7-0302-3F52-C0D9-2480FE33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BD94D5D-0E1F-489A-B005-FA73EA11D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4529146-BB4C-217D-E6AF-B90B09E19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956EAD7-E295-6F55-89E8-61034C10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5BAFEAD-1560-85F9-F886-114F9C924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515C9A8-C335-D3D0-63FE-DC30E0453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A469343-1D34-5FE0-F175-60C0FC4B4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56452ED-1781-F963-71A6-B198F655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38DEAA-1A8F-D123-903A-9505DCAC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Classical Mechanics – </a:t>
            </a:r>
            <a:r>
              <a:rPr lang="en-US" sz="3600" dirty="0" err="1">
                <a:solidFill>
                  <a:schemeClr val="tx1"/>
                </a:solidFill>
              </a:rPr>
              <a:t>Newtownian</a:t>
            </a:r>
            <a:r>
              <a:rPr lang="en-US" sz="3600" dirty="0">
                <a:solidFill>
                  <a:schemeClr val="tx1"/>
                </a:solidFill>
              </a:rPr>
              <a:t>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93B81-7B6A-EE89-5E27-4229048B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13" y="1758030"/>
            <a:ext cx="9743015" cy="446903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Newton’s Law of Universal Gravitation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Gravitational Potential Energy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Kinetic Energy</a:t>
            </a:r>
          </a:p>
          <a:p>
            <a:endParaRPr lang="en-US" sz="2000" dirty="0"/>
          </a:p>
          <a:p>
            <a:r>
              <a:rPr lang="en-US" sz="2000" dirty="0"/>
              <a:t>Taking M</a:t>
            </a:r>
            <a:r>
              <a:rPr lang="en-US" sz="2000" baseline="-25000" dirty="0"/>
              <a:t>2</a:t>
            </a:r>
            <a:r>
              <a:rPr lang="en-US" sz="2000" dirty="0"/>
              <a:t> = m to be a unit mass, the gravitational potential (P.E. per unit mass) and field (force per unit mass) due to M</a:t>
            </a:r>
            <a:r>
              <a:rPr lang="en-US" sz="2000" baseline="-25000" dirty="0"/>
              <a:t>1</a:t>
            </a:r>
            <a:r>
              <a:rPr lang="en-US" sz="2000" dirty="0"/>
              <a:t> = M are: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FE9713-7B99-A20B-DB55-AB1A2B7E9FD9}"/>
              </a:ext>
            </a:extLst>
          </p:cNvPr>
          <p:cNvSpPr/>
          <p:nvPr/>
        </p:nvSpPr>
        <p:spPr>
          <a:xfrm>
            <a:off x="6959600" y="3260155"/>
            <a:ext cx="1109319" cy="1113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7DD102-84A5-E00E-4016-E6D7A34DEECC}"/>
              </a:ext>
            </a:extLst>
          </p:cNvPr>
          <p:cNvSpPr/>
          <p:nvPr/>
        </p:nvSpPr>
        <p:spPr>
          <a:xfrm>
            <a:off x="10460942" y="3383279"/>
            <a:ext cx="880158" cy="865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004E0E-D85F-2F2A-0A6F-151F2548FF30}"/>
              </a:ext>
            </a:extLst>
          </p:cNvPr>
          <p:cNvCxnSpPr/>
          <p:nvPr/>
        </p:nvCxnSpPr>
        <p:spPr>
          <a:xfrm flipH="1">
            <a:off x="7484182" y="3829860"/>
            <a:ext cx="3433960" cy="323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DA33D11-FFE3-5380-EF95-56C75A7BACEA}"/>
              </a:ext>
            </a:extLst>
          </p:cNvPr>
          <p:cNvSpPr txBox="1"/>
          <p:nvPr/>
        </p:nvSpPr>
        <p:spPr>
          <a:xfrm flipH="1">
            <a:off x="8940800" y="3827845"/>
            <a:ext cx="97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4DF13E-4C98-13C4-8A26-E51579D1BB91}"/>
                  </a:ext>
                </a:extLst>
              </p:cNvPr>
              <p:cNvSpPr/>
              <p:nvPr/>
            </p:nvSpPr>
            <p:spPr>
              <a:xfrm>
                <a:off x="3632278" y="2309766"/>
                <a:ext cx="2645680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𝐹</m:t>
                        </m:r>
                      </m:e>
                    </m:acc>
                    <m:func>
                      <m:funcPr>
                        <m:ctrlPr>
                          <a:rPr lang="en-US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on</m:t>
                        </m:r>
                      </m:fName>
                      <m:e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𝐺𝑀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𝑀</m:t>
                        </m:r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b="0" i="1" baseline="30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4DF13E-4C98-13C4-8A26-E51579D1B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78" y="2309766"/>
                <a:ext cx="2645680" cy="634426"/>
              </a:xfrm>
              <a:prstGeom prst="rect">
                <a:avLst/>
              </a:prstGeom>
              <a:blipFill>
                <a:blip r:embed="rId2"/>
                <a:stretch>
                  <a:fillRect l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E06C01-F7B6-B60D-EB87-F3F2BA677BFD}"/>
                  </a:ext>
                </a:extLst>
              </p:cNvPr>
              <p:cNvSpPr/>
              <p:nvPr/>
            </p:nvSpPr>
            <p:spPr>
              <a:xfrm>
                <a:off x="3676728" y="3332779"/>
                <a:ext cx="2556779" cy="63743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𝑈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𝐺𝑀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E06C01-F7B6-B60D-EB87-F3F2BA677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728" y="3332779"/>
                <a:ext cx="2556779" cy="637439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33F4CC-093C-B91F-3A69-EAC2DE90CD72}"/>
                  </a:ext>
                </a:extLst>
              </p:cNvPr>
              <p:cNvSpPr/>
              <p:nvPr/>
            </p:nvSpPr>
            <p:spPr>
              <a:xfrm>
                <a:off x="3698337" y="4274211"/>
                <a:ext cx="2556779" cy="6065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𝐾𝐸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33F4CC-093C-B91F-3A69-EAC2DE90C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337" y="4274211"/>
                <a:ext cx="2556779" cy="606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A13EE66-E722-F2DD-7C84-2CA415891CED}"/>
              </a:ext>
            </a:extLst>
          </p:cNvPr>
          <p:cNvSpPr txBox="1"/>
          <p:nvPr/>
        </p:nvSpPr>
        <p:spPr>
          <a:xfrm>
            <a:off x="800100" y="5956013"/>
            <a:ext cx="22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Gravitational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253D70-E586-494C-B4C8-0F43AE764188}"/>
                  </a:ext>
                </a:extLst>
              </p:cNvPr>
              <p:cNvSpPr/>
              <p:nvPr/>
            </p:nvSpPr>
            <p:spPr>
              <a:xfrm>
                <a:off x="3462340" y="5791200"/>
                <a:ext cx="1985280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253D70-E586-494C-B4C8-0F43AE764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40" y="5791200"/>
                <a:ext cx="1985280" cy="6344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5251916-E148-8B70-C8E9-3193748D3DFB}"/>
              </a:ext>
            </a:extLst>
          </p:cNvPr>
          <p:cNvSpPr txBox="1"/>
          <p:nvPr/>
        </p:nvSpPr>
        <p:spPr>
          <a:xfrm>
            <a:off x="6108700" y="5994113"/>
            <a:ext cx="189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Gravitational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A26FA2A-2ECB-9E6F-F377-BC461C7DB5D0}"/>
                  </a:ext>
                </a:extLst>
              </p:cNvPr>
              <p:cNvSpPr/>
              <p:nvPr/>
            </p:nvSpPr>
            <p:spPr>
              <a:xfrm>
                <a:off x="8813800" y="5791200"/>
                <a:ext cx="1854200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A26FA2A-2ECB-9E6F-F377-BC461C7DB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800" y="5791200"/>
                <a:ext cx="1854200" cy="634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418736-37A1-E5A0-9A25-76E91BE3B492}"/>
                  </a:ext>
                </a:extLst>
              </p:cNvPr>
              <p:cNvSpPr txBox="1"/>
              <p:nvPr/>
            </p:nvSpPr>
            <p:spPr>
              <a:xfrm>
                <a:off x="5422964" y="4362950"/>
                <a:ext cx="83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charset="0"/>
                      </a:rPr>
                      <m:t>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418736-37A1-E5A0-9A25-76E91BE3B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64" y="4362950"/>
                <a:ext cx="831894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1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/>
      <p:bldP spid="36" grpId="0" animBg="1"/>
      <p:bldP spid="37" grpId="0"/>
      <p:bldP spid="3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EB65F-1914-055D-3DCB-C4C47E588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30B42D-FEDD-A7BE-C6BB-E00CE2435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83C1EF-6E3D-691C-9207-CE538D43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E67EB00-8F48-EFC5-5223-3C750FD7C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37D128E-A31C-A0D0-EA5C-462EE3C8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C2AFBE9-3A8E-E026-912C-DD6F60BD7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299A1D9-2BA4-7949-DB4B-71C3C8FD0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EE639A2-70F5-FD22-AB38-59DF1FDA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03B4B73-8AC4-57E5-15FB-C893527A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B1EC4A1-30B7-262D-9F3F-9381F2A5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6F6958D-3557-2E15-6853-174E3B038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FB77E42-5DCA-94F9-AA67-7DF93F50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BDD999A-2541-DDBA-2FBA-B9BD1BCC8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7AB99-3C81-84DC-FFBA-08483BB5A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97BF389-446C-AD68-E401-CADA13E63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F9E088E-BA9C-632D-DAEA-6B99AD747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FB1E137-3B09-C358-2300-AC06C435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4DE28B-168C-2481-CAB0-E9D75EE4D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9B88DF0-C851-8AC5-44F3-B497EAA98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FBFD468-C782-FFA5-0BBB-A7FDB3E89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8AE1587-A0EA-0E7F-C812-75FE7C253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7F4069F-9161-6EEE-2288-8D2938AD8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A53F8AA-0E5F-A6BC-E883-C09BE93C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78CE705-4212-A38A-6C99-74EFEF8AC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24A453-D9F7-0359-CC8C-61E5C62E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Classical Mechanics – Newtonian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49CE-7516-99D9-FB34-4C25B36BB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13" y="1758030"/>
            <a:ext cx="9743015" cy="446903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Potentially useful constants: M</a:t>
            </a:r>
            <a:r>
              <a:rPr lang="en-US" sz="2000" baseline="-25000" dirty="0"/>
              <a:t>E</a:t>
            </a:r>
            <a:r>
              <a:rPr lang="en-US" sz="2000" dirty="0"/>
              <a:t>=5.98x10</a:t>
            </a:r>
            <a:r>
              <a:rPr lang="en-US" sz="2000" baseline="30000" dirty="0"/>
              <a:t>24</a:t>
            </a:r>
            <a:r>
              <a:rPr lang="en-US" sz="2000" dirty="0"/>
              <a:t>kg, M</a:t>
            </a:r>
            <a:r>
              <a:rPr lang="en-US" sz="2000" baseline="-25000" dirty="0"/>
              <a:t>S</a:t>
            </a:r>
            <a:r>
              <a:rPr lang="en-US" sz="2000" dirty="0"/>
              <a:t>=1.99x10</a:t>
            </a:r>
            <a:r>
              <a:rPr lang="en-US" sz="2000" baseline="30000" dirty="0"/>
              <a:t>30</a:t>
            </a:r>
            <a:r>
              <a:rPr lang="en-US" sz="2000" dirty="0"/>
              <a:t>kg, </a:t>
            </a:r>
            <a:r>
              <a:rPr lang="en-US" sz="2000" dirty="0" err="1"/>
              <a:t>r</a:t>
            </a:r>
            <a:r>
              <a:rPr lang="en-US" sz="2000" baseline="-25000" dirty="0" err="1"/>
              <a:t>ES</a:t>
            </a:r>
            <a:r>
              <a:rPr lang="en-US" sz="2000" dirty="0"/>
              <a:t>=1.50x10</a:t>
            </a:r>
            <a:r>
              <a:rPr lang="en-US" sz="2000" baseline="30000" dirty="0"/>
              <a:t>11</a:t>
            </a:r>
            <a:r>
              <a:rPr lang="en-US" sz="2000" dirty="0"/>
              <a:t>m, R</a:t>
            </a:r>
            <a:r>
              <a:rPr lang="en-US" sz="2000" baseline="-25000" dirty="0"/>
              <a:t>E</a:t>
            </a:r>
            <a:r>
              <a:rPr lang="en-US" sz="2000" dirty="0"/>
              <a:t>=6.37x10</a:t>
            </a:r>
            <a:r>
              <a:rPr lang="en-US" sz="2000" baseline="30000" dirty="0"/>
              <a:t>6</a:t>
            </a:r>
            <a:r>
              <a:rPr lang="en-US" sz="2000" dirty="0"/>
              <a:t>m, R</a:t>
            </a:r>
            <a:r>
              <a:rPr lang="en-US" sz="2000" baseline="-25000" dirty="0"/>
              <a:t>S</a:t>
            </a:r>
            <a:r>
              <a:rPr lang="en-US" sz="2000" dirty="0"/>
              <a:t>=6.96x10</a:t>
            </a:r>
            <a:r>
              <a:rPr lang="en-US" sz="2000" baseline="30000" dirty="0"/>
              <a:t>8</a:t>
            </a:r>
            <a:r>
              <a:rPr lang="en-US" sz="2000" dirty="0"/>
              <a:t>m, G=6.67x10</a:t>
            </a:r>
            <a:r>
              <a:rPr lang="en-US" sz="2000" baseline="30000" dirty="0"/>
              <a:t>-11</a:t>
            </a:r>
            <a:r>
              <a:rPr lang="en-US" sz="2000" dirty="0"/>
              <a:t>Nm</a:t>
            </a:r>
            <a:r>
              <a:rPr lang="en-US" sz="2000" baseline="30000" dirty="0"/>
              <a:t>2</a:t>
            </a:r>
            <a:r>
              <a:rPr lang="en-US" sz="2000" dirty="0"/>
              <a:t>/kg</a:t>
            </a:r>
            <a:r>
              <a:rPr lang="en-US" sz="2000" baseline="30000" dirty="0"/>
              <a:t>2</a:t>
            </a:r>
          </a:p>
          <a:p>
            <a:r>
              <a:rPr lang="en-US" sz="2000" dirty="0">
                <a:solidFill>
                  <a:srgbClr val="FFFF00"/>
                </a:solidFill>
              </a:rPr>
              <a:t>EXERCISE: </a:t>
            </a:r>
            <a:r>
              <a:rPr lang="en-US" sz="2000" dirty="0"/>
              <a:t>What is the gravitational potential energy binding the Earth to the Sun?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FFFF00"/>
                </a:solidFill>
              </a:rPr>
              <a:t>EXERCISE: </a:t>
            </a:r>
            <a:r>
              <a:rPr lang="en-US" sz="2000" dirty="0"/>
              <a:t>What is the kinetic energy of Earth orbiting the Sun? 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E24F14-CDFF-0439-6708-7D8D7337698D}"/>
                  </a:ext>
                </a:extLst>
              </p:cNvPr>
              <p:cNvSpPr/>
              <p:nvPr/>
            </p:nvSpPr>
            <p:spPr>
              <a:xfrm>
                <a:off x="2604295" y="3560747"/>
                <a:ext cx="7239000" cy="8636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6.67×1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−11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N</m:t>
                              </m:r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kg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∙5.98×1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kg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∙1.99×1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30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kg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1.50×1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m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5.29×1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E24F14-CDFF-0439-6708-7D8D73376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295" y="3560747"/>
                <a:ext cx="7239000" cy="863600"/>
              </a:xfrm>
              <a:prstGeom prst="rect">
                <a:avLst/>
              </a:prstGeom>
              <a:blipFill>
                <a:blip r:embed="rId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C61A93-983B-784B-A140-148E8BC5E007}"/>
                  </a:ext>
                </a:extLst>
              </p:cNvPr>
              <p:cNvSpPr/>
              <p:nvPr/>
            </p:nvSpPr>
            <p:spPr>
              <a:xfrm>
                <a:off x="2636837" y="5370608"/>
                <a:ext cx="7239000" cy="8636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𝐾𝐸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∙5.98×1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kg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∙1.50×1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365.25∙24∙60∙60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=2.67×1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J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C61A93-983B-784B-A140-148E8BC5E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837" y="5370608"/>
                <a:ext cx="7239000" cy="86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8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938AF1-D218-607B-92D1-1D4C6D083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8CF4B6-D988-7371-77D6-880AC0D7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9C9955-2E34-C07E-C386-EE6453512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6F3A91F-FD36-D2A5-4C05-C66104ED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9FB66A9-32A7-1CDE-19D4-B72721628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36A243C-416D-2F5F-73AE-1B1492C78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C2F68A7-81B8-E1CE-517F-EB3EA6411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62ACDE8-3C74-DA5D-42C6-3FEA4AC1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07C5AD1-3CC4-55EC-3108-B86D3B274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8EC2315-A781-5FDF-672F-F5252254C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2EE2AE8-D3DE-657C-3C09-6C9DD343F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4A19B83-69A2-5878-9582-12FB11B11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FF42D75-0AFF-4D9C-0AF2-A1D40F1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14EFC2B-BBAD-2CB4-C9CE-3D9108C1A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B44EB76-AFD3-8F12-175A-BC24D8DF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3FB959E-73BD-DECF-F90F-EEF02422D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2D719C8-BB17-ED66-F7DD-5155D1008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535A5CA-2AF7-FED8-C275-89A27473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D6427A7-C996-EC59-B0F0-3278B2112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9828FE0-038E-B00C-FE7B-7A693FD2B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3312156-2213-60DD-C9CD-BC1F61E46D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D379920-F059-9875-A770-DEF400788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546D8ED-184B-38FA-02DE-E16AD48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96D9930-8023-5F48-1E88-24B0797C9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C95CDE-9D09-BDC1-B98B-76C003E7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Gauss’ Law for Gravitation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A4B51-ADDF-0FD3-7023-0B7BC977E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0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(HW1) to show Gauss’ Law for Gravitation: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Apply Gauss’ theorem to write Gauss’ law in integral form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A4B51-ADDF-0FD3-7023-0B7BC977E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  <a:blipFill>
                <a:blip r:embed="rId2"/>
                <a:stretch>
                  <a:fillRect l="-650" t="-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AC75E8-E866-C82F-82FF-886CA19EBA3F}"/>
                  </a:ext>
                </a:extLst>
              </p:cNvPr>
              <p:cNvSpPr/>
              <p:nvPr/>
            </p:nvSpPr>
            <p:spPr>
              <a:xfrm>
                <a:off x="1409506" y="2167062"/>
                <a:ext cx="2697219" cy="7754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 baseline="30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AC75E8-E866-C82F-82FF-886CA19EB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06" y="2167062"/>
                <a:ext cx="2697219" cy="775470"/>
              </a:xfrm>
              <a:prstGeom prst="rect">
                <a:avLst/>
              </a:prstGeom>
              <a:blipFill>
                <a:blip r:embed="rId3"/>
                <a:stretch>
                  <a:fillRect t="-134375" b="-195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4C9347-532D-777E-22E3-C3DD91C615DC}"/>
                  </a:ext>
                </a:extLst>
              </p:cNvPr>
              <p:cNvSpPr/>
              <p:nvPr/>
            </p:nvSpPr>
            <p:spPr>
              <a:xfrm>
                <a:off x="4417306" y="2101813"/>
                <a:ext cx="7208780" cy="89873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 baseline="30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  <m:r>
                                        <a:rPr lang="en-US" i="1" baseline="30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 baseline="30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nary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 baseline="30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4C9347-532D-777E-22E3-C3DD91C61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06" y="2101813"/>
                <a:ext cx="7208780" cy="898733"/>
              </a:xfrm>
              <a:prstGeom prst="rect">
                <a:avLst/>
              </a:prstGeom>
              <a:blipFill>
                <a:blip r:embed="rId4"/>
                <a:stretch>
                  <a:fillRect t="-11388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0C905D-55FC-0921-8E09-12AAD00B474A}"/>
                  </a:ext>
                </a:extLst>
              </p:cNvPr>
              <p:cNvSpPr/>
              <p:nvPr/>
            </p:nvSpPr>
            <p:spPr>
              <a:xfrm>
                <a:off x="2332007" y="3165365"/>
                <a:ext cx="8056177" cy="75010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-25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 baseline="30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i="1" baseline="30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-25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i="1" baseline="30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0C905D-55FC-0921-8E09-12AAD00B4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007" y="3165365"/>
                <a:ext cx="8056177" cy="750104"/>
              </a:xfrm>
              <a:prstGeom prst="rect">
                <a:avLst/>
              </a:prstGeom>
              <a:blipFill>
                <a:blip r:embed="rId5"/>
                <a:stretch>
                  <a:fillRect t="-142623" b="-20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FEB34D7-66EB-B00F-B794-D10E2EA8627F}"/>
                  </a:ext>
                </a:extLst>
              </p:cNvPr>
              <p:cNvSpPr/>
              <p:nvPr/>
            </p:nvSpPr>
            <p:spPr>
              <a:xfrm>
                <a:off x="2758115" y="4623603"/>
                <a:ext cx="5631186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nary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    .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FEB34D7-66EB-B00F-B794-D10E2EA86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15" y="4623603"/>
                <a:ext cx="5631186" cy="634426"/>
              </a:xfrm>
              <a:prstGeom prst="rect">
                <a:avLst/>
              </a:prstGeom>
              <a:blipFill>
                <a:blip r:embed="rId6"/>
                <a:stretch>
                  <a:fillRect t="-176923" b="-2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0D04B8-3E9B-1941-819E-B32CE7EA22CF}"/>
                  </a:ext>
                </a:extLst>
              </p:cNvPr>
              <p:cNvSpPr/>
              <p:nvPr/>
            </p:nvSpPr>
            <p:spPr>
              <a:xfrm>
                <a:off x="5244441" y="5293016"/>
                <a:ext cx="3239992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0D04B8-3E9B-1941-819E-B32CE7EA2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441" y="5293016"/>
                <a:ext cx="3239992" cy="634426"/>
              </a:xfrm>
              <a:prstGeom prst="rect">
                <a:avLst/>
              </a:prstGeom>
              <a:blipFill>
                <a:blip r:embed="rId7"/>
                <a:stretch>
                  <a:fillRect t="-176923" b="-2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76E8B0-75B6-03A6-D316-520BA3FF2CF3}"/>
                  </a:ext>
                </a:extLst>
              </p:cNvPr>
              <p:cNvSpPr/>
              <p:nvPr/>
            </p:nvSpPr>
            <p:spPr>
              <a:xfrm>
                <a:off x="3522540" y="6009315"/>
                <a:ext cx="5143744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76E8B0-75B6-03A6-D316-520BA3FF2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40" y="6009315"/>
                <a:ext cx="5143744" cy="634426"/>
              </a:xfrm>
              <a:prstGeom prst="rect">
                <a:avLst/>
              </a:prstGeom>
              <a:blipFill>
                <a:blip r:embed="rId8"/>
                <a:stretch>
                  <a:fillRect t="-176923" b="-25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22F99F0-3C16-E933-E51E-9A59E9C7EE27}"/>
              </a:ext>
            </a:extLst>
          </p:cNvPr>
          <p:cNvSpPr txBox="1"/>
          <p:nvPr/>
        </p:nvSpPr>
        <p:spPr>
          <a:xfrm>
            <a:off x="8859188" y="6228058"/>
            <a:ext cx="264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Gauss’ Law (Integral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548D6-4B86-0541-B8E0-0D0F5C40EF66}"/>
                  </a:ext>
                </a:extLst>
              </p:cNvPr>
              <p:cNvSpPr txBox="1"/>
              <p:nvPr/>
            </p:nvSpPr>
            <p:spPr>
              <a:xfrm>
                <a:off x="3721101" y="4573247"/>
                <a:ext cx="6096000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548D6-4B86-0541-B8E0-0D0F5C40E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1" y="4573247"/>
                <a:ext cx="6096000" cy="818814"/>
              </a:xfrm>
              <a:prstGeom prst="rect">
                <a:avLst/>
              </a:prstGeom>
              <a:blipFill>
                <a:blip r:embed="rId9"/>
                <a:stretch>
                  <a:fillRect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4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2" grpId="0" animBg="1"/>
      <p:bldP spid="33" grpId="0" animBg="1"/>
      <p:bldP spid="34" grpId="0" animBg="1"/>
      <p:bldP spid="3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E08734-6147-29FD-4170-762E9BC29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49219E-A93F-32B4-F8BB-ECC7E5A8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5CF4A-3041-6425-C575-354F94E0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B8FCA40-1048-EDE1-175D-DBF7D2521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C53933D-6061-B5A4-496B-D7B0B829E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CD1FFB6-6722-58AF-4DB1-B5E551B4A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B74090B-AAC3-B80D-E570-F496E8157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4598E7-3B17-A690-C12B-20ADC4C7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476F1CE-0DD4-732F-53DD-A1C2625E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96B805C-D674-D124-5BA0-E721A7C10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C278805-F9A5-2BAE-A7E6-4E058B0F3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3433211-FD82-CE91-4AFF-1BC241C6A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4CB0983-C331-EF2B-1A87-6B6967A0D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018B9C4-3841-90C1-F155-6B953F590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C870071-C24D-B44D-6BD6-16E1FED6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8158F598-C20E-688B-DFA2-56FDAA395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326BA79-4ECB-C5A8-8120-BC1BEE150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2DAC21D-3205-F576-EB86-CE43C9CA2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CE0E1A2-4851-09DE-D414-EA915B8C2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0A712ED-E116-FDCA-A059-0C59D4C6F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C4252AB-7C6D-6E65-91A8-A0E16C29E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D3A513FD-42FE-3393-9A1C-F90F0405E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E017F24-A2F6-C730-7F1E-D509757BB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A649A3E-85AA-06B5-502F-8D8B6DE6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82942B-1DAD-69C5-F740-034BFFB3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Putting It All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C2425-1052-7616-9996-822D61523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6753" y="1608931"/>
                <a:ext cx="10188572" cy="4469034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FF00"/>
                        </a:solidFill>
                      </a:rPr>
                      <m:t>EXERCISE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FF00"/>
                        </a:solidFill>
                      </a:rPr>
                      <m:t>:  </m:t>
                    </m:r>
                    <m:r>
                      <m:rPr>
                        <m:nor/>
                      </m:rPr>
                      <a:rPr lang="en-US" sz="2000" b="0" i="0" dirty="0" smtClean="0"/>
                      <m:t>How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are</m:t>
                    </m:r>
                    <m:r>
                      <m:rPr>
                        <m:nor/>
                      </m:rPr>
                      <a:rPr lang="en-US" sz="2000" b="0" i="0" dirty="0" smtClean="0"/>
                      <m:t>                             </m:t>
                    </m:r>
                    <m:r>
                      <m:rPr>
                        <m:nor/>
                      </m:rPr>
                      <a:rPr lang="en-US" sz="2000" b="0" i="0" dirty="0" smtClean="0"/>
                      <m:t>and</m:t>
                    </m:r>
                    <m:r>
                      <m:rPr>
                        <m:nor/>
                      </m:rPr>
                      <a:rPr lang="en-US" sz="2000" b="0" i="0" dirty="0" smtClean="0"/>
                      <m:t>                              </m:t>
                    </m:r>
                    <m:r>
                      <m:rPr>
                        <m:nor/>
                      </m:rPr>
                      <a:rPr lang="en-US" sz="2000" b="0" i="0" dirty="0" smtClean="0"/>
                      <m:t>related</m:t>
                    </m:r>
                    <m:r>
                      <m:rPr>
                        <m:nor/>
                      </m:rPr>
                      <a:rPr lang="en-US" sz="2000" b="0" i="0" dirty="0" smtClean="0"/>
                      <m:t>? 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HINT: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gradient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in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spherical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coordinates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FFFF00"/>
                        </a:solidFill>
                      </a:rPr>
                      <m:t>EXERCISE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FF00"/>
                        </a:solidFill>
                      </a:rPr>
                      <m:t>: </m:t>
                    </m:r>
                  </m:oMath>
                </a14:m>
                <a:r>
                  <a:rPr lang="en-US" sz="2000" dirty="0"/>
                  <a:t>Using Gauss’ Law for Gravitation                                   find the Laplacian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∆≡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C2425-1052-7616-9996-822D61523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3" y="1608931"/>
                <a:ext cx="10188572" cy="4469034"/>
              </a:xfrm>
              <a:blipFill>
                <a:blip r:embed="rId2"/>
                <a:stretch>
                  <a:fillRect l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0F5D6A-820B-8EA0-3475-7803955DCBF7}"/>
                  </a:ext>
                </a:extLst>
              </p:cNvPr>
              <p:cNvSpPr/>
              <p:nvPr/>
            </p:nvSpPr>
            <p:spPr>
              <a:xfrm>
                <a:off x="6453343" y="2389343"/>
                <a:ext cx="4116550" cy="65657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0F5D6A-820B-8EA0-3475-7803955DC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43" y="2389343"/>
                <a:ext cx="4116550" cy="656571"/>
              </a:xfrm>
              <a:prstGeom prst="rect">
                <a:avLst/>
              </a:prstGeom>
              <a:blipFill>
                <a:blip r:embed="rId3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4F0515-E75A-F32C-4EF8-3B4AADB61465}"/>
                  </a:ext>
                </a:extLst>
              </p:cNvPr>
              <p:cNvSpPr/>
              <p:nvPr/>
            </p:nvSpPr>
            <p:spPr>
              <a:xfrm>
                <a:off x="3249612" y="4761488"/>
                <a:ext cx="4508499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𝐺𝑀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4F0515-E75A-F32C-4EF8-3B4AADB61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12" y="4761488"/>
                <a:ext cx="4508499" cy="6344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F718092-B80E-4B5F-6A6D-29CBB1A1685A}"/>
                  </a:ext>
                </a:extLst>
              </p:cNvPr>
              <p:cNvSpPr/>
              <p:nvPr/>
            </p:nvSpPr>
            <p:spPr>
              <a:xfrm>
                <a:off x="6202363" y="3793490"/>
                <a:ext cx="1919288" cy="45252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𝜋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𝐺𝑀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F718092-B80E-4B5F-6A6D-29CBB1A16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63" y="3793490"/>
                <a:ext cx="1919288" cy="4525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6D621DD-A892-AEB7-282C-C27A1B1246D4}"/>
              </a:ext>
            </a:extLst>
          </p:cNvPr>
          <p:cNvSpPr txBox="1"/>
          <p:nvPr/>
        </p:nvSpPr>
        <p:spPr>
          <a:xfrm>
            <a:off x="8050961" y="4879737"/>
            <a:ext cx="198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Poisson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812372-C7F0-FD8A-765A-078C83D712E6}"/>
                  </a:ext>
                </a:extLst>
              </p:cNvPr>
              <p:cNvSpPr/>
              <p:nvPr/>
            </p:nvSpPr>
            <p:spPr>
              <a:xfrm>
                <a:off x="3597242" y="1670619"/>
                <a:ext cx="1451328" cy="63442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812372-C7F0-FD8A-765A-078C83D71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242" y="1670619"/>
                <a:ext cx="1451328" cy="6344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688BE5-879A-A904-62C0-6205540DF28C}"/>
                  </a:ext>
                </a:extLst>
              </p:cNvPr>
              <p:cNvSpPr/>
              <p:nvPr/>
            </p:nvSpPr>
            <p:spPr>
              <a:xfrm>
                <a:off x="5875119" y="1612868"/>
                <a:ext cx="1427601" cy="73850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𝐺𝑀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b="0" i="1" baseline="30000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688BE5-879A-A904-62C0-6205540DF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119" y="1612868"/>
                <a:ext cx="1427601" cy="738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217552-EADF-8E5E-D1F9-55C40FBF4ABB}"/>
                  </a:ext>
                </a:extLst>
              </p:cNvPr>
              <p:cNvSpPr/>
              <p:nvPr/>
            </p:nvSpPr>
            <p:spPr>
              <a:xfrm>
                <a:off x="4637717" y="2999426"/>
                <a:ext cx="1427601" cy="61951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217552-EADF-8E5E-D1F9-55C40FBF4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717" y="2999426"/>
                <a:ext cx="1427601" cy="619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4" grpId="0" animBg="1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912C8-DC6F-9644-5F39-D2ECB2CF5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7E8636-DDDC-2FCD-6921-ABA9EABC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092F8A-845B-27D4-0790-2545621A6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5D46E3D-5FAB-F4DB-4585-1E23E05CD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7F1EC84-A6B7-CB51-D732-23342B6A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CB960C3-A0E3-C447-041A-5567F673A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155201E-23D3-1E6B-4756-29FE466DA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209E2AF-8E8B-F58E-735D-508602B48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20647C4-F4C3-D593-DE44-7569A5A6D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DB4B2B7-1EE7-B6E1-392B-33CDB9E3E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77EB95C-0D13-9897-429D-747ADEA8E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E983C4B-E1AA-A6D3-2BA2-7FE74B3FF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045A965-5BFF-B5BD-68BA-2EAF2BE66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6B939EE-28BF-DAF4-44DA-D013193C8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4F769A7-C05B-A29E-319F-4D360A3F6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DBE25D4-FDA8-D7F6-621A-A381333C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AF0F83F-5A20-C01F-D371-564FA8FD3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7959B2C-E0F1-1D97-D7CC-DE6D122F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206B82D-FDD4-8CF2-12FB-D6C62D8E6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1C0B215-75E0-AD7F-A666-D217A3C3A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AFDB4A3-007C-1BD5-435D-A07680A2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93FF2B8-FFAD-2864-A031-B03437170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B156FAE-B8F2-AEC6-6B88-709D11A73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FBE7364-E81F-456A-8C81-595A872EB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A866B0-5FE5-DDB4-02CE-E8A71F6A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Binney &amp; Tremaine Ch 2.2 Potentials of Spherical Systems: Newton’s Shell Theorems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587FF1-CCBC-A78D-56B9-B9DF6AEB9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713" y="1758029"/>
                <a:ext cx="9743015" cy="4918995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dirty="0"/>
                  <a:t>Newton’s 1</a:t>
                </a:r>
                <a:r>
                  <a:rPr lang="en-US" baseline="30000" dirty="0"/>
                  <a:t>st</a:t>
                </a:r>
                <a:r>
                  <a:rPr lang="en-US" dirty="0"/>
                  <a:t> Shell Theorem</a:t>
                </a:r>
              </a:p>
              <a:p>
                <a:pPr lvl="1"/>
                <a:r>
                  <a:rPr lang="en-US" dirty="0"/>
                  <a:t>At any point in a sphere, surface density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we choose direction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force from the segment at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of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Likewise,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Newton’s 2nd Shell Theorem</a:t>
                </a:r>
              </a:p>
              <a:p>
                <a:pPr lvl="1"/>
                <a:r>
                  <a:rPr lang="en-US" dirty="0"/>
                  <a:t>A shell (radius r, mass M) induces potential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at 0 (const. everywhere in shell)</a:t>
                </a:r>
              </a:p>
              <a:p>
                <a:pPr lvl="1"/>
                <a:r>
                  <a:rPr lang="en-US" dirty="0"/>
                  <a:t>Compare potentials across 2 shells between pairs of points on “X” pattern: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Thus, the shells induce the same potentials on each other:</a:t>
                </a: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587FF1-CCBC-A78D-56B9-B9DF6AEB9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713" y="1758029"/>
                <a:ext cx="9743015" cy="4918995"/>
              </a:xfrm>
              <a:blipFill>
                <a:blip r:embed="rId3"/>
                <a:stretch>
                  <a:fillRect l="-520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7DBFAC-65BE-F072-FED2-1F74959C6DFE}"/>
                  </a:ext>
                </a:extLst>
              </p:cNvPr>
              <p:cNvSpPr txBox="1"/>
              <p:nvPr/>
            </p:nvSpPr>
            <p:spPr>
              <a:xfrm flipH="1">
                <a:off x="7885253" y="3421856"/>
                <a:ext cx="1676719" cy="86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dirty="0"/>
                  <a:t>no net force in the sphere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7DBFAC-65BE-F072-FED2-1F74959C6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85253" y="3421856"/>
                <a:ext cx="1676719" cy="860941"/>
              </a:xfrm>
              <a:prstGeom prst="rect">
                <a:avLst/>
              </a:prstGeom>
              <a:blipFill>
                <a:blip r:embed="rId4"/>
                <a:stretch>
                  <a:fillRect l="-2256" t="-8696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D1B9299-26CE-A773-B9F9-F5F4580F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972" y="2214964"/>
            <a:ext cx="2314476" cy="2198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4F0283-EB59-F9EA-9149-ACA082200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778" y="4589929"/>
            <a:ext cx="2273300" cy="215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2E89EAA-237F-2829-EFB4-DB2FAE493B86}"/>
                  </a:ext>
                </a:extLst>
              </p:cNvPr>
              <p:cNvSpPr/>
              <p:nvPr/>
            </p:nvSpPr>
            <p:spPr>
              <a:xfrm>
                <a:off x="2098483" y="5408613"/>
                <a:ext cx="2206290" cy="50713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2E89EAA-237F-2829-EFB4-DB2FAE493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83" y="5408613"/>
                <a:ext cx="2206290" cy="507130"/>
              </a:xfrm>
              <a:prstGeom prst="rect">
                <a:avLst/>
              </a:prstGeom>
              <a:blipFill>
                <a:blip r:embed="rId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07707E-0FA4-64A4-7996-0169FF29327E}"/>
                  </a:ext>
                </a:extLst>
              </p:cNvPr>
              <p:cNvSpPr/>
              <p:nvPr/>
            </p:nvSpPr>
            <p:spPr>
              <a:xfrm>
                <a:off x="4450823" y="5433603"/>
                <a:ext cx="2034495" cy="47165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07707E-0FA4-64A4-7996-0169FF293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823" y="5433603"/>
                <a:ext cx="2034495" cy="471652"/>
              </a:xfrm>
              <a:prstGeom prst="rect">
                <a:avLst/>
              </a:prstGeom>
              <a:blipFill>
                <a:blip r:embed="rId8"/>
                <a:stretch>
                  <a:fillRect t="-2564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FBF7D1-D7BE-7D1D-8529-4E722A4A94CF}"/>
                  </a:ext>
                </a:extLst>
              </p:cNvPr>
              <p:cNvSpPr/>
              <p:nvPr/>
            </p:nvSpPr>
            <p:spPr>
              <a:xfrm>
                <a:off x="6678069" y="5439325"/>
                <a:ext cx="2160086" cy="4927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FBF7D1-D7BE-7D1D-8529-4E722A4A9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69" y="5439325"/>
                <a:ext cx="2160086" cy="492723"/>
              </a:xfrm>
              <a:prstGeom prst="rect">
                <a:avLst/>
              </a:prstGeom>
              <a:blipFill>
                <a:blip r:embed="rId9"/>
                <a:stretch>
                  <a:fillRect t="-1707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292BD00-4D46-1465-8B6A-1E2423140472}"/>
                  </a:ext>
                </a:extLst>
              </p:cNvPr>
              <p:cNvSpPr/>
              <p:nvPr/>
            </p:nvSpPr>
            <p:spPr>
              <a:xfrm>
                <a:off x="7309078" y="6016625"/>
                <a:ext cx="2034495" cy="47165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292BD00-4D46-1465-8B6A-1E2423140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78" y="6016625"/>
                <a:ext cx="2034495" cy="471652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2296C6-1428-E78E-100D-1261C2F740A3}"/>
              </a:ext>
            </a:extLst>
          </p:cNvPr>
          <p:cNvCxnSpPr>
            <a:cxnSpLocks/>
          </p:cNvCxnSpPr>
          <p:nvPr/>
        </p:nvCxnSpPr>
        <p:spPr>
          <a:xfrm>
            <a:off x="10071310" y="4960131"/>
            <a:ext cx="814177" cy="24210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385E8E-66B7-20E3-986B-3D19488174CE}"/>
              </a:ext>
            </a:extLst>
          </p:cNvPr>
          <p:cNvCxnSpPr>
            <a:cxnSpLocks/>
          </p:cNvCxnSpPr>
          <p:nvPr/>
        </p:nvCxnSpPr>
        <p:spPr>
          <a:xfrm flipV="1">
            <a:off x="10404050" y="4708109"/>
            <a:ext cx="526416" cy="6274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0804B12-2108-823E-8337-2C26039EE937}"/>
              </a:ext>
            </a:extLst>
          </p:cNvPr>
          <p:cNvSpPr txBox="1"/>
          <p:nvPr/>
        </p:nvSpPr>
        <p:spPr>
          <a:xfrm>
            <a:off x="111919" y="6495514"/>
            <a:ext cx="971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spherical shell (mass M) gravitates as any smaller concentric shell (or point) w./mass M </a:t>
            </a:r>
          </a:p>
        </p:txBody>
      </p:sp>
    </p:spTree>
    <p:extLst>
      <p:ext uri="{BB962C8B-B14F-4D97-AF65-F5344CB8AC3E}">
        <p14:creationId xmlns:p14="http://schemas.microsoft.com/office/powerpoint/2010/main" val="10861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E5EE8-9488-DCCD-3F83-B1BDE5B2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111BCC-D527-8987-3E7E-116F4A8F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A5EB2B-B64A-8034-A359-34E9AA500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B036A99-4EC1-AD3F-B786-EB09F8498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C0AD8FE-B4D8-E6FF-66F2-9532A7FF6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37624F7-22FE-D171-93E7-ED87EDE9D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DB06023-FD6D-B526-779F-45A2466D3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52185B3-F3B7-AF1B-F6E8-A9B119628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631E26E-F844-4F82-6434-BB5A42AAB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C91F2F2-F951-9E76-D450-6E267CA3D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C21EFF3-DF8D-48C0-475E-0BC6F0D06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C103C05-BB89-B55E-EF8B-58B27656D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AA02B2-FB99-C671-FEA7-7837A37A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E2DEA6C-1293-04D0-D6A4-DE00C0F9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36F1500-DBBA-D0C0-2FF8-8C41EAADB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3EE9859-287D-3467-D4C7-D260125AA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861D6DB-9541-C7D8-A757-BAEBA1F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A6B59CA-1E6C-ADA1-BD84-9F19D62AD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F4B5FCC-5732-407D-3407-F24F6043E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77D8347-C1B6-6023-6AC6-ADFCB1396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7F2CA8-3F2F-8B3A-20C1-153975B8E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87B33AD-6A7C-2B52-C5B1-2100932B0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CEDCD64-8E81-8C19-562B-07C7E053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CBF7A20-165E-9E52-AFAE-31A3BFDAB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BCFD43-A3F3-A9C7-BB26-2C05E5E9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630936"/>
            <a:ext cx="9438217" cy="73850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Ch 2 Binney &amp; Tremaine – Spherical Potentials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4ECC-177D-59BF-2741-D6CA1A974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For point mass at origin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Uniform ball: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otherwise. Derive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Plummer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Plummer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Laplacian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Plummer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Plummer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5/2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r>
                  <a:rPr lang="en-US" dirty="0"/>
                  <a:t>The density in the Plummer model is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Plummer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5/2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4ECC-177D-59BF-2741-D6CA1A974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713" y="1758030"/>
                <a:ext cx="9743015" cy="446903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68C634-ACAF-2F28-7220-D294EC03F5AF}"/>
                  </a:ext>
                </a:extLst>
              </p:cNvPr>
              <p:cNvSpPr/>
              <p:nvPr/>
            </p:nvSpPr>
            <p:spPr>
              <a:xfrm>
                <a:off x="1181693" y="2910969"/>
                <a:ext cx="7363791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𝑑𝑀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l-G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68C634-ACAF-2F28-7220-D294EC03F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93" y="2910969"/>
                <a:ext cx="7363791" cy="634426"/>
              </a:xfrm>
              <a:prstGeom prst="rect">
                <a:avLst/>
              </a:prstGeom>
              <a:blipFill>
                <a:blip r:embed="rId3"/>
                <a:stretch>
                  <a:fillRect t="-142308" b="-2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B1B440-130D-EE86-6D9A-B38F7649AE05}"/>
                  </a:ext>
                </a:extLst>
              </p:cNvPr>
              <p:cNvSpPr/>
              <p:nvPr/>
            </p:nvSpPr>
            <p:spPr>
              <a:xfrm>
                <a:off x="8751479" y="2857407"/>
                <a:ext cx="3340195" cy="6344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B1B440-130D-EE86-6D9A-B38F7649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479" y="2857407"/>
                <a:ext cx="3340195" cy="634426"/>
              </a:xfrm>
              <a:prstGeom prst="rect">
                <a:avLst/>
              </a:prstGeom>
              <a:blipFill>
                <a:blip r:embed="rId4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204C14-0B93-E2EC-792E-F53B924F5F34}"/>
                  </a:ext>
                </a:extLst>
              </p:cNvPr>
              <p:cNvSpPr txBox="1"/>
              <p:nvPr/>
            </p:nvSpPr>
            <p:spPr>
              <a:xfrm>
                <a:off x="5684825" y="3491325"/>
                <a:ext cx="942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204C14-0B93-E2EC-792E-F53B924F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825" y="3491325"/>
                <a:ext cx="9424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E9A7A9-4738-4A68-C245-1AB87FE83C3C}"/>
                  </a:ext>
                </a:extLst>
              </p:cNvPr>
              <p:cNvSpPr txBox="1"/>
              <p:nvPr/>
            </p:nvSpPr>
            <p:spPr>
              <a:xfrm>
                <a:off x="6164506" y="3490233"/>
                <a:ext cx="2209800" cy="51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E9A7A9-4738-4A68-C245-1AB87FE83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06" y="3490233"/>
                <a:ext cx="2209800" cy="516745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5EF47C-B4E4-A4A8-A8CB-2E048FB7CEAD}"/>
              </a:ext>
            </a:extLst>
          </p:cNvPr>
          <p:cNvCxnSpPr>
            <a:cxnSpLocks/>
          </p:cNvCxnSpPr>
          <p:nvPr/>
        </p:nvCxnSpPr>
        <p:spPr>
          <a:xfrm>
            <a:off x="6269659" y="4054950"/>
            <a:ext cx="401013" cy="195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E39616-1CF5-8679-7716-3287E63935D9}"/>
              </a:ext>
            </a:extLst>
          </p:cNvPr>
          <p:cNvCxnSpPr>
            <a:cxnSpLocks/>
          </p:cNvCxnSpPr>
          <p:nvPr/>
        </p:nvCxnSpPr>
        <p:spPr>
          <a:xfrm flipV="1">
            <a:off x="6275733" y="3772734"/>
            <a:ext cx="399315" cy="154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B22F17-0559-033B-ED3E-757B0C86C334}"/>
                  </a:ext>
                </a:extLst>
              </p:cNvPr>
              <p:cNvSpPr txBox="1"/>
              <p:nvPr/>
            </p:nvSpPr>
            <p:spPr>
              <a:xfrm>
                <a:off x="5695053" y="3981543"/>
                <a:ext cx="8384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B22F17-0559-033B-ED3E-757B0C86C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53" y="3981543"/>
                <a:ext cx="8384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A8E8A8-3D4C-EF85-C2B8-E5C2519DDD3C}"/>
                  </a:ext>
                </a:extLst>
              </p:cNvPr>
              <p:cNvSpPr txBox="1"/>
              <p:nvPr/>
            </p:nvSpPr>
            <p:spPr>
              <a:xfrm>
                <a:off x="6152250" y="3968370"/>
                <a:ext cx="2209800" cy="51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A8E8A8-3D4C-EF85-C2B8-E5C2519DD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250" y="3968370"/>
                <a:ext cx="2209800" cy="516745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A25984-B46D-BC30-3571-E6BF531DACE2}"/>
                  </a:ext>
                </a:extLst>
              </p:cNvPr>
              <p:cNvSpPr txBox="1"/>
              <p:nvPr/>
            </p:nvSpPr>
            <p:spPr>
              <a:xfrm>
                <a:off x="7768822" y="3485851"/>
                <a:ext cx="2457468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A25984-B46D-BC30-3571-E6BF531D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22" y="3485851"/>
                <a:ext cx="2457468" cy="580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1B0C89-57C1-B86A-CC12-55237B945071}"/>
                  </a:ext>
                </a:extLst>
              </p:cNvPr>
              <p:cNvSpPr txBox="1"/>
              <p:nvPr/>
            </p:nvSpPr>
            <p:spPr>
              <a:xfrm>
                <a:off x="7769466" y="3953481"/>
                <a:ext cx="3123740" cy="584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1B0C89-57C1-B86A-CC12-55237B945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66" y="3953481"/>
                <a:ext cx="3123740" cy="5845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42B485E0-BE44-4013-57A1-09E75DDAD1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5718" y="5077033"/>
            <a:ext cx="2438836" cy="1726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14534-6862-BF3E-F477-3A5D0D244621}"/>
                  </a:ext>
                </a:extLst>
              </p:cNvPr>
              <p:cNvSpPr txBox="1"/>
              <p:nvPr/>
            </p:nvSpPr>
            <p:spPr>
              <a:xfrm>
                <a:off x="4844975" y="1934924"/>
                <a:ext cx="3539174" cy="52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point mass at r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14534-6862-BF3E-F477-3A5D0D24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75" y="1934924"/>
                <a:ext cx="3539174" cy="521618"/>
              </a:xfrm>
              <a:prstGeom prst="rect">
                <a:avLst/>
              </a:prstGeom>
              <a:blipFill>
                <a:blip r:embed="rId12"/>
                <a:stretch>
                  <a:fillRect l="-143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5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34" grpId="0"/>
      <p:bldP spid="35" grpId="0"/>
      <p:bldP spid="46" grpId="0"/>
      <p:bldP spid="48" grpId="0"/>
      <p:bldP spid="53" grpId="0"/>
      <p:bldP spid="54" grpId="0"/>
      <p:bldP spid="5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{2D77B7C2-E977-F641-80DD-54E8664E870F}tf16401369</Template>
  <TotalTime>49441</TotalTime>
  <Words>2403</Words>
  <Application>Microsoft Macintosh PowerPoint</Application>
  <PresentationFormat>Widescreen</PresentationFormat>
  <Paragraphs>309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Cambria Math</vt:lpstr>
      <vt:lpstr>Rockwell</vt:lpstr>
      <vt:lpstr>Tw Cen MT</vt:lpstr>
      <vt:lpstr>Wingdings</vt:lpstr>
      <vt:lpstr>Atlas</vt:lpstr>
      <vt:lpstr>Galactic Dynamics</vt:lpstr>
      <vt:lpstr>Review: Classical Mechanics – Virial Theorem</vt:lpstr>
      <vt:lpstr>Classical Mechanics</vt:lpstr>
      <vt:lpstr>Classical Mechanics – Newtownian Gravity</vt:lpstr>
      <vt:lpstr>Classical Mechanics – Newtonian Gravity</vt:lpstr>
      <vt:lpstr>Gauss’ Law for Gravitation</vt:lpstr>
      <vt:lpstr>Putting It All Together</vt:lpstr>
      <vt:lpstr>Binney &amp; Tremaine Ch 2.2 Potentials of Spherical Systems: Newton’s Shell Theorems</vt:lpstr>
      <vt:lpstr>Ch 2 Binney &amp; Tremaine – Spherical Potentials</vt:lpstr>
      <vt:lpstr>Classical Mechanics – Euler-Lagrange Equations</vt:lpstr>
      <vt:lpstr>Central Force Motion</vt:lpstr>
      <vt:lpstr>Gravitational Central Force Motion– Solving the Radial Equation</vt:lpstr>
      <vt:lpstr>Binney &amp; Tremaine Ch 1.2: Continuum Approximation and Coulomb Logarithm</vt:lpstr>
      <vt:lpstr>Binney &amp; Tremaine Ch 1.2. Collisional Systems – Relaxation and Crossing Times</vt:lpstr>
      <vt:lpstr>Kinetic Theory: Relaxation Processes (Binney &amp; Tremaine Ch. 7.1)</vt:lpstr>
      <vt:lpstr>Kinetic Theory: Relaxation Processes (Binney &amp; Tremaine Ch. 7.1)</vt:lpstr>
      <vt:lpstr>Classical Mechanics: Hamilton’s Equations of Motion</vt:lpstr>
      <vt:lpstr>Classical Mechanics: Hamilton’s Equations of Motion</vt:lpstr>
      <vt:lpstr>Phase Space Distribution Function (cf. Binney &amp; Tremaine Ch. 4.1)</vt:lpstr>
      <vt:lpstr>The Collisionless Boltzmann Equation (Binney &amp; Tremaine Ch. 4.1)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Galactic Dynamics</dc:title>
  <dc:creator>Richard Anantua</dc:creator>
  <cp:lastModifiedBy>Richard Anantua</cp:lastModifiedBy>
  <cp:revision>58</cp:revision>
  <dcterms:created xsi:type="dcterms:W3CDTF">2023-08-30T16:03:02Z</dcterms:created>
  <dcterms:modified xsi:type="dcterms:W3CDTF">2024-03-18T03:28:06Z</dcterms:modified>
</cp:coreProperties>
</file>