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2"/>
  </p:notesMasterIdLst>
  <p:sldIdLst>
    <p:sldId id="433" r:id="rId2"/>
    <p:sldId id="916" r:id="rId3"/>
    <p:sldId id="932" r:id="rId4"/>
    <p:sldId id="844" r:id="rId5"/>
    <p:sldId id="829" r:id="rId6"/>
    <p:sldId id="830" r:id="rId7"/>
    <p:sldId id="831" r:id="rId8"/>
    <p:sldId id="835" r:id="rId9"/>
    <p:sldId id="836" r:id="rId10"/>
    <p:sldId id="837" r:id="rId11"/>
    <p:sldId id="927" r:id="rId12"/>
    <p:sldId id="915" r:id="rId13"/>
    <p:sldId id="823" r:id="rId14"/>
    <p:sldId id="824" r:id="rId15"/>
    <p:sldId id="825" r:id="rId16"/>
    <p:sldId id="826" r:id="rId17"/>
    <p:sldId id="827" r:id="rId18"/>
    <p:sldId id="828" r:id="rId19"/>
    <p:sldId id="593" r:id="rId20"/>
    <p:sldId id="879" r:id="rId21"/>
    <p:sldId id="880" r:id="rId22"/>
    <p:sldId id="881" r:id="rId23"/>
    <p:sldId id="925" r:id="rId24"/>
    <p:sldId id="886" r:id="rId25"/>
    <p:sldId id="933" r:id="rId26"/>
    <p:sldId id="348" r:id="rId27"/>
    <p:sldId id="349" r:id="rId28"/>
    <p:sldId id="883" r:id="rId29"/>
    <p:sldId id="926" r:id="rId30"/>
    <p:sldId id="405" r:id="rId31"/>
    <p:sldId id="923" r:id="rId32"/>
    <p:sldId id="924" r:id="rId33"/>
    <p:sldId id="898" r:id="rId34"/>
    <p:sldId id="896" r:id="rId35"/>
    <p:sldId id="922" r:id="rId36"/>
    <p:sldId id="358" r:id="rId37"/>
    <p:sldId id="353" r:id="rId38"/>
    <p:sldId id="914" r:id="rId39"/>
    <p:sldId id="918" r:id="rId40"/>
    <p:sldId id="900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153"/>
    <p:restoredTop sz="85613"/>
  </p:normalViewPr>
  <p:slideViewPr>
    <p:cSldViewPr snapToGrid="0" snapToObjects="1">
      <p:cViewPr varScale="1">
        <p:scale>
          <a:sx n="65" d="100"/>
          <a:sy n="65" d="100"/>
        </p:scale>
        <p:origin x="208" y="10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2EA07F-3459-2248-9420-346BB63B38B4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11D71-C40C-5041-8116-4FA8BCE69B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78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asap.utsa.edu/pls/prod/bwckschd.p_disp_detail_sched?term_in=202510&amp;crn_in=17088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atalog.utsa.edu/search/?P=PHY%203423" TargetMode="External"/><Relationship Id="rId5" Type="http://schemas.openxmlformats.org/officeDocument/2006/relationships/hyperlink" Target="https://catalog.utsa.edu/search/?P=PHY%202823" TargetMode="External"/><Relationship Id="rId4" Type="http://schemas.openxmlformats.org/officeDocument/2006/relationships/hyperlink" Target="https://www.utsa.edu/registrar/reg_materials/reg_calendar_fall.pdf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ound_(mass)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Crossing time, collision time, </a:t>
            </a:r>
            <a:r>
              <a:rPr lang="en-US" dirty="0" err="1"/>
              <a:t>hubble</a:t>
            </a:r>
            <a:r>
              <a:rPr lang="en-US" dirty="0"/>
              <a:t> time</a:t>
            </a:r>
          </a:p>
          <a:p>
            <a:endParaRPr lang="en-US" dirty="0"/>
          </a:p>
          <a:p>
            <a:r>
              <a:rPr lang="en-US" dirty="0"/>
              <a:t>Star cluster, globular cluster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11D71-C40C-5041-8116-4FA8BCE69BA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606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1/25/23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7DE08-FE4F-8747-B49F-01962FC40CB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6501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1/25/23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7DE08-FE4F-8747-B49F-01962FC40CB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043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Cos 2x = cos^2 x – sin^2 x</a:t>
            </a:r>
          </a:p>
          <a:p>
            <a:r>
              <a:rPr lang="en-US" dirty="0"/>
              <a:t>Sin 2x = 2 cos x sin x</a:t>
            </a:r>
          </a:p>
          <a:p>
            <a:r>
              <a:rPr lang="en-US" dirty="0"/>
              <a:t>Sin^2x = (1-cos 2x)/2</a:t>
            </a:r>
          </a:p>
          <a:p>
            <a:r>
              <a:rPr lang="en-US" dirty="0"/>
              <a:t>Griffiths 3.3.1 Separation of Variables – Cartesian Coordinates</a:t>
            </a:r>
          </a:p>
          <a:p>
            <a:r>
              <a:rPr lang="en-US" dirty="0"/>
              <a:t>Fourier’s Trick may have been due to Euler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11D71-C40C-5041-8116-4FA8BCE69BA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2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11D71-C40C-5041-8116-4FA8BCE69BA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995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commons.wikimedia.org</a:t>
            </a:r>
            <a:r>
              <a:rPr lang="en-US" dirty="0"/>
              <a:t>/wiki/</a:t>
            </a:r>
            <a:r>
              <a:rPr lang="en-US" dirty="0" err="1"/>
              <a:t>File:Cross-product-with-area.svg</a:t>
            </a:r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ltcconline.net</a:t>
            </a:r>
            <a:r>
              <a:rPr lang="en-US" dirty="0"/>
              <a:t>/</a:t>
            </a:r>
            <a:r>
              <a:rPr lang="en-US" dirty="0" err="1"/>
              <a:t>greenl</a:t>
            </a:r>
            <a:r>
              <a:rPr lang="en-US" dirty="0"/>
              <a:t>/courses/202/</a:t>
            </a:r>
            <a:r>
              <a:rPr lang="en-US" dirty="0" err="1"/>
              <a:t>vectorIntegration</a:t>
            </a:r>
            <a:r>
              <a:rPr lang="en-US" dirty="0"/>
              <a:t>/</a:t>
            </a:r>
            <a:r>
              <a:rPr lang="en-US" dirty="0" err="1"/>
              <a:t>divergenceTheorem.htm</a:t>
            </a:r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www.google.com</a:t>
            </a:r>
            <a:r>
              <a:rPr lang="en-US" dirty="0"/>
              <a:t>/</a:t>
            </a:r>
            <a:r>
              <a:rPr lang="en-US" dirty="0" err="1"/>
              <a:t>url?sa</a:t>
            </a:r>
            <a:r>
              <a:rPr lang="en-US" dirty="0"/>
              <a:t>=</a:t>
            </a:r>
            <a:r>
              <a:rPr lang="en-US" dirty="0" err="1"/>
              <a:t>i&amp;rct</a:t>
            </a:r>
            <a:r>
              <a:rPr lang="en-US" dirty="0"/>
              <a:t>=</a:t>
            </a:r>
            <a:r>
              <a:rPr lang="en-US" dirty="0" err="1"/>
              <a:t>j&amp;q</a:t>
            </a:r>
            <a:r>
              <a:rPr lang="en-US" dirty="0"/>
              <a:t>=&amp;</a:t>
            </a:r>
            <a:r>
              <a:rPr lang="en-US" dirty="0" err="1"/>
              <a:t>esrc</a:t>
            </a:r>
            <a:r>
              <a:rPr lang="en-US" dirty="0"/>
              <a:t>=</a:t>
            </a:r>
            <a:r>
              <a:rPr lang="en-US" dirty="0" err="1"/>
              <a:t>s&amp;source</a:t>
            </a:r>
            <a:r>
              <a:rPr lang="en-US" dirty="0"/>
              <a:t>=</a:t>
            </a:r>
            <a:r>
              <a:rPr lang="en-US" dirty="0" err="1"/>
              <a:t>images&amp;cd</a:t>
            </a:r>
            <a:r>
              <a:rPr lang="en-US" dirty="0"/>
              <a:t>=&amp;</a:t>
            </a:r>
            <a:r>
              <a:rPr lang="en-US" dirty="0" err="1"/>
              <a:t>ved</a:t>
            </a:r>
            <a:r>
              <a:rPr lang="en-US" dirty="0"/>
              <a:t>=0ahUKEwiq0vT70_PUAhVM3GMKHXvOBpYQjhwIBQ&amp;url=https%3A%2F%2Fmath.stackexchange.com%2Fquestions%2F1054132%2Fcurl-vector-what-exactly-is-rotating&amp;psig=AFQjCNHobNRyMP6BpLT1T3StbEeDcRMwTw&amp;ust=1499395359996385&amp;cad=</a:t>
            </a:r>
            <a:r>
              <a:rPr lang="en-US" dirty="0" err="1"/>
              <a:t>rjt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E7DE08-FE4F-8747-B49F-01962FC40CB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443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1/30/23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7DE08-FE4F-8747-B49F-01962FC40CB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6783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Typo on paper in  </a:t>
                </a:r>
                <a:r>
                  <a:rPr lang="en-US" sz="1200" i="0">
                    <a:solidFill>
                      <a:schemeClr val="bg1"/>
                    </a:solidFill>
                    <a:latin typeface="Cambria Math" charset="0"/>
                  </a:rPr>
                  <a:t>𝛻</a:t>
                </a:r>
                <a:r>
                  <a:rPr lang="en-US" sz="1200" i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 ⃗</a:t>
                </a:r>
                <a:r>
                  <a:rPr lang="en-US" sz="1200" i="0">
                    <a:solidFill>
                      <a:schemeClr val="bg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×</a:t>
                </a:r>
                <a:r>
                  <a:rPr lang="en-US" sz="1200" i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(</a:t>
                </a:r>
                <a:r>
                  <a:rPr lang="en-US" sz="1200" b="0" i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𝑓</a:t>
                </a:r>
                <a:r>
                  <a:rPr lang="en-US" sz="1200" i="0">
                    <a:solidFill>
                      <a:schemeClr val="bg1"/>
                    </a:solidFill>
                    <a:latin typeface="Cambria Math" panose="02040503050406030204" pitchFamily="18" charset="0"/>
                  </a:rPr>
                  <a:t>𝐴 ⃗ )</a:t>
                </a:r>
                <a:r>
                  <a:rPr lang="en-US" dirty="0"/>
                  <a:t> expansion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11D71-C40C-5041-8116-4FA8BCE69BA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95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Syllabus: </a:t>
            </a:r>
            <a:r>
              <a:rPr lang="en-US" dirty="0">
                <a:effectLst/>
              </a:rPr>
              <a:t>https://</a:t>
            </a:r>
            <a:r>
              <a:rPr lang="en-US" dirty="0" err="1">
                <a:effectLst/>
              </a:rPr>
              <a:t>utsa.simplesyllabus.com</a:t>
            </a:r>
            <a:r>
              <a:rPr lang="en-US" dirty="0">
                <a:effectLst/>
              </a:rPr>
              <a:t>/api2/doc-pdf/7z1udnw3k/Fall-2024-PHY-3513-001-Electrodynamics.pdf?locale=</a:t>
            </a:r>
            <a:r>
              <a:rPr lang="en-US" dirty="0" err="1">
                <a:effectLst/>
              </a:rPr>
              <a:t>en</a:t>
            </a:r>
            <a:r>
              <a:rPr lang="en-US" dirty="0">
                <a:effectLst/>
              </a:rPr>
              <a:t>-US</a:t>
            </a:r>
          </a:p>
          <a:p>
            <a:endParaRPr lang="en-US" dirty="0"/>
          </a:p>
          <a:p>
            <a:r>
              <a:rPr lang="en-US" dirty="0"/>
              <a:t>Academic Calendar: </a:t>
            </a:r>
            <a:r>
              <a:rPr lang="en-US" dirty="0">
                <a:hlinkClick r:id="rId3"/>
              </a:rPr>
              <a:t>https://asap.utsa.edu/pls/prod/bwckschd.p_disp_detail_sched?term_in=202510&amp;crn_in=17088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>
                <a:hlinkClick r:id="rId4"/>
              </a:rPr>
              <a:t>https://www.utsa.edu/registrar/reg_materials/reg_calendar_fall.pdf</a:t>
            </a:r>
            <a:r>
              <a:rPr lang="en-US" dirty="0"/>
              <a:t> </a:t>
            </a: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kern="1200" dirty="0">
                <a:solidFill>
                  <a:srgbClr val="FFFFFF"/>
                </a:solidFill>
                <a:effectLst/>
                <a:latin typeface="Tw Cen MT" panose="020B0602020104020603" pitchFamily="34" charset="77"/>
              </a:rPr>
              <a:t>1:00 pm - 2:15 pm</a:t>
            </a: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kern="1200" dirty="0">
                <a:solidFill>
                  <a:srgbClr val="FFFFFF"/>
                </a:solidFill>
                <a:effectLst/>
                <a:latin typeface="Tw Cen MT" panose="020B0602020104020603" pitchFamily="34" charset="77"/>
              </a:rPr>
              <a:t>TR</a:t>
            </a: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kern="1200" dirty="0">
                <a:solidFill>
                  <a:srgbClr val="FFFFFF"/>
                </a:solidFill>
                <a:effectLst/>
                <a:latin typeface="Tw Cen MT" panose="020B0602020104020603" pitchFamily="34" charset="77"/>
              </a:rPr>
              <a:t>Peter T. </a:t>
            </a:r>
            <a:r>
              <a:rPr lang="en-US" sz="1800" b="0" i="0" u="none" strike="noStrike" kern="1200" dirty="0" err="1">
                <a:solidFill>
                  <a:srgbClr val="FFFFFF"/>
                </a:solidFill>
                <a:effectLst/>
                <a:latin typeface="Tw Cen MT" panose="020B0602020104020603" pitchFamily="34" charset="77"/>
              </a:rPr>
              <a:t>Flawn</a:t>
            </a:r>
            <a:r>
              <a:rPr lang="en-US" sz="1800" b="0" i="0" u="none" strike="noStrike" kern="1200" dirty="0">
                <a:solidFill>
                  <a:srgbClr val="FFFFFF"/>
                </a:solidFill>
                <a:effectLst/>
                <a:latin typeface="Tw Cen MT" panose="020B0602020104020603" pitchFamily="34" charset="77"/>
              </a:rPr>
              <a:t> Building 3.02.01</a:t>
            </a: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kern="1200" dirty="0">
                <a:solidFill>
                  <a:srgbClr val="FFFFFF"/>
                </a:solidFill>
                <a:effectLst/>
                <a:latin typeface="Tw Cen MT" panose="020B0602020104020603" pitchFamily="34" charset="77"/>
              </a:rPr>
              <a:t>Aug 26, 2024 - Dec 13, 2024</a:t>
            </a:r>
            <a:endParaRPr lang="en-US" sz="1800" b="0" i="0" u="none" strike="noStrike" dirty="0">
              <a:effectLst/>
              <a:latin typeface="Arial" panose="020B0604020202020204" pitchFamily="34" charset="0"/>
            </a:endParaRPr>
          </a:p>
          <a:p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latin typeface="Aptos" panose="020B0004020202020204" pitchFamily="34" charset="0"/>
              </a:rPr>
              <a:t>Prerequisites: </a:t>
            </a:r>
            <a:r>
              <a:rPr lang="en-US" dirty="0">
                <a:latin typeface="Aptos" panose="020B0004020202020204" pitchFamily="34" charset="0"/>
                <a:hlinkClick r:id="rId5" tooltip="PHY 28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 2823</a:t>
            </a:r>
            <a:r>
              <a:rPr lang="en-US" dirty="0">
                <a:latin typeface="Aptos" panose="020B0004020202020204" pitchFamily="34" charset="0"/>
              </a:rPr>
              <a:t> and </a:t>
            </a:r>
            <a:r>
              <a:rPr lang="en-US" dirty="0">
                <a:latin typeface="Aptos" panose="020B0004020202020204" pitchFamily="34" charset="0"/>
                <a:hlinkClick r:id="rId6" tooltip="PHY 34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 3423</a:t>
            </a:r>
            <a:r>
              <a:rPr lang="en-US" dirty="0">
                <a:latin typeface="Aptos" panose="020B0004020202020204" pitchFamily="34" charset="0"/>
              </a:rPr>
              <a:t> (</a:t>
            </a:r>
            <a:r>
              <a:rPr lang="en-US" dirty="0"/>
              <a:t>with a C- or better</a:t>
            </a:r>
            <a:r>
              <a:rPr lang="en-US" dirty="0">
                <a:latin typeface="Aptos" panose="020B0004020202020204" pitchFamily="34" charset="0"/>
              </a:rPr>
              <a:t>), or consent of instructor. Continuation of the material started in </a:t>
            </a:r>
            <a:r>
              <a:rPr lang="en-US" dirty="0">
                <a:latin typeface="Aptos" panose="020B0004020202020204" pitchFamily="34" charset="0"/>
                <a:hlinkClick r:id="rId6" tooltip="PHY 34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 3423</a:t>
            </a:r>
            <a:r>
              <a:rPr lang="en-US" dirty="0">
                <a:latin typeface="Aptos" panose="020B0004020202020204" pitchFamily="34" charset="0"/>
              </a:rPr>
              <a:t>. Topics include Maxwell’s equations, electromagnetic waves, wave guides, and radiation from accelerated charges. Generally offered: Spring. Differential Tuition: $150. Course fee: DL01 $75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11D71-C40C-5041-8116-4FA8BCE69B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679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 </a:t>
            </a:r>
            <a:r>
              <a:rPr lang="en-US" dirty="0" err="1"/>
              <a:t>dimensionful</a:t>
            </a:r>
            <a:r>
              <a:rPr lang="en-US" dirty="0"/>
              <a:t> quantities in a unit system have at least one base unit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 tooltip="Pound (mass)"/>
              </a:rPr>
              <a:t>pound</a:t>
            </a:r>
            <a:r>
              <a:rPr lang="en-US" dirty="0"/>
              <a:t> (</a:t>
            </a:r>
            <a:r>
              <a:rPr lang="en-US" dirty="0" err="1"/>
              <a:t>lb</a:t>
            </a:r>
            <a:r>
              <a:rPr lang="en-US" dirty="0"/>
              <a:t>) 1 0.453</a:t>
            </a:r>
            <a:r>
              <a:rPr lang="en-US" dirty="0">
                <a:effectLst/>
              </a:rPr>
              <a:t>59237</a:t>
            </a:r>
            <a:r>
              <a:rPr lang="en-US" dirty="0"/>
              <a:t> kg is a unit of MASS; weight is a force m*g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11D71-C40C-5041-8116-4FA8BCE69B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499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www.walmart.com</a:t>
            </a:r>
            <a:r>
              <a:rPr lang="en-US" dirty="0"/>
              <a:t>/</a:t>
            </a:r>
            <a:r>
              <a:rPr lang="en-US" dirty="0" err="1"/>
              <a:t>ip</a:t>
            </a:r>
            <a:r>
              <a:rPr lang="en-US" dirty="0"/>
              <a:t>/25-Pack-Wooden-Ruler-12-Inch-Rulers-Bulk-Wood-Measuring-Ruler-Office-Ruler-2-Scale/8145820895?wmlspartner=</a:t>
            </a:r>
            <a:r>
              <a:rPr lang="en-US" dirty="0" err="1"/>
              <a:t>wlpa&amp;selectedSellerId</a:t>
            </a:r>
            <a:r>
              <a:rPr lang="en-US" dirty="0"/>
              <a:t>=101680689&amp;adid=222222222278145820895_101680689_14069003552_202077872&amp;wl0=&amp;wl1=g&amp;wl2=c&amp;wl3=42423897272&amp;wl4=pla-295289030566&amp;wl5=9028088&amp;wl6=&amp;wl7=&amp;wl8=&amp;wl9=pla&amp;wl10=5365745483&amp;wl11=online&amp;wl12=8145820895_101680689&amp;veh=</a:t>
            </a:r>
            <a:r>
              <a:rPr lang="en-US" dirty="0" err="1"/>
              <a:t>sem&amp;gad_source</a:t>
            </a:r>
            <a:r>
              <a:rPr lang="en-US" dirty="0"/>
              <a:t>=1&amp;gclid=CjwKCAjw_Na1BhAlEiwAM-dm7Ixe1Sur-bhnkdcnWLawqfi9dqc9C7kW_BCzX435H44v62-RChp1GhoCikIQAvD_BwE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11D71-C40C-5041-8116-4FA8BCE69B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377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www.ilnotiziario.net</a:t>
            </a:r>
            <a:r>
              <a:rPr lang="en-US" dirty="0"/>
              <a:t>/2017/12/04/la-pila-</a:t>
            </a:r>
            <a:r>
              <a:rPr lang="en-US" dirty="0" err="1"/>
              <a:t>atomica</a:t>
            </a:r>
            <a:r>
              <a:rPr lang="en-US" dirty="0"/>
              <a:t>-</a:t>
            </a:r>
            <a:r>
              <a:rPr lang="en-US" dirty="0" err="1"/>
              <a:t>enrico</a:t>
            </a:r>
            <a:r>
              <a:rPr lang="en-US" dirty="0"/>
              <a:t>-fermi-</a:t>
            </a:r>
            <a:r>
              <a:rPr lang="en-US" dirty="0" err="1"/>
              <a:t>paragonato</a:t>
            </a:r>
            <a:r>
              <a:rPr lang="en-US" dirty="0"/>
              <a:t>-</a:t>
            </a:r>
            <a:r>
              <a:rPr lang="en-US" dirty="0" err="1"/>
              <a:t>cristoforo-colombo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11D71-C40C-5041-8116-4FA8BCE69BA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707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=vsDuMRt5ULk 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www.worldatlas.com</a:t>
            </a:r>
            <a:r>
              <a:rPr lang="en-US" dirty="0"/>
              <a:t>/articles/biggest-heists-and-bank-robberies-in-</a:t>
            </a:r>
            <a:r>
              <a:rPr lang="en-US" dirty="0" err="1"/>
              <a:t>american</a:t>
            </a:r>
            <a:r>
              <a:rPr lang="en-US" dirty="0"/>
              <a:t>-</a:t>
            </a:r>
            <a:r>
              <a:rPr lang="en-US"/>
              <a:t>history.html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11D71-C40C-5041-8116-4FA8BCE69BA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900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have no pictures of the historical Drake, so we’ll use a modern one</a:t>
            </a:r>
          </a:p>
          <a:p>
            <a:r>
              <a:rPr lang="en-US" dirty="0"/>
              <a:t>https://</a:t>
            </a:r>
            <a:r>
              <a:rPr lang="en-US" dirty="0" err="1"/>
              <a:t>www.rottentomatoes.com</a:t>
            </a:r>
            <a:r>
              <a:rPr lang="en-US" dirty="0"/>
              <a:t>/celebrity/</a:t>
            </a:r>
            <a:r>
              <a:rPr lang="en-US" dirty="0" err="1"/>
              <a:t>aubrey_graham</a:t>
            </a:r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en.wikipedia.org</a:t>
            </a:r>
            <a:r>
              <a:rPr lang="en-US" dirty="0"/>
              <a:t>/wiki/</a:t>
            </a:r>
            <a:r>
              <a:rPr lang="en-US" dirty="0" err="1"/>
              <a:t>Drake_equation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A11D71-C40C-5041-8116-4FA8BCE69BA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68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1/25/23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7DE08-FE4F-8747-B49F-01962FC40CB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3184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1/25/23 Just as a sequence of points can converge to a (point) value, a sequence of functions can have a limit, e.g., normalized top hats to delta function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7DE08-FE4F-8747-B49F-01962FC40CB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354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11/19/24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11/19/24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11/19/24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11/19/24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11/19/24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brilliant.org/wiki/significant-figures-and-precision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en.wikipedia.org/wiki/Significant_figures#cite_note-:0-1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Introduction-Electrodynamics-David-J-Griffiths-dp-1009397753/dp/1009397753/ref=dp_ob_image_bk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atalog.utsa.edu/search/?P=PHY%203423" TargetMode="External"/><Relationship Id="rId5" Type="http://schemas.openxmlformats.org/officeDocument/2006/relationships/hyperlink" Target="https://catalog.utsa.edu/search/?P=PHY%202823" TargetMode="External"/><Relationship Id="rId4" Type="http://schemas.openxmlformats.org/officeDocument/2006/relationships/hyperlink" Target="https://utsa.simplesyllabus.com/doc/7z1udnw3k/Fall-2024-PHY-3513-001-Electrodynamics?mode=view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0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3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0.png"/><Relationship Id="rId3" Type="http://schemas.openxmlformats.org/officeDocument/2006/relationships/image" Target="../media/image310.png"/><Relationship Id="rId7" Type="http://schemas.openxmlformats.org/officeDocument/2006/relationships/image" Target="../media/image390.png"/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5" Type="http://schemas.openxmlformats.org/officeDocument/2006/relationships/image" Target="../media/image371.png"/><Relationship Id="rId4" Type="http://schemas.openxmlformats.org/officeDocument/2006/relationships/image" Target="../media/image36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1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hyperlink" Target="https://mathworld.wolfram.com/FourierSeries.html" TargetMode="Externa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tsa.edu/registrar/reg_materials/reg_calendar_fall.pdf" TargetMode="External"/><Relationship Id="rId2" Type="http://schemas.openxmlformats.org/officeDocument/2006/relationships/hyperlink" Target="https://utsa.simplesyllabus.com/doc/7z1udnw3k/Fall-2024-PHY-3513-001-Electrodynamics?mode=view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50.png"/><Relationship Id="rId7" Type="http://schemas.openxmlformats.org/officeDocument/2006/relationships/image" Target="../media/image310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5" Type="http://schemas.openxmlformats.org/officeDocument/2006/relationships/image" Target="../media/image45.png"/><Relationship Id="rId4" Type="http://schemas.openxmlformats.org/officeDocument/2006/relationships/image" Target="../media/image460.png"/><Relationship Id="rId9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9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12" Type="http://schemas.openxmlformats.org/officeDocument/2006/relationships/image" Target="../media/image6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67.png"/><Relationship Id="rId5" Type="http://schemas.openxmlformats.org/officeDocument/2006/relationships/image" Target="../media/image59.png"/><Relationship Id="rId10" Type="http://schemas.openxmlformats.org/officeDocument/2006/relationships/image" Target="../media/image66.png"/><Relationship Id="rId4" Type="http://schemas.openxmlformats.org/officeDocument/2006/relationships/image" Target="../media/image64.png"/><Relationship Id="rId9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56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png"/><Relationship Id="rId18" Type="http://schemas.openxmlformats.org/officeDocument/2006/relationships/image" Target="../media/image90.png"/><Relationship Id="rId26" Type="http://schemas.openxmlformats.org/officeDocument/2006/relationships/image" Target="../media/image99.png"/><Relationship Id="rId3" Type="http://schemas.openxmlformats.org/officeDocument/2006/relationships/image" Target="../media/image75.png"/><Relationship Id="rId21" Type="http://schemas.openxmlformats.org/officeDocument/2006/relationships/image" Target="../media/image94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17" Type="http://schemas.openxmlformats.org/officeDocument/2006/relationships/image" Target="../media/image89.png"/><Relationship Id="rId25" Type="http://schemas.openxmlformats.org/officeDocument/2006/relationships/image" Target="../media/image98.png"/><Relationship Id="rId2" Type="http://schemas.openxmlformats.org/officeDocument/2006/relationships/image" Target="../media/image74.png"/><Relationship Id="rId16" Type="http://schemas.openxmlformats.org/officeDocument/2006/relationships/image" Target="../media/image88.png"/><Relationship Id="rId20" Type="http://schemas.openxmlformats.org/officeDocument/2006/relationships/image" Target="../media/image93.png"/><Relationship Id="rId29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24" Type="http://schemas.openxmlformats.org/officeDocument/2006/relationships/image" Target="../media/image97.png"/><Relationship Id="rId32" Type="http://schemas.openxmlformats.org/officeDocument/2006/relationships/image" Target="../media/image107.png"/><Relationship Id="rId5" Type="http://schemas.openxmlformats.org/officeDocument/2006/relationships/image" Target="../media/image77.png"/><Relationship Id="rId15" Type="http://schemas.openxmlformats.org/officeDocument/2006/relationships/image" Target="../media/image87.png"/><Relationship Id="rId23" Type="http://schemas.openxmlformats.org/officeDocument/2006/relationships/image" Target="../media/image96.png"/><Relationship Id="rId28" Type="http://schemas.openxmlformats.org/officeDocument/2006/relationships/image" Target="../media/image103.png"/><Relationship Id="rId10" Type="http://schemas.openxmlformats.org/officeDocument/2006/relationships/image" Target="../media/image82.png"/><Relationship Id="rId19" Type="http://schemas.openxmlformats.org/officeDocument/2006/relationships/image" Target="../media/image92.png"/><Relationship Id="rId31" Type="http://schemas.openxmlformats.org/officeDocument/2006/relationships/image" Target="../media/image106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Relationship Id="rId14" Type="http://schemas.openxmlformats.org/officeDocument/2006/relationships/image" Target="../media/image86.png"/><Relationship Id="rId22" Type="http://schemas.openxmlformats.org/officeDocument/2006/relationships/image" Target="../media/image95.png"/><Relationship Id="rId27" Type="http://schemas.openxmlformats.org/officeDocument/2006/relationships/image" Target="../media/image100.png"/><Relationship Id="rId30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1.png"/><Relationship Id="rId5" Type="http://schemas.openxmlformats.org/officeDocument/2006/relationships/image" Target="../media/image291.png"/><Relationship Id="rId4" Type="http://schemas.openxmlformats.org/officeDocument/2006/relationships/image" Target="../media/image24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0.png"/><Relationship Id="rId3" Type="http://schemas.openxmlformats.org/officeDocument/2006/relationships/image" Target="../media/image520.png"/><Relationship Id="rId7" Type="http://schemas.openxmlformats.org/officeDocument/2006/relationships/image" Target="../media/image560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0.png"/><Relationship Id="rId5" Type="http://schemas.openxmlformats.org/officeDocument/2006/relationships/image" Target="../media/image540.png"/><Relationship Id="rId10" Type="http://schemas.openxmlformats.org/officeDocument/2006/relationships/image" Target="../media/image102.png"/><Relationship Id="rId4" Type="http://schemas.openxmlformats.org/officeDocument/2006/relationships/image" Target="../media/image530.png"/><Relationship Id="rId9" Type="http://schemas.openxmlformats.org/officeDocument/2006/relationships/image" Target="../media/image58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5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12" Type="http://schemas.openxmlformats.org/officeDocument/2006/relationships/image" Target="../media/image1080.png"/><Relationship Id="rId2" Type="http://schemas.openxmlformats.org/officeDocument/2006/relationships/image" Target="../media/image113.png"/><Relationship Id="rId16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11" Type="http://schemas.openxmlformats.org/officeDocument/2006/relationships/image" Target="../media/image108.png"/><Relationship Id="rId5" Type="http://schemas.openxmlformats.org/officeDocument/2006/relationships/image" Target="../media/image116.png"/><Relationship Id="rId15" Type="http://schemas.openxmlformats.org/officeDocument/2006/relationships/image" Target="../media/image115.png"/><Relationship Id="rId10" Type="http://schemas.openxmlformats.org/officeDocument/2006/relationships/image" Target="../media/image122.png"/><Relationship Id="rId4" Type="http://schemas.openxmlformats.org/officeDocument/2006/relationships/image" Target="../media/image104.png"/><Relationship Id="rId9" Type="http://schemas.openxmlformats.org/officeDocument/2006/relationships/image" Target="../media/image121.png"/><Relationship Id="rId14" Type="http://schemas.openxmlformats.org/officeDocument/2006/relationships/image" Target="../media/image1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0" Type="http://schemas.openxmlformats.org/officeDocument/2006/relationships/image" Target="../media/image134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DDB94-EFEB-6243-3339-7950A8F91B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ElectroDynamics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B12E87-2855-0145-B134-D0AEA1D2E1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0212" y="3429000"/>
            <a:ext cx="8791575" cy="1655762"/>
          </a:xfrm>
        </p:spPr>
        <p:txBody>
          <a:bodyPr/>
          <a:lstStyle/>
          <a:p>
            <a:r>
              <a:rPr lang="en-US" dirty="0"/>
              <a:t>UTSA PHY 3513 - Fall 2024</a:t>
            </a:r>
          </a:p>
          <a:p>
            <a:r>
              <a:rPr lang="en-US" dirty="0" err="1"/>
              <a:t>ElectroDynamics</a:t>
            </a:r>
            <a:endParaRPr lang="en-US" dirty="0"/>
          </a:p>
          <a:p>
            <a:r>
              <a:rPr lang="en-US" dirty="0"/>
              <a:t>UNIT 1 – Math Methods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958813-1E6E-ED6A-C144-8F09E4C54B15}"/>
              </a:ext>
            </a:extLst>
          </p:cNvPr>
          <p:cNvSpPr txBox="1"/>
          <p:nvPr/>
        </p:nvSpPr>
        <p:spPr>
          <a:xfrm>
            <a:off x="3713356" y="5910147"/>
            <a:ext cx="2873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Prof. Richard Anantua (UTSA)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B17F88-5F5F-0D35-F6E2-7E125F47A3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742" y="2900247"/>
            <a:ext cx="20447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402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0D160-6E88-8140-AA8F-46AC3608C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Dimensional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92CD9-0E75-EF49-8557-E8FDC4489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Intuitive question: 10 pigs + 5 pigs = 15 pigs</a:t>
            </a:r>
          </a:p>
          <a:p>
            <a:r>
              <a:rPr lang="en-US" dirty="0"/>
              <a:t>How about: 10 pigs + 5 cats = ?</a:t>
            </a:r>
          </a:p>
          <a:p>
            <a:r>
              <a:rPr lang="en-US" dirty="0"/>
              <a:t>We can’t directly combine the number of pigs and cats because they are fundamentally different quantities. </a:t>
            </a:r>
          </a:p>
        </p:txBody>
      </p:sp>
    </p:spTree>
    <p:extLst>
      <p:ext uri="{BB962C8B-B14F-4D97-AF65-F5344CB8AC3E}">
        <p14:creationId xmlns:p14="http://schemas.microsoft.com/office/powerpoint/2010/main" val="2121650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0D160-6E88-8140-AA8F-46AC3608C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Dimensional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92CD9-0E75-EF49-8557-E8FDC4489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Intuitive question: 10 pigs + 5 pigs = 15 pigs</a:t>
            </a:r>
          </a:p>
          <a:p>
            <a:r>
              <a:rPr lang="en-US" dirty="0"/>
              <a:t>How about: 10 pigs + 5 cats = ?</a:t>
            </a:r>
          </a:p>
          <a:p>
            <a:r>
              <a:rPr lang="en-US" dirty="0"/>
              <a:t>We can’t directly combine the number of pigs and cats because they are fundamentally different quantities.</a:t>
            </a:r>
          </a:p>
          <a:p>
            <a:r>
              <a:rPr lang="en-US" dirty="0"/>
              <a:t>Any equation in physics must reduce to the same units on both sides</a:t>
            </a:r>
          </a:p>
          <a:p>
            <a:pPr lvl="1"/>
            <a:r>
              <a:rPr lang="en-US" dirty="0"/>
              <a:t>Can we relate the variables F, m and a in a dimensionally consistent way?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F922089-27CF-F94A-F334-019C4DB8432A}"/>
              </a:ext>
            </a:extLst>
          </p:cNvPr>
          <p:cNvGraphicFramePr>
            <a:graphicFrameLocks noGrp="1"/>
          </p:cNvGraphicFramePr>
          <p:nvPr/>
        </p:nvGraphicFramePr>
        <p:xfrm>
          <a:off x="3000238" y="5478781"/>
          <a:ext cx="334386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6476">
                  <a:extLst>
                    <a:ext uri="{9D8B030D-6E8A-4147-A177-3AD203B41FA5}">
                      <a16:colId xmlns:a16="http://schemas.microsoft.com/office/drawing/2014/main" val="2201200359"/>
                    </a:ext>
                  </a:extLst>
                </a:gridCol>
                <a:gridCol w="2107390">
                  <a:extLst>
                    <a:ext uri="{9D8B030D-6E8A-4147-A177-3AD203B41FA5}">
                      <a16:colId xmlns:a16="http://schemas.microsoft.com/office/drawing/2014/main" val="290387174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1200" dirty="0"/>
                        <a:t>Variables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Variables in Base Units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2346901"/>
                  </a:ext>
                </a:extLst>
              </a:tr>
              <a:tr h="268245">
                <a:tc>
                  <a:txBody>
                    <a:bodyPr/>
                    <a:lstStyle/>
                    <a:p>
                      <a:r>
                        <a:rPr lang="en-US" sz="12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4245787"/>
                  </a:ext>
                </a:extLst>
              </a:tr>
              <a:tr h="268245">
                <a:tc>
                  <a:txBody>
                    <a:bodyPr/>
                    <a:lstStyle/>
                    <a:p>
                      <a:r>
                        <a:rPr lang="en-US" sz="12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8147734"/>
                  </a:ext>
                </a:extLst>
              </a:tr>
              <a:tr h="268245">
                <a:tc>
                  <a:txBody>
                    <a:bodyPr/>
                    <a:lstStyle/>
                    <a:p>
                      <a:r>
                        <a:rPr lang="en-US" sz="1200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040427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01FAA6E-4134-0603-A469-83A28D30BEB8}"/>
              </a:ext>
            </a:extLst>
          </p:cNvPr>
          <p:cNvGraphicFramePr>
            <a:graphicFrameLocks noGrp="1"/>
          </p:cNvGraphicFramePr>
          <p:nvPr/>
        </p:nvGraphicFramePr>
        <p:xfrm>
          <a:off x="3026632" y="5459732"/>
          <a:ext cx="3343866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6476">
                  <a:extLst>
                    <a:ext uri="{9D8B030D-6E8A-4147-A177-3AD203B41FA5}">
                      <a16:colId xmlns:a16="http://schemas.microsoft.com/office/drawing/2014/main" val="2201200359"/>
                    </a:ext>
                  </a:extLst>
                </a:gridCol>
                <a:gridCol w="2107390">
                  <a:extLst>
                    <a:ext uri="{9D8B030D-6E8A-4147-A177-3AD203B41FA5}">
                      <a16:colId xmlns:a16="http://schemas.microsoft.com/office/drawing/2014/main" val="2903871743"/>
                    </a:ext>
                  </a:extLst>
                </a:gridCol>
              </a:tblGrid>
              <a:tr h="268245">
                <a:tc>
                  <a:txBody>
                    <a:bodyPr/>
                    <a:lstStyle/>
                    <a:p>
                      <a:r>
                        <a:rPr lang="en-US" sz="1200" dirty="0"/>
                        <a:t>Variables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Variables in Base Units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2346901"/>
                  </a:ext>
                </a:extLst>
              </a:tr>
              <a:tr h="268245">
                <a:tc>
                  <a:txBody>
                    <a:bodyPr/>
                    <a:lstStyle/>
                    <a:p>
                      <a:r>
                        <a:rPr lang="en-US" sz="12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[M]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4245787"/>
                  </a:ext>
                </a:extLst>
              </a:tr>
              <a:tr h="268245">
                <a:tc>
                  <a:txBody>
                    <a:bodyPr/>
                    <a:lstStyle/>
                    <a:p>
                      <a:r>
                        <a:rPr lang="en-US" sz="120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[L][T]</a:t>
                      </a:r>
                      <a:r>
                        <a:rPr lang="en-US" sz="1200" baseline="30000" dirty="0"/>
                        <a:t>-2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8147734"/>
                  </a:ext>
                </a:extLst>
              </a:tr>
              <a:tr h="268245">
                <a:tc>
                  <a:txBody>
                    <a:bodyPr/>
                    <a:lstStyle/>
                    <a:p>
                      <a:r>
                        <a:rPr lang="en-US" sz="1200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[M][L][T]</a:t>
                      </a:r>
                      <a:r>
                        <a:rPr lang="en-US" sz="1200" baseline="30000" dirty="0"/>
                        <a:t>-2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0404270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A28D887-D93B-A1E4-3E6E-03B8CCECAA2E}"/>
                  </a:ext>
                </a:extLst>
              </p:cNvPr>
              <p:cNvSpPr txBox="1"/>
              <p:nvPr/>
            </p:nvSpPr>
            <p:spPr>
              <a:xfrm>
                <a:off x="6605477" y="5704255"/>
                <a:ext cx="234551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dirty="0"/>
                  <a:t>  (only if)</a:t>
                </a:r>
              </a:p>
              <a:p>
                <a:r>
                  <a:rPr lang="en-US" dirty="0"/>
                  <a:t>[M][L][T]</a:t>
                </a:r>
                <a:r>
                  <a:rPr lang="en-US" baseline="30000" dirty="0"/>
                  <a:t>-2</a:t>
                </a:r>
                <a:r>
                  <a:rPr lang="en-US" dirty="0"/>
                  <a:t>=([M])([L][T]</a:t>
                </a:r>
                <a:r>
                  <a:rPr lang="en-US" baseline="30000" dirty="0"/>
                  <a:t>-2</a:t>
                </a:r>
                <a:r>
                  <a:rPr lang="en-US" dirty="0"/>
                  <a:t>)</a:t>
                </a:r>
                <a:endParaRPr lang="en-US" baseline="30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A28D887-D93B-A1E4-3E6E-03B8CCECAA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5477" y="5704255"/>
                <a:ext cx="2345514" cy="646331"/>
              </a:xfrm>
              <a:prstGeom prst="rect">
                <a:avLst/>
              </a:prstGeom>
              <a:blipFill>
                <a:blip r:embed="rId2"/>
                <a:stretch>
                  <a:fillRect l="-2162" t="-5769" r="-1622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992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E5974-2BA1-DA92-227C-70CEE1868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Scientific Notation and Significant Figures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EB662-C89F-2AC9-16B9-C183C7DF0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292" y="1683027"/>
            <a:ext cx="10396329" cy="4346149"/>
          </a:xfrm>
        </p:spPr>
        <p:txBody>
          <a:bodyPr>
            <a:normAutofit fontScale="77500" lnSpcReduction="20000"/>
          </a:bodyPr>
          <a:lstStyle/>
          <a:p>
            <a:r>
              <a:rPr lang="en-US" sz="2000" dirty="0"/>
              <a:t>Physical measurements are limited by the precision of the measuring device</a:t>
            </a:r>
          </a:p>
          <a:p>
            <a:pPr lvl="1"/>
            <a:r>
              <a:rPr lang="en-US" dirty="0"/>
              <a:t>Is a measurement of 2.36mm from the ruler on the right meaningful? How about 2mm?</a:t>
            </a:r>
          </a:p>
          <a:p>
            <a:r>
              <a:rPr lang="en-US" sz="2000" dirty="0"/>
              <a:t>The significant figures of a number are those digits that carry meaning contributing to its precision at the resolution limit of the measurement device</a:t>
            </a:r>
            <a:r>
              <a:rPr lang="en-US" sz="2000" baseline="30000" dirty="0"/>
              <a:t>1</a:t>
            </a:r>
            <a:r>
              <a:rPr lang="en-US" sz="2000" dirty="0"/>
              <a:t>.</a:t>
            </a:r>
          </a:p>
          <a:p>
            <a:r>
              <a:rPr lang="en-US" sz="2000" dirty="0"/>
              <a:t>Rules for significant figures:</a:t>
            </a:r>
          </a:p>
          <a:p>
            <a:pPr lvl="1"/>
            <a:r>
              <a:rPr lang="en-US" dirty="0"/>
              <a:t>All non-zero numbers ARE significant. </a:t>
            </a:r>
          </a:p>
          <a:p>
            <a:pPr lvl="1"/>
            <a:r>
              <a:rPr lang="en-US" dirty="0"/>
              <a:t>Zeros between two non-zero digits ARE significant.</a:t>
            </a:r>
          </a:p>
          <a:p>
            <a:pPr lvl="1"/>
            <a:r>
              <a:rPr lang="en-US" dirty="0"/>
              <a:t>Leading zeros are NOT significant.</a:t>
            </a:r>
          </a:p>
          <a:p>
            <a:pPr lvl="1"/>
            <a:r>
              <a:rPr lang="en-US" dirty="0"/>
              <a:t>Trailing zeros to the right of the decimal ARE significant. </a:t>
            </a:r>
          </a:p>
          <a:p>
            <a:pPr lvl="1"/>
            <a:r>
              <a:rPr lang="en-US" dirty="0"/>
              <a:t>Trailing zeros in a whole number with the decimal shown ARE significant. </a:t>
            </a:r>
          </a:p>
          <a:p>
            <a:pPr lvl="1"/>
            <a:r>
              <a:rPr lang="en-US" dirty="0"/>
              <a:t>Trailing zeros in a whole number with no decimal shown are NOT significant. </a:t>
            </a:r>
          </a:p>
          <a:p>
            <a:pPr lvl="1"/>
            <a:r>
              <a:rPr lang="en-US" dirty="0"/>
              <a:t>Exact numbers have an INFINITE number of significant figures. </a:t>
            </a:r>
          </a:p>
          <a:p>
            <a:pPr lvl="1"/>
            <a:r>
              <a:rPr lang="en-US" dirty="0"/>
              <a:t>For a number in scientific notation: N x 10</a:t>
            </a:r>
            <a:r>
              <a:rPr lang="en-US" baseline="30000" dirty="0"/>
              <a:t>x</a:t>
            </a:r>
            <a:r>
              <a:rPr lang="en-US" dirty="0"/>
              <a:t>, all digits comprising N ARE significant by the first 6 rules; "10" and "x" are NOT significant.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885D3C-4E45-6850-EE28-543FC509000B}"/>
              </a:ext>
            </a:extLst>
          </p:cNvPr>
          <p:cNvSpPr txBox="1"/>
          <p:nvPr/>
        </p:nvSpPr>
        <p:spPr>
          <a:xfrm>
            <a:off x="1396379" y="6029176"/>
            <a:ext cx="89270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Cf. </a:t>
            </a:r>
            <a:r>
              <a:rPr lang="en-US" sz="1400" dirty="0">
                <a:hlinkClick r:id="rId3"/>
              </a:rPr>
              <a:t>https://brilliant.org/wiki/significant-figures-and-precision/</a:t>
            </a:r>
            <a:endParaRPr lang="en-US" sz="1400" dirty="0"/>
          </a:p>
          <a:p>
            <a:pPr marL="342900" indent="-342900">
              <a:buAutoNum type="arabicPlain"/>
            </a:pPr>
            <a:r>
              <a:rPr lang="en-US" sz="1400" dirty="0"/>
              <a:t>Alternate definition includes 1 digit of uncertainty just below measurement resolution limit</a:t>
            </a:r>
          </a:p>
          <a:p>
            <a:r>
              <a:rPr lang="en-US" sz="1400" dirty="0"/>
              <a:t>  </a:t>
            </a:r>
            <a:r>
              <a:rPr lang="en-US" sz="1400" dirty="0">
                <a:hlinkClick r:id="rId4"/>
              </a:rPr>
              <a:t>https://en.wikipedia.org/wiki/Significant_figures#cite_note-:0-1</a:t>
            </a:r>
            <a:r>
              <a:rPr lang="en-US" sz="14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F935A0-438E-759F-4524-991CDA638B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95621" y="1524000"/>
            <a:ext cx="1028704" cy="179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10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68C49-5C87-9440-82C2-9D9EA994B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Fermi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6645E-1ECB-0D40-973F-8B4D10E060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Enrico Fermi (1901-1954) designed the first nuclear reactor and laid the theoretical foundation for the atomic bomb</a:t>
            </a:r>
          </a:p>
          <a:p>
            <a:r>
              <a:rPr lang="en-US" dirty="0"/>
              <a:t>Fermi problems are back-of-the-envelope calculations providing fast— but often surprisingly accurate— solutions through prudent assumptions</a:t>
            </a:r>
          </a:p>
          <a:p>
            <a:endParaRPr lang="en-US" dirty="0"/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A8B4D85B-1A6A-0B4C-BF4D-C855BEA5A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6360" y="388144"/>
            <a:ext cx="1939318" cy="193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544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DEB9D-D11F-9C42-A8BF-154D7FFDD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Fermi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8048B-024E-4840-AF1E-9873127D6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949686"/>
            <a:ext cx="9905999" cy="4780897"/>
          </a:xfrm>
        </p:spPr>
        <p:txBody>
          <a:bodyPr>
            <a:normAutofit/>
          </a:bodyPr>
          <a:lstStyle/>
          <a:p>
            <a:r>
              <a:rPr lang="en-US" sz="2200" dirty="0"/>
              <a:t>How much money is typically transported by an armored car in the US?</a:t>
            </a:r>
          </a:p>
          <a:p>
            <a:pPr marL="457200" lvl="1" indent="0">
              <a:buNone/>
            </a:pPr>
            <a:r>
              <a:rPr lang="en-US" dirty="0"/>
              <a:t>           </a:t>
            </a:r>
          </a:p>
        </p:txBody>
      </p:sp>
      <p:pic>
        <p:nvPicPr>
          <p:cNvPr id="5" name="Picture 2" descr="https://upload.wikimedia.org/wikipedia/commons/1/13/Garda_armored_car_Ypsilanti_Township_Michigan.JPG">
            <a:extLst>
              <a:ext uri="{FF2B5EF4-FFF2-40B4-BE49-F238E27FC236}">
                <a16:creationId xmlns:a16="http://schemas.microsoft.com/office/drawing/2014/main" id="{B22AE49F-E60D-5A47-BC27-986E58290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127" y="274243"/>
            <a:ext cx="2992582" cy="167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963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DEB9D-D11F-9C42-A8BF-154D7FFDD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Fermi problems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258048B-024E-4840-AF1E-9873127D6A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41412" y="1949686"/>
                <a:ext cx="10353902" cy="4780897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/>
                  <a:t>How much money is typically transported by an armored car in the US?</a:t>
                </a:r>
              </a:p>
              <a:p>
                <a:r>
                  <a:rPr lang="en-US" dirty="0"/>
                  <a:t>Approach 1</a:t>
                </a:r>
              </a:p>
              <a:p>
                <a:pPr lvl="1"/>
                <a:r>
                  <a:rPr lang="en-US" dirty="0"/>
                  <a:t>Assumptions: A US bill is the thickness of a sheet in a ream (500 sheets) ~5cm , Average bill = $20</a:t>
                </a:r>
              </a:p>
              <a:p>
                <a:pPr lvl="1"/>
                <a:r>
                  <a:rPr lang="en-US" dirty="0"/>
                  <a:t>.                                                                     .                                             .                   </a:t>
                </a:r>
              </a:p>
              <a:p>
                <a:pPr marL="457200" lvl="1" indent="0">
                  <a:buNone/>
                </a:pPr>
                <a:r>
                  <a:rPr lang="en-US" dirty="0"/>
                  <a:t>                                                                 .</a:t>
                </a:r>
                <a:endParaRPr lang="en-US" baseline="30000" dirty="0"/>
              </a:p>
              <a:p>
                <a:r>
                  <a:rPr lang="en-US" dirty="0"/>
                  <a:t>Approach 2</a:t>
                </a:r>
              </a:p>
              <a:p>
                <a:pPr lvl="1"/>
                <a:r>
                  <a:rPr lang="en-US" dirty="0"/>
                  <a:t>Assumptions: A US bill is the thickness of a sheet in a ream (500 sheets) ~5cm,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bill</m:t>
                        </m:r>
                      </m:sub>
                    </m:sSub>
                  </m:oMath>
                </a14:m>
                <a:r>
                  <a:rPr lang="en-US" dirty="0">
                    <a:effectLst/>
                  </a:rPr>
                  <a:t> </a:t>
                </a:r>
                <a:r>
                  <a:rPr lang="en-US" dirty="0"/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water</m:t>
                        </m:r>
                      </m:sub>
                    </m:sSub>
                  </m:oMath>
                </a14:m>
                <a:r>
                  <a:rPr lang="en-US" dirty="0">
                    <a:effectLst/>
                  </a:rPr>
                  <a:t> =1000kg/m</a:t>
                </a:r>
                <a:r>
                  <a:rPr lang="en-US" baseline="30000" dirty="0">
                    <a:effectLst/>
                  </a:rPr>
                  <a:t>3</a:t>
                </a:r>
                <a:r>
                  <a:rPr lang="en-US" dirty="0"/>
                  <a:t>, Average bill = $20</a:t>
                </a:r>
              </a:p>
              <a:p>
                <a:pPr lvl="1"/>
                <a:r>
                  <a:rPr lang="en-US" dirty="0"/>
                  <a:t>.                                                                     .                                             .                   </a:t>
                </a:r>
              </a:p>
              <a:p>
                <a:pPr marL="457200" lvl="1" indent="0">
                  <a:buNone/>
                </a:pPr>
                <a:r>
                  <a:rPr lang="en-US" dirty="0"/>
                  <a:t>                                                                 .</a:t>
                </a:r>
                <a:endParaRPr lang="en-US" baseline="30000" dirty="0"/>
              </a:p>
              <a:p>
                <a:pPr marL="457200" lvl="1" indent="0">
                  <a:buNone/>
                </a:pPr>
                <a:r>
                  <a:rPr lang="en-US" dirty="0"/>
                  <a:t>          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258048B-024E-4840-AF1E-9873127D6A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2" y="1949686"/>
                <a:ext cx="10353902" cy="4780897"/>
              </a:xfrm>
              <a:blipFill>
                <a:blip r:embed="rId2"/>
                <a:stretch>
                  <a:fillRect l="-979" t="-1326" r="-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 descr="https://upload.wikimedia.org/wikipedia/commons/1/13/Garda_armored_car_Ypsilanti_Township_Michigan.JPG">
            <a:extLst>
              <a:ext uri="{FF2B5EF4-FFF2-40B4-BE49-F238E27FC236}">
                <a16:creationId xmlns:a16="http://schemas.microsoft.com/office/drawing/2014/main" id="{B22AE49F-E60D-5A47-BC27-986E58290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127" y="274243"/>
            <a:ext cx="2992582" cy="167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952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DEB9D-D11F-9C42-A8BF-154D7FFDD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Fermi problems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258048B-024E-4840-AF1E-9873127D6A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41411" y="1949686"/>
                <a:ext cx="10335241" cy="4780897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/>
                  <a:t>How much money is typically transported by an armored car in the US?</a:t>
                </a:r>
              </a:p>
              <a:p>
                <a:r>
                  <a:rPr lang="en-US" dirty="0"/>
                  <a:t>Approach 1</a:t>
                </a:r>
              </a:p>
              <a:p>
                <a:pPr lvl="1"/>
                <a:r>
                  <a:rPr lang="en-US" dirty="0"/>
                  <a:t>Assumptions: A US bill is the thickness of a sheet in a ream (500 sheets) ~5cm, Average bill = $20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Solution: N bills x Avg. bill = (</a:t>
                </a:r>
                <a:r>
                  <a:rPr lang="en-US" dirty="0" err="1"/>
                  <a:t>V</a:t>
                </a:r>
                <a:r>
                  <a:rPr lang="en-US" baseline="-25000" dirty="0" err="1"/>
                  <a:t>cargo</a:t>
                </a:r>
                <a:r>
                  <a:rPr lang="en-US" dirty="0"/>
                  <a:t>/</a:t>
                </a:r>
                <a:r>
                  <a:rPr lang="en-US" dirty="0" err="1"/>
                  <a:t>V</a:t>
                </a:r>
                <a:r>
                  <a:rPr lang="en-US" baseline="-25000" dirty="0" err="1"/>
                  <a:t>bill</a:t>
                </a:r>
                <a:r>
                  <a:rPr lang="en-US" dirty="0"/>
                  <a:t>) x $20                                                                        = ((2m)(2m)(1m)/((7x10</a:t>
                </a:r>
                <a:r>
                  <a:rPr lang="en-US" baseline="30000" dirty="0"/>
                  <a:t>-2</a:t>
                </a:r>
                <a:r>
                  <a:rPr lang="en-US" dirty="0"/>
                  <a:t>m)(15x10</a:t>
                </a:r>
                <a:r>
                  <a:rPr lang="en-US" baseline="30000" dirty="0"/>
                  <a:t>-2</a:t>
                </a:r>
                <a:r>
                  <a:rPr lang="en-US" dirty="0"/>
                  <a:t>m)(0.05/500 m))) x $20 = $7.6x10</a:t>
                </a:r>
                <a:r>
                  <a:rPr lang="en-US" baseline="30000" dirty="0"/>
                  <a:t>7</a:t>
                </a:r>
              </a:p>
              <a:p>
                <a:r>
                  <a:rPr lang="en-US" dirty="0"/>
                  <a:t>Approach 2</a:t>
                </a:r>
              </a:p>
              <a:p>
                <a:pPr lvl="1"/>
                <a:r>
                  <a:rPr lang="en-US" dirty="0"/>
                  <a:t>Assumptions: A US bill is the thickness of a sheet in a ream (500 sheets) ~5cm,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bill</m:t>
                        </m:r>
                      </m:sub>
                    </m:sSub>
                  </m:oMath>
                </a14:m>
                <a:r>
                  <a:rPr lang="en-US" dirty="0">
                    <a:effectLst/>
                  </a:rPr>
                  <a:t> </a:t>
                </a:r>
                <a:r>
                  <a:rPr lang="en-US" dirty="0"/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water</m:t>
                        </m:r>
                      </m:sub>
                    </m:sSub>
                  </m:oMath>
                </a14:m>
                <a:r>
                  <a:rPr lang="en-US" dirty="0">
                    <a:effectLst/>
                  </a:rPr>
                  <a:t> =1000kg/m</a:t>
                </a:r>
                <a:r>
                  <a:rPr lang="en-US" baseline="30000" dirty="0">
                    <a:effectLst/>
                  </a:rPr>
                  <a:t>3</a:t>
                </a:r>
                <a:r>
                  <a:rPr lang="en-US" dirty="0"/>
                  <a:t>, Average bill = $20</a:t>
                </a:r>
              </a:p>
              <a:p>
                <a:pPr lvl="1"/>
                <a:r>
                  <a:rPr lang="en-US" dirty="0"/>
                  <a:t>Solution: (Payload/</a:t>
                </a:r>
                <a:r>
                  <a:rPr lang="en-US" dirty="0" err="1"/>
                  <a:t>m</a:t>
                </a:r>
                <a:r>
                  <a:rPr lang="en-US" baseline="-25000" dirty="0" err="1"/>
                  <a:t>bill</a:t>
                </a:r>
                <a:r>
                  <a:rPr lang="en-US" dirty="0"/>
                  <a:t>) x $20 = 1000kg/(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bill</m:t>
                        </m:r>
                      </m:sub>
                    </m:sSub>
                  </m:oMath>
                </a14:m>
                <a:r>
                  <a:rPr lang="en-US" dirty="0" err="1"/>
                  <a:t>V</a:t>
                </a:r>
                <a:r>
                  <a:rPr lang="en-US" baseline="-25000" dirty="0" err="1"/>
                  <a:t>bill</a:t>
                </a:r>
                <a:r>
                  <a:rPr lang="en-US" dirty="0"/>
                  <a:t>) = 1000kg/(1000kg m</a:t>
                </a:r>
                <a:r>
                  <a:rPr lang="en-US" baseline="30000" dirty="0"/>
                  <a:t>-3</a:t>
                </a:r>
                <a:r>
                  <a:rPr lang="en-US" dirty="0"/>
                  <a:t> ((.07m)(.15m)(0.0001m)) ) x $20 = $1.9x10</a:t>
                </a:r>
                <a:r>
                  <a:rPr lang="en-US" baseline="30000" dirty="0"/>
                  <a:t>7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258048B-024E-4840-AF1E-9873127D6A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1" y="1949686"/>
                <a:ext cx="10335241" cy="4780897"/>
              </a:xfrm>
              <a:blipFill>
                <a:blip r:embed="rId2"/>
                <a:stretch>
                  <a:fillRect l="-982" t="-1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2" descr="https://upload.wikimedia.org/wikipedia/commons/1/13/Garda_armored_car_Ypsilanti_Township_Michigan.JPG">
            <a:extLst>
              <a:ext uri="{FF2B5EF4-FFF2-40B4-BE49-F238E27FC236}">
                <a16:creationId xmlns:a16="http://schemas.microsoft.com/office/drawing/2014/main" id="{B22AE49F-E60D-5A47-BC27-986E58290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127" y="274243"/>
            <a:ext cx="2992582" cy="167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2572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21217-DDD8-A94F-BB9D-573ED5DF8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Loomis </a:t>
            </a:r>
            <a:r>
              <a:rPr lang="en-US" dirty="0" err="1"/>
              <a:t>fargo</a:t>
            </a:r>
            <a:r>
              <a:rPr lang="en-US" dirty="0"/>
              <a:t> $17 million heist</a:t>
            </a:r>
          </a:p>
        </p:txBody>
      </p:sp>
      <p:pic>
        <p:nvPicPr>
          <p:cNvPr id="4" name="The Largest Bank Robbery in U.S. History An Imperfect Crime.mp4">
            <a:hlinkClick r:id="" action="ppaction://media"/>
            <a:extLst>
              <a:ext uri="{FF2B5EF4-FFF2-40B4-BE49-F238E27FC236}">
                <a16:creationId xmlns:a16="http://schemas.microsoft.com/office/drawing/2014/main" id="{418A5BF6-35FA-A645-8E3A-B2FEA9F7CD6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32213" y="2249488"/>
            <a:ext cx="4722812" cy="3541712"/>
          </a:xfrm>
        </p:spPr>
      </p:pic>
    </p:spTree>
    <p:extLst>
      <p:ext uri="{BB962C8B-B14F-4D97-AF65-F5344CB8AC3E}">
        <p14:creationId xmlns:p14="http://schemas.microsoft.com/office/powerpoint/2010/main" val="360848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9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54E9A-4378-2D41-5381-450BA72AD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Drake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8D6B52-6D4E-1403-84CE-024162D269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41413" y="2049446"/>
                <a:ext cx="9905999" cy="4608513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US" dirty="0"/>
                  <a:t>Estimate the number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≥1</m:t>
                    </m:r>
                    <m:r>
                      <a:rPr lang="en-US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of advanced Milky Way civilizations we can communicate with</a:t>
                </a:r>
              </a:p>
              <a:p>
                <a:pPr lvl="1"/>
                <a:r>
                  <a:rPr lang="en-US" dirty="0"/>
                  <a:t>Hard to extrapolate from local samples, since we only know a sample of 1  </a:t>
                </a:r>
              </a:p>
              <a:p>
                <a:r>
                  <a:rPr lang="en-US" dirty="0"/>
                  <a:t>Astrobiologist Frank Drake’s (1961) approach: Start with the broadest set of candidates and narrow down by estimating viable fractions at each step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lvl="1"/>
                <a:r>
                  <a:rPr lang="en-US" dirty="0"/>
                  <a:t>R</a:t>
                </a:r>
                <a:r>
                  <a:rPr lang="en-US" baseline="-25000" dirty="0"/>
                  <a:t>*</a:t>
                </a:r>
                <a:r>
                  <a:rPr lang="en-US" dirty="0"/>
                  <a:t>= Average star formation rate (estimated from our galaxy)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/>
                  <a:t>= fraction of stars formed with planets</a:t>
                </a:r>
              </a:p>
              <a:p>
                <a:pPr lvl="1"/>
                <a:r>
                  <a:rPr lang="en-US" dirty="0"/>
                  <a:t>n</a:t>
                </a:r>
                <a:r>
                  <a:rPr lang="en-US" baseline="-25000" dirty="0"/>
                  <a:t>e</a:t>
                </a:r>
                <a:r>
                  <a:rPr lang="en-US" dirty="0"/>
                  <a:t> = average number of Earthlike/habitable planets per star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= fraction of habitable planets with life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= fraction of habitable planets with life that is intelligent life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= fraction of intelligent life with communicating civilizations</a:t>
                </a:r>
              </a:p>
              <a:p>
                <a:pPr lvl="1"/>
                <a:r>
                  <a:rPr lang="en-US" dirty="0"/>
                  <a:t>t = average time for which civilizations are communicating  their existence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8D6B52-6D4E-1403-84CE-024162D269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3" y="2049446"/>
                <a:ext cx="9905999" cy="4608513"/>
              </a:xfrm>
              <a:blipFill>
                <a:blip r:embed="rId3"/>
                <a:stretch>
                  <a:fillRect l="-768" t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417F75A-22C3-7465-FCE2-717E672A0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078278" y="365396"/>
            <a:ext cx="1326612" cy="17730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2D01075-C862-2BD8-89DD-A05DAC9C6253}"/>
                  </a:ext>
                </a:extLst>
              </p:cNvPr>
              <p:cNvSpPr/>
              <p:nvPr/>
            </p:nvSpPr>
            <p:spPr>
              <a:xfrm>
                <a:off x="4670857" y="3617977"/>
                <a:ext cx="2847109" cy="461627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2D01075-C862-2BD8-89DD-A05DAC9C625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0857" y="3617977"/>
                <a:ext cx="2847109" cy="46162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037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74065"/>
            <a:ext cx="10131425" cy="1456267"/>
          </a:xfrm>
        </p:spPr>
        <p:txBody>
          <a:bodyPr/>
          <a:lstStyle/>
          <a:p>
            <a:r>
              <a:rPr lang="en-US" dirty="0"/>
              <a:t>Math methods </a:t>
            </a:r>
            <a:r>
              <a:rPr lang="mr-IN" dirty="0"/>
              <a:t>–</a:t>
            </a:r>
            <a:r>
              <a:rPr lang="en-US" dirty="0"/>
              <a:t> Single-Variable calculus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447001"/>
            <a:ext cx="10900774" cy="364913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Useful derivatives and integrals:</a:t>
            </a:r>
          </a:p>
          <a:p>
            <a:endParaRPr lang="en-US" dirty="0"/>
          </a:p>
          <a:p>
            <a:endParaRPr lang="en-US" sz="3600" dirty="0"/>
          </a:p>
          <a:p>
            <a:endParaRPr lang="en-US" sz="3600" dirty="0"/>
          </a:p>
          <a:p>
            <a:r>
              <a:rPr lang="en-US" dirty="0">
                <a:solidFill>
                  <a:srgbClr val="FFFF00"/>
                </a:solidFill>
              </a:rPr>
              <a:t>Hint: Chain Rule for differentiating f(u(x)) with respect to x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00B050"/>
                </a:solidFill>
              </a:rPr>
              <a:t>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A6046E81-2469-BFAE-AA2D-EB294E3B93D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22899720"/>
                  </p:ext>
                </p:extLst>
              </p:nvPr>
            </p:nvGraphicFramePr>
            <p:xfrm>
              <a:off x="4332457" y="1392518"/>
              <a:ext cx="6931068" cy="256260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10356">
                      <a:extLst>
                        <a:ext uri="{9D8B030D-6E8A-4147-A177-3AD203B41FA5}">
                          <a16:colId xmlns:a16="http://schemas.microsoft.com/office/drawing/2014/main" val="3266879937"/>
                        </a:ext>
                      </a:extLst>
                    </a:gridCol>
                    <a:gridCol w="2310356">
                      <a:extLst>
                        <a:ext uri="{9D8B030D-6E8A-4147-A177-3AD203B41FA5}">
                          <a16:colId xmlns:a16="http://schemas.microsoft.com/office/drawing/2014/main" val="3904310113"/>
                        </a:ext>
                      </a:extLst>
                    </a:gridCol>
                    <a:gridCol w="2310356">
                      <a:extLst>
                        <a:ext uri="{9D8B030D-6E8A-4147-A177-3AD203B41FA5}">
                          <a16:colId xmlns:a16="http://schemas.microsoft.com/office/drawing/2014/main" val="2684980375"/>
                        </a:ext>
                      </a:extLst>
                    </a:gridCol>
                  </a:tblGrid>
                  <a:tr h="121156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Function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Derivative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Integral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66300244"/>
                      </a:ext>
                    </a:extLst>
                  </a:tr>
                  <a:tr h="33573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i="1" smtClean="0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  <m:d>
                                  <m:dPr>
                                    <m:ctrlP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i="1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06586624"/>
                      </a:ext>
                    </a:extLst>
                  </a:tr>
                  <a:tr h="58472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60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1600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𝑛</m:t>
                                    </m:r>
                                  </m:sup>
                                </m:sSup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,  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≠−1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160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bg1"/>
                                            </a:solidFill>
                                            <a:latin typeface="Cambria Math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+1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den>
                                </m:f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74013829"/>
                      </a:ext>
                    </a:extLst>
                  </a:tr>
                  <a:tr h="33573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−1/</m:t>
                                </m:r>
                                <m:sSup>
                                  <m:sSupPr>
                                    <m:ctrlPr>
                                      <a:rPr lang="en-US" sz="160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1600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62743745"/>
                      </a:ext>
                    </a:extLst>
                  </a:tr>
                  <a:tr h="33573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60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𝑎𝑒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𝑎𝑥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(1/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sSup>
                                  <m:sSupPr>
                                    <m:ctrlPr>
                                      <a:rPr lang="en-US" sz="160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𝑎𝑥</m:t>
                                    </m:r>
                                  </m:sup>
                                </m:sSup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28058768"/>
                      </a:ext>
                    </a:extLst>
                  </a:tr>
                  <a:tr h="33573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d>
                                  <m:dPr>
                                    <m:ctrlP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begChr m:val="{"/>
                                    <m:endChr m:val=""/>
                                    <m:ctrlP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eqArr>
                                      <m:eqArrPr>
                                        <m:ctrlP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0, 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&lt;0</m:t>
                                        </m:r>
                                      </m:e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1, 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≥0</m:t>
                                        </m:r>
                                      </m:e>
                                    </m:eqArr>
                                  </m:e>
                                </m:d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sz="1600" b="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?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073189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A6046E81-2469-BFAE-AA2D-EB294E3B93D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22899720"/>
                  </p:ext>
                </p:extLst>
              </p:nvPr>
            </p:nvGraphicFramePr>
            <p:xfrm>
              <a:off x="4332457" y="1392518"/>
              <a:ext cx="6931068" cy="256260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310356">
                      <a:extLst>
                        <a:ext uri="{9D8B030D-6E8A-4147-A177-3AD203B41FA5}">
                          <a16:colId xmlns:a16="http://schemas.microsoft.com/office/drawing/2014/main" val="3266879937"/>
                        </a:ext>
                      </a:extLst>
                    </a:gridCol>
                    <a:gridCol w="2310356">
                      <a:extLst>
                        <a:ext uri="{9D8B030D-6E8A-4147-A177-3AD203B41FA5}">
                          <a16:colId xmlns:a16="http://schemas.microsoft.com/office/drawing/2014/main" val="3904310113"/>
                        </a:ext>
                      </a:extLst>
                    </a:gridCol>
                    <a:gridCol w="2310356">
                      <a:extLst>
                        <a:ext uri="{9D8B030D-6E8A-4147-A177-3AD203B41FA5}">
                          <a16:colId xmlns:a16="http://schemas.microsoft.com/office/drawing/2014/main" val="2684980375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Function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Derivative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Integral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66300244"/>
                      </a:ext>
                    </a:extLst>
                  </a:tr>
                  <a:tr h="33573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49" t="-107692" r="-201099" b="-105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549" t="-107692" r="-101099" b="-105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549" t="-107692" r="-1099" b="-105769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6586624"/>
                      </a:ext>
                    </a:extLst>
                  </a:tr>
                  <a:tr h="58472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49" t="-117391" r="-201099" b="-4978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00549" t="-117391" r="-101099" b="-4978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549" t="-117391" r="-1099" b="-49782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74013829"/>
                      </a:ext>
                    </a:extLst>
                  </a:tr>
                  <a:tr h="33573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49" t="-370370" r="-201099" b="-7481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549" t="-370370" r="-101099" b="-7481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549" t="-370370" r="-1099" b="-7481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62743745"/>
                      </a:ext>
                    </a:extLst>
                  </a:tr>
                  <a:tr h="33573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49" t="-470370" r="-201099" b="-6481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549" t="-470370" r="-101099" b="-6481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549" t="-470370" r="-1099" b="-6481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8058768"/>
                      </a:ext>
                    </a:extLst>
                  </a:tr>
                  <a:tr h="63538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49" t="-308000" r="-201099" b="-2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549" t="-308000" r="-101099" b="-25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0549" t="-308000" r="-1099" b="-25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073189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C798164-3E00-A98C-119A-8FB9BF7D32CA}"/>
                  </a:ext>
                </a:extLst>
              </p:cNvPr>
              <p:cNvSpPr/>
              <p:nvPr/>
            </p:nvSpPr>
            <p:spPr>
              <a:xfrm>
                <a:off x="4995549" y="5106423"/>
                <a:ext cx="3236930" cy="718118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′(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C798164-3E00-A98C-119A-8FB9BF7D32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5549" y="5106423"/>
                <a:ext cx="3236930" cy="7181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086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EC1FB-BF46-A1A8-D32D-2543B9005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Logistics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B5A84-2D0E-E71C-305A-6E21EF6D4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812" y="1527244"/>
            <a:ext cx="11660188" cy="5330756"/>
          </a:xfrm>
        </p:spPr>
        <p:txBody>
          <a:bodyPr>
            <a:normAutofit fontScale="77500" lnSpcReduction="20000"/>
          </a:bodyPr>
          <a:lstStyle/>
          <a:p>
            <a:pPr>
              <a:spcBef>
                <a:spcPts val="0"/>
              </a:spcBef>
            </a:pPr>
            <a:r>
              <a:rPr lang="en-US" b="1" dirty="0">
                <a:latin typeface="Aptos" panose="020B0004020202020204" pitchFamily="34" charset="0"/>
              </a:rPr>
              <a:t>PHY 3513. Electrodynamics.  3 Credit Hours.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/>
              <a:t>Schedule: </a:t>
            </a:r>
            <a:r>
              <a:rPr lang="en-US" dirty="0" err="1"/>
              <a:t>TTh</a:t>
            </a:r>
            <a:r>
              <a:rPr lang="en-US" dirty="0"/>
              <a:t> 1:00 pm - 2:15 pm; Peter T. </a:t>
            </a:r>
            <a:r>
              <a:rPr lang="en-US" dirty="0" err="1"/>
              <a:t>Flawn</a:t>
            </a:r>
            <a:r>
              <a:rPr lang="en-US" dirty="0"/>
              <a:t> Building 3.02.01</a:t>
            </a:r>
          </a:p>
          <a:p>
            <a:pPr>
              <a:spcBef>
                <a:spcPts val="0"/>
              </a:spcBef>
            </a:pPr>
            <a:r>
              <a:rPr lang="en-US" dirty="0"/>
              <a:t>Materials: Griffith’s Introduction to Electrodynamics 5</a:t>
            </a:r>
            <a:r>
              <a:rPr lang="en-US" baseline="30000" dirty="0"/>
              <a:t>th</a:t>
            </a:r>
            <a:r>
              <a:rPr lang="en-US" dirty="0"/>
              <a:t> Ed. ISBN 978-1009397759 (Amazon </a:t>
            </a:r>
            <a:r>
              <a:rPr lang="en-US" sz="1700" dirty="0">
                <a:hlinkClick r:id="rId3"/>
              </a:rPr>
              <a:t>https://www.amazon.com/Introduction-Electrodynamics-David-J-Griffiths-dp-1009397753/dp/1009397753/ref=dp_ob_image_bk</a:t>
            </a:r>
            <a:r>
              <a:rPr lang="en-US" sz="1700" dirty="0"/>
              <a:t> </a:t>
            </a:r>
            <a:r>
              <a:rPr lang="en-US" dirty="0"/>
              <a:t>)</a:t>
            </a:r>
          </a:p>
          <a:p>
            <a:pPr>
              <a:spcBef>
                <a:spcPts val="0"/>
              </a:spcBef>
            </a:pPr>
            <a:r>
              <a:rPr lang="en-US" dirty="0"/>
              <a:t>Syllabus: </a:t>
            </a:r>
            <a:r>
              <a:rPr lang="en-US" dirty="0">
                <a:effectLst/>
                <a:hlinkClick r:id="rId4"/>
              </a:rPr>
              <a:t>https://utsa.simplesyllabus.com/doc/7z1udnw3k/Fall-2024-PHY-3513-001-Electrodynamics?mode=view</a:t>
            </a:r>
            <a:r>
              <a:rPr lang="en-US" dirty="0">
                <a:effectLst/>
              </a:rPr>
              <a:t> </a:t>
            </a:r>
            <a:endParaRPr lang="en-US" dirty="0"/>
          </a:p>
          <a:p>
            <a:pPr>
              <a:spcBef>
                <a:spcPts val="0"/>
              </a:spcBef>
            </a:pPr>
            <a:r>
              <a:rPr lang="en-US" dirty="0">
                <a:latin typeface="Aptos" panose="020B0004020202020204" pitchFamily="34" charset="0"/>
              </a:rPr>
              <a:t>Prerequisites: </a:t>
            </a:r>
            <a:r>
              <a:rPr lang="en-US" dirty="0">
                <a:latin typeface="Aptos" panose="020B0004020202020204" pitchFamily="34" charset="0"/>
                <a:hlinkClick r:id="rId5" tooltip="PHY 28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 2823</a:t>
            </a:r>
            <a:r>
              <a:rPr lang="en-US" dirty="0">
                <a:latin typeface="Aptos" panose="020B0004020202020204" pitchFamily="34" charset="0"/>
              </a:rPr>
              <a:t> and </a:t>
            </a:r>
            <a:r>
              <a:rPr lang="en-US" dirty="0">
                <a:latin typeface="Aptos" panose="020B0004020202020204" pitchFamily="34" charset="0"/>
                <a:hlinkClick r:id="rId6" tooltip="PHY 34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 3423</a:t>
            </a:r>
            <a:r>
              <a:rPr lang="en-US" dirty="0">
                <a:latin typeface="Aptos" panose="020B0004020202020204" pitchFamily="34" charset="0"/>
              </a:rPr>
              <a:t> (</a:t>
            </a:r>
            <a:r>
              <a:rPr lang="en-US" dirty="0"/>
              <a:t>with a C- or better</a:t>
            </a:r>
            <a:r>
              <a:rPr lang="en-US" dirty="0">
                <a:latin typeface="Aptos" panose="020B0004020202020204" pitchFamily="34" charset="0"/>
              </a:rPr>
              <a:t>), or consent of instructor. Continuation of the material started in </a:t>
            </a:r>
            <a:r>
              <a:rPr lang="en-US" dirty="0">
                <a:latin typeface="Aptos" panose="020B0004020202020204" pitchFamily="34" charset="0"/>
                <a:hlinkClick r:id="rId6" tooltip="PHY 342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 3423</a:t>
            </a:r>
            <a:r>
              <a:rPr lang="en-US" dirty="0">
                <a:latin typeface="Aptos" panose="020B0004020202020204" pitchFamily="34" charset="0"/>
              </a:rPr>
              <a:t>. Topics include Maxwell’s equations, electromagnetic waves, wave guides, and radiation from accelerated charges. </a:t>
            </a:r>
          </a:p>
          <a:p>
            <a:pPr marL="0" indent="0">
              <a:buNone/>
            </a:pPr>
            <a:r>
              <a:rPr lang="en-US" sz="2400" dirty="0"/>
              <a:t>Unit 1 Math Methods (Ch. 1); Unit 2 Electrostatics and Potential Theory (</a:t>
            </a:r>
            <a:r>
              <a:rPr lang="en-US" sz="2400" dirty="0" err="1"/>
              <a:t>Chs</a:t>
            </a:r>
            <a:r>
              <a:rPr lang="en-US" sz="2400" dirty="0"/>
              <a:t>. 2-3); Unit 3 Electric and Magnetic Fields in Matter (</a:t>
            </a:r>
            <a:r>
              <a:rPr lang="en-US" sz="2400" dirty="0" err="1"/>
              <a:t>Chs</a:t>
            </a:r>
            <a:r>
              <a:rPr lang="en-US" sz="2400" dirty="0"/>
              <a:t>. 4-6); Unit 4 Electrodynamics and Conservation Laws (</a:t>
            </a:r>
            <a:r>
              <a:rPr lang="en-US" sz="2400" dirty="0" err="1"/>
              <a:t>Chs</a:t>
            </a:r>
            <a:r>
              <a:rPr lang="en-US" sz="2400" dirty="0"/>
              <a:t>. 7,8); Unit 5 Electromagnetic Waves and Waveguides (Ch. 9); Unit 6 Potentials, Fields and Radiation – Relativistic Formalism (</a:t>
            </a:r>
            <a:r>
              <a:rPr lang="en-US" sz="2400" dirty="0" err="1"/>
              <a:t>Chs</a:t>
            </a:r>
            <a:r>
              <a:rPr lang="en-US" sz="2400" dirty="0"/>
              <a:t>. 10,11,12)</a:t>
            </a:r>
          </a:p>
          <a:p>
            <a:r>
              <a:rPr lang="en-US" sz="2400" dirty="0"/>
              <a:t>Quizzes (30%): Quiz 1 Tu 9/24, Quiz 2  Tu 11/12</a:t>
            </a:r>
          </a:p>
          <a:p>
            <a:r>
              <a:rPr lang="en-US" sz="2400" dirty="0"/>
              <a:t>HWs (30%): HW1 Th 9/5, HW2 Tu 9/17, HW3 Tu 10/8, HW4  Tu 10/22, HW 5 Tu 11/19; HW 6 Tu 12/3</a:t>
            </a:r>
          </a:p>
          <a:p>
            <a:r>
              <a:rPr lang="en-US" sz="2400" dirty="0"/>
              <a:t>Final Presentation (3</a:t>
            </a:r>
            <a:r>
              <a:rPr lang="en-US" dirty="0"/>
              <a:t>0</a:t>
            </a:r>
            <a:r>
              <a:rPr lang="en-US" sz="2400" dirty="0"/>
              <a:t>%): Tu 12/3 and Th 12/5    </a:t>
            </a:r>
          </a:p>
          <a:p>
            <a:r>
              <a:rPr lang="en-US" sz="2400" dirty="0"/>
              <a:t>Participation (10%): All day, every day (hopefully)</a:t>
            </a:r>
            <a:endParaRPr lang="en-US" dirty="0">
              <a:effectLst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044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74065"/>
            <a:ext cx="10131425" cy="1456267"/>
          </a:xfrm>
        </p:spPr>
        <p:txBody>
          <a:bodyPr/>
          <a:lstStyle/>
          <a:p>
            <a:r>
              <a:rPr lang="en-US" dirty="0"/>
              <a:t>Math methods </a:t>
            </a:r>
            <a:r>
              <a:rPr lang="mr-IN" dirty="0"/>
              <a:t>–</a:t>
            </a:r>
            <a:r>
              <a:rPr lang="en-US" dirty="0"/>
              <a:t> Single-Variable calculus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447001"/>
            <a:ext cx="10900774" cy="364913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Useful derivatives and integrals:</a:t>
            </a:r>
          </a:p>
          <a:p>
            <a:endParaRPr lang="en-US" dirty="0"/>
          </a:p>
          <a:p>
            <a:endParaRPr lang="en-US" sz="3600" dirty="0"/>
          </a:p>
          <a:p>
            <a:endParaRPr lang="en-US" sz="3600" dirty="0"/>
          </a:p>
          <a:p>
            <a:r>
              <a:rPr lang="en-US" dirty="0">
                <a:solidFill>
                  <a:srgbClr val="FFFF00"/>
                </a:solidFill>
              </a:rPr>
              <a:t>Hint: Chain Rule for differentiating f(u(x)) with respect to x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rgbClr val="00B050"/>
                </a:solidFill>
              </a:rPr>
              <a:t>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A6046E81-2469-BFAE-AA2D-EB294E3B93D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32739957"/>
                  </p:ext>
                </p:extLst>
              </p:nvPr>
            </p:nvGraphicFramePr>
            <p:xfrm>
              <a:off x="4403941" y="1326046"/>
              <a:ext cx="7102258" cy="308952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02683">
                      <a:extLst>
                        <a:ext uri="{9D8B030D-6E8A-4147-A177-3AD203B41FA5}">
                          <a16:colId xmlns:a16="http://schemas.microsoft.com/office/drawing/2014/main" val="3266879937"/>
                        </a:ext>
                      </a:extLst>
                    </a:gridCol>
                    <a:gridCol w="2502683">
                      <a:extLst>
                        <a:ext uri="{9D8B030D-6E8A-4147-A177-3AD203B41FA5}">
                          <a16:colId xmlns:a16="http://schemas.microsoft.com/office/drawing/2014/main" val="3904310113"/>
                        </a:ext>
                      </a:extLst>
                    </a:gridCol>
                    <a:gridCol w="2096892">
                      <a:extLst>
                        <a:ext uri="{9D8B030D-6E8A-4147-A177-3AD203B41FA5}">
                          <a16:colId xmlns:a16="http://schemas.microsoft.com/office/drawing/2014/main" val="2684980375"/>
                        </a:ext>
                      </a:extLst>
                    </a:gridCol>
                  </a:tblGrid>
                  <a:tr h="121156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Function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Derivative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Integral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66300244"/>
                      </a:ext>
                    </a:extLst>
                  </a:tr>
                  <a:tr h="33573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i="1" smtClean="0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  <m:d>
                                  <m:dPr>
                                    <m:ctrlP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i="1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  <m:d>
                                  <m:dPr>
                                    <m:ctrlP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i="1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06586624"/>
                      </a:ext>
                    </a:extLst>
                  </a:tr>
                  <a:tr h="58472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60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1600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𝑛</m:t>
                                    </m:r>
                                  </m:sup>
                                </m:sSup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,  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≠−1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60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1600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1600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𝑛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160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bg1"/>
                                            </a:solidFill>
                                            <a:latin typeface="Cambria Math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+1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den>
                                </m:f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74013829"/>
                      </a:ext>
                    </a:extLst>
                  </a:tr>
                  <a:tr h="33573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−1/</m:t>
                                </m:r>
                                <m:sSup>
                                  <m:sSupPr>
                                    <m:ctrlPr>
                                      <a:rPr lang="en-US" sz="160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1600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latin typeface="Cambria Math" panose="02040503050406030204" pitchFamily="18" charset="0"/>
                                      </a:rPr>
                                      <m:t>ln</m:t>
                                    </m:r>
                                  </m:fName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func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62743745"/>
                      </a:ext>
                    </a:extLst>
                  </a:tr>
                  <a:tr h="33573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60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𝑎𝑥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60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𝑎𝑒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𝑎𝑥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(1/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sSup>
                                  <m:sSupPr>
                                    <m:ctrlPr>
                                      <a:rPr lang="en-US" sz="160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𝑎𝑥</m:t>
                                    </m:r>
                                  </m:sup>
                                </m:sSup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28058768"/>
                      </a:ext>
                    </a:extLst>
                  </a:tr>
                  <a:tr h="33573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d>
                                  <m:dPr>
                                    <m:ctrlP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begChr m:val="{"/>
                                    <m:endChr m:val=""/>
                                    <m:ctrlP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eqArr>
                                      <m:eqArrPr>
                                        <m:ctrlP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0, 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&lt;0</m:t>
                                        </m:r>
                                      </m:e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1, 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≥0</m:t>
                                        </m:r>
                                      </m:e>
                                    </m:eqArr>
                                  </m:e>
                                </m:d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𝛿</m:t>
                                </m:r>
                                <m:d>
                                  <m:dPr>
                                    <m:ctrlP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begChr m:val="{"/>
                                    <m:endChr m:val=""/>
                                    <m:ctrlP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eqArr>
                                      <m:eqArrPr>
                                        <m:ctrlP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0, 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≠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∞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 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=0</m:t>
                                        </m:r>
                                      </m:e>
                                    </m:eqArr>
                                  </m:e>
                                </m:d>
                              </m:oMath>
                            </m:oMathPara>
                          </a14:m>
                          <a:endParaRPr lang="en-US" sz="1600" b="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trlP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∞</m:t>
                                    </m:r>
                                  </m:sub>
                                  <m:sup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∞</m:t>
                                    </m:r>
                                  </m:sup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𝛿</m:t>
                                    </m:r>
                                    <m:d>
                                      <m:dPr>
                                        <m:ctrlP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d>
                                      <m:dPr>
                                        <m:ctrlP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𝑑𝑥</m:t>
                                    </m:r>
                                  </m:e>
                                </m:nary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(0)</m:t>
                                </m:r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 </m:t>
                                </m:r>
                                <m:nary>
                                  <m:naryPr>
                                    <m:ctrlP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∞</m:t>
                                    </m:r>
                                  </m:sub>
                                  <m:sup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1600" b="0" i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max</m:t>
                                        </m:r>
                                      </m:sub>
                                    </m:sSub>
                                  </m:sup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𝐻</m:t>
                                    </m:r>
                                    <m:d>
                                      <m:dPr>
                                        <m:ctrlP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𝑑𝑥</m:t>
                                    </m:r>
                                  </m:e>
                                </m:nary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begChr m:val="{"/>
                                    <m:endChr m:val=""/>
                                    <m:ctrlP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eqArr>
                                      <m:eqArrPr>
                                        <m:ctrlP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0,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600" b="0" i="0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max</m:t>
                                            </m:r>
                                          </m:sub>
                                        </m:sSub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&lt;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en-US" sz="16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600" b="0" i="0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max</m:t>
                                            </m:r>
                                          </m:sub>
                                        </m:sSub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600" b="0" i="0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max</m:t>
                                            </m:r>
                                          </m:sub>
                                        </m:sSub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≥0</m:t>
                                        </m:r>
                                      </m:e>
                                    </m:eqArr>
                                  </m:e>
                                </m:d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073189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8">
                <a:extLst>
                  <a:ext uri="{FF2B5EF4-FFF2-40B4-BE49-F238E27FC236}">
                    <a16:creationId xmlns:a16="http://schemas.microsoft.com/office/drawing/2014/main" id="{A6046E81-2469-BFAE-AA2D-EB294E3B93D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32739957"/>
                  </p:ext>
                </p:extLst>
              </p:nvPr>
            </p:nvGraphicFramePr>
            <p:xfrm>
              <a:off x="4403941" y="1326046"/>
              <a:ext cx="7102258" cy="308952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02683">
                      <a:extLst>
                        <a:ext uri="{9D8B030D-6E8A-4147-A177-3AD203B41FA5}">
                          <a16:colId xmlns:a16="http://schemas.microsoft.com/office/drawing/2014/main" val="3266879937"/>
                        </a:ext>
                      </a:extLst>
                    </a:gridCol>
                    <a:gridCol w="2502683">
                      <a:extLst>
                        <a:ext uri="{9D8B030D-6E8A-4147-A177-3AD203B41FA5}">
                          <a16:colId xmlns:a16="http://schemas.microsoft.com/office/drawing/2014/main" val="3904310113"/>
                        </a:ext>
                      </a:extLst>
                    </a:gridCol>
                    <a:gridCol w="2096892">
                      <a:extLst>
                        <a:ext uri="{9D8B030D-6E8A-4147-A177-3AD203B41FA5}">
                          <a16:colId xmlns:a16="http://schemas.microsoft.com/office/drawing/2014/main" val="2684980375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Function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Derivative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Integral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66300244"/>
                      </a:ext>
                    </a:extLst>
                  </a:tr>
                  <a:tr h="33573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100000" r="-185787" b="-121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99495" t="-100000" r="-84848" b="-121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39394" t="-100000" r="-1818" b="-12111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6586624"/>
                      </a:ext>
                    </a:extLst>
                  </a:tr>
                  <a:tr h="58472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t="-117391" r="-185787" b="-6108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99495" t="-117391" r="-84848" b="-6108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39394" t="-117391" r="-1818" b="-6108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74013829"/>
                      </a:ext>
                    </a:extLst>
                  </a:tr>
                  <a:tr h="33573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370370" r="-185787" b="-9407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99495" t="-370370" r="-84848" b="-9407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39394" t="-370370" r="-1818" b="-9407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62743745"/>
                      </a:ext>
                    </a:extLst>
                  </a:tr>
                  <a:tr h="33573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488462" r="-185787" b="-876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99495" t="-488462" r="-84848" b="-876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39394" t="-488462" r="-1818" b="-87692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8058768"/>
                      </a:ext>
                    </a:extLst>
                  </a:tr>
                  <a:tr h="116230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t="-166304" r="-185787" b="-1478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99495" t="-166304" r="-84848" b="-1478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39394" t="-166304" r="-1818" b="-14782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0731890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C798164-3E00-A98C-119A-8FB9BF7D32CA}"/>
                  </a:ext>
                </a:extLst>
              </p:cNvPr>
              <p:cNvSpPr/>
              <p:nvPr/>
            </p:nvSpPr>
            <p:spPr>
              <a:xfrm>
                <a:off x="4995549" y="5106423"/>
                <a:ext cx="3236930" cy="718118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′(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C798164-3E00-A98C-119A-8FB9BF7D32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5549" y="5106423"/>
                <a:ext cx="3236930" cy="7181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2346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74065"/>
            <a:ext cx="10131425" cy="1456267"/>
          </a:xfrm>
        </p:spPr>
        <p:txBody>
          <a:bodyPr/>
          <a:lstStyle/>
          <a:p>
            <a:r>
              <a:rPr lang="en-US" dirty="0"/>
              <a:t>Math methods </a:t>
            </a:r>
            <a:r>
              <a:rPr lang="mr-IN" dirty="0"/>
              <a:t>–</a:t>
            </a:r>
            <a:r>
              <a:rPr lang="en-US" dirty="0"/>
              <a:t> Single-Variable calculus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1" y="2447001"/>
                <a:ext cx="10900774" cy="3649133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Useful derivatives and integrals:</a:t>
                </a:r>
              </a:p>
              <a:p>
                <a:endParaRPr lang="en-US" dirty="0"/>
              </a:p>
              <a:p>
                <a:endParaRPr lang="en-US" sz="3600" dirty="0"/>
              </a:p>
              <a:p>
                <a:endParaRPr lang="en-US" sz="3600" dirty="0"/>
              </a:p>
              <a:p>
                <a:r>
                  <a:rPr lang="en-US" dirty="0">
                    <a:solidFill>
                      <a:srgbClr val="00B0F0"/>
                    </a:solidFill>
                  </a:rPr>
                  <a:t>Taylor’s Theorem: </a:t>
                </a:r>
                <a:r>
                  <a:rPr lang="en-US" dirty="0"/>
                  <a:t>A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k-times differentiable 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 can be expanded as a series (with vanishing remainder as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)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rgbClr val="00B050"/>
                    </a:solidFill>
                  </a:rPr>
                  <a:t>.</a:t>
                </a: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1" y="2447001"/>
                <a:ext cx="10900774" cy="3649133"/>
              </a:xfrm>
              <a:blipFill>
                <a:blip r:embed="rId3"/>
                <a:stretch>
                  <a:fillRect l="-815" t="-2768" b="-27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A477F9F-A141-C04D-A657-B15FC319676C}"/>
                  </a:ext>
                </a:extLst>
              </p:cNvPr>
              <p:cNvSpPr/>
              <p:nvPr/>
            </p:nvSpPr>
            <p:spPr>
              <a:xfrm>
                <a:off x="4403942" y="4944353"/>
                <a:ext cx="7182634" cy="632669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′′(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)(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+…+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sup>
                          </m:sSup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!</m:t>
                          </m:r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A477F9F-A141-C04D-A657-B15FC31967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3942" y="4944353"/>
                <a:ext cx="7182634" cy="632669"/>
              </a:xfrm>
              <a:prstGeom prst="rect">
                <a:avLst/>
              </a:prstGeom>
              <a:blipFill>
                <a:blip r:embed="rId5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8">
                <a:extLst>
                  <a:ext uri="{FF2B5EF4-FFF2-40B4-BE49-F238E27FC236}">
                    <a16:creationId xmlns:a16="http://schemas.microsoft.com/office/drawing/2014/main" id="{2685E1E9-086D-F1AE-BBD6-558E2C578E6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282313"/>
                  </p:ext>
                </p:extLst>
              </p:nvPr>
            </p:nvGraphicFramePr>
            <p:xfrm>
              <a:off x="4403941" y="1326046"/>
              <a:ext cx="7102258" cy="308952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02683">
                      <a:extLst>
                        <a:ext uri="{9D8B030D-6E8A-4147-A177-3AD203B41FA5}">
                          <a16:colId xmlns:a16="http://schemas.microsoft.com/office/drawing/2014/main" val="3266879937"/>
                        </a:ext>
                      </a:extLst>
                    </a:gridCol>
                    <a:gridCol w="2502683">
                      <a:extLst>
                        <a:ext uri="{9D8B030D-6E8A-4147-A177-3AD203B41FA5}">
                          <a16:colId xmlns:a16="http://schemas.microsoft.com/office/drawing/2014/main" val="3904310113"/>
                        </a:ext>
                      </a:extLst>
                    </a:gridCol>
                    <a:gridCol w="2096892">
                      <a:extLst>
                        <a:ext uri="{9D8B030D-6E8A-4147-A177-3AD203B41FA5}">
                          <a16:colId xmlns:a16="http://schemas.microsoft.com/office/drawing/2014/main" val="2684980375"/>
                        </a:ext>
                      </a:extLst>
                    </a:gridCol>
                  </a:tblGrid>
                  <a:tr h="121156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Function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Derivative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Integral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66300244"/>
                      </a:ext>
                    </a:extLst>
                  </a:tr>
                  <a:tr h="33573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i="1" smtClean="0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  <m:d>
                                  <m:dPr>
                                    <m:ctrlP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i="1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  <m:d>
                                  <m:dPr>
                                    <m:ctrlP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i="1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06586624"/>
                      </a:ext>
                    </a:extLst>
                  </a:tr>
                  <a:tr h="58472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60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1600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𝑛</m:t>
                                    </m:r>
                                  </m:sup>
                                </m:sSup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,  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≠−1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60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1600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1600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𝑛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160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bg1"/>
                                            </a:solidFill>
                                            <a:latin typeface="Cambria Math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+1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den>
                                </m:f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74013829"/>
                      </a:ext>
                    </a:extLst>
                  </a:tr>
                  <a:tr h="33573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−1/</m:t>
                                </m:r>
                                <m:sSup>
                                  <m:sSupPr>
                                    <m:ctrlPr>
                                      <a:rPr lang="en-US" sz="160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1600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latin typeface="Cambria Math" panose="02040503050406030204" pitchFamily="18" charset="0"/>
                                      </a:rPr>
                                      <m:t>ln</m:t>
                                    </m:r>
                                  </m:fName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func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62743745"/>
                      </a:ext>
                    </a:extLst>
                  </a:tr>
                  <a:tr h="33573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60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𝑎𝑥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60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𝑎𝑒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𝑎𝑥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(1/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sSup>
                                  <m:sSupPr>
                                    <m:ctrlPr>
                                      <a:rPr lang="en-US" sz="160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𝑎𝑥</m:t>
                                    </m:r>
                                  </m:sup>
                                </m:sSup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28058768"/>
                      </a:ext>
                    </a:extLst>
                  </a:tr>
                  <a:tr h="33573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d>
                                  <m:dPr>
                                    <m:ctrlP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begChr m:val="{"/>
                                    <m:endChr m:val=""/>
                                    <m:ctrlP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eqArr>
                                      <m:eqArrPr>
                                        <m:ctrlP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0, 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&lt;0</m:t>
                                        </m:r>
                                      </m:e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1, 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≥0</m:t>
                                        </m:r>
                                      </m:e>
                                    </m:eqArr>
                                  </m:e>
                                </m:d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𝛿</m:t>
                                </m:r>
                                <m:d>
                                  <m:dPr>
                                    <m:ctrlP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begChr m:val="{"/>
                                    <m:endChr m:val=""/>
                                    <m:ctrlP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eqArr>
                                      <m:eqArrPr>
                                        <m:ctrlP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0, 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≠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∞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 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=0</m:t>
                                        </m:r>
                                      </m:e>
                                    </m:eqArr>
                                  </m:e>
                                </m:d>
                              </m:oMath>
                            </m:oMathPara>
                          </a14:m>
                          <a:endParaRPr lang="en-US" sz="1600" b="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trlP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∞</m:t>
                                    </m:r>
                                  </m:sub>
                                  <m:sup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∞</m:t>
                                    </m:r>
                                  </m:sup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𝛿</m:t>
                                    </m:r>
                                    <m:d>
                                      <m:dPr>
                                        <m:ctrlP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d>
                                      <m:dPr>
                                        <m:ctrlP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𝑑𝑥</m:t>
                                    </m:r>
                                  </m:e>
                                </m:nary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(0)</m:t>
                                </m:r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 </m:t>
                                </m:r>
                                <m:nary>
                                  <m:naryPr>
                                    <m:ctrlP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∞</m:t>
                                    </m:r>
                                  </m:sub>
                                  <m:sup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1600" b="0" i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max</m:t>
                                        </m:r>
                                      </m:sub>
                                    </m:sSub>
                                  </m:sup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𝐻</m:t>
                                    </m:r>
                                    <m:d>
                                      <m:dPr>
                                        <m:ctrlP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𝑑𝑥</m:t>
                                    </m:r>
                                  </m:e>
                                </m:nary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begChr m:val="{"/>
                                    <m:endChr m:val=""/>
                                    <m:ctrlP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eqArr>
                                      <m:eqArrPr>
                                        <m:ctrlP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0,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600" b="0" i="0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max</m:t>
                                            </m:r>
                                          </m:sub>
                                        </m:sSub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&lt;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en-US" sz="16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600" b="0" i="0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max</m:t>
                                            </m:r>
                                          </m:sub>
                                        </m:sSub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600" b="0" i="0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max</m:t>
                                            </m:r>
                                          </m:sub>
                                        </m:sSub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≥0</m:t>
                                        </m:r>
                                      </m:e>
                                    </m:eqArr>
                                  </m:e>
                                </m:d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073189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8">
                <a:extLst>
                  <a:ext uri="{FF2B5EF4-FFF2-40B4-BE49-F238E27FC236}">
                    <a16:creationId xmlns:a16="http://schemas.microsoft.com/office/drawing/2014/main" id="{2685E1E9-086D-F1AE-BBD6-558E2C578E6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282313"/>
                  </p:ext>
                </p:extLst>
              </p:nvPr>
            </p:nvGraphicFramePr>
            <p:xfrm>
              <a:off x="4403941" y="1326046"/>
              <a:ext cx="7102258" cy="308952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02683">
                      <a:extLst>
                        <a:ext uri="{9D8B030D-6E8A-4147-A177-3AD203B41FA5}">
                          <a16:colId xmlns:a16="http://schemas.microsoft.com/office/drawing/2014/main" val="3266879937"/>
                        </a:ext>
                      </a:extLst>
                    </a:gridCol>
                    <a:gridCol w="2502683">
                      <a:extLst>
                        <a:ext uri="{9D8B030D-6E8A-4147-A177-3AD203B41FA5}">
                          <a16:colId xmlns:a16="http://schemas.microsoft.com/office/drawing/2014/main" val="3904310113"/>
                        </a:ext>
                      </a:extLst>
                    </a:gridCol>
                    <a:gridCol w="2096892">
                      <a:extLst>
                        <a:ext uri="{9D8B030D-6E8A-4147-A177-3AD203B41FA5}">
                          <a16:colId xmlns:a16="http://schemas.microsoft.com/office/drawing/2014/main" val="2684980375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Function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Derivative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Integral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66300244"/>
                      </a:ext>
                    </a:extLst>
                  </a:tr>
                  <a:tr h="33573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t="-100000" r="-185787" b="-121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99495" t="-100000" r="-84848" b="-121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39394" t="-100000" r="-1818" b="-12111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6586624"/>
                      </a:ext>
                    </a:extLst>
                  </a:tr>
                  <a:tr h="58472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t="-117391" r="-185787" b="-6108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99495" t="-117391" r="-84848" b="-6108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39394" t="-117391" r="-1818" b="-6108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74013829"/>
                      </a:ext>
                    </a:extLst>
                  </a:tr>
                  <a:tr h="33573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t="-370370" r="-185787" b="-9407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99495" t="-370370" r="-84848" b="-9407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39394" t="-370370" r="-1818" b="-9407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62743745"/>
                      </a:ext>
                    </a:extLst>
                  </a:tr>
                  <a:tr h="33573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t="-488462" r="-185787" b="-876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99495" t="-488462" r="-84848" b="-876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39394" t="-488462" r="-1818" b="-87692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8058768"/>
                      </a:ext>
                    </a:extLst>
                  </a:tr>
                  <a:tr h="116230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t="-166304" r="-185787" b="-1478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99495" t="-166304" r="-84848" b="-1478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239394" t="-166304" r="-1818" b="-14782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0731890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8895475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274065"/>
            <a:ext cx="10131425" cy="1456267"/>
          </a:xfrm>
        </p:spPr>
        <p:txBody>
          <a:bodyPr/>
          <a:lstStyle/>
          <a:p>
            <a:r>
              <a:rPr lang="en-US" dirty="0"/>
              <a:t>Math methods </a:t>
            </a:r>
            <a:r>
              <a:rPr lang="mr-IN" dirty="0"/>
              <a:t>–</a:t>
            </a:r>
            <a:r>
              <a:rPr lang="en-US" dirty="0"/>
              <a:t> Single-Variable calculus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1" y="2447001"/>
                <a:ext cx="10900774" cy="3966325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/>
                  <a:t>Useful derivatives and integrals:</a:t>
                </a:r>
              </a:p>
              <a:p>
                <a:endParaRPr lang="en-US" dirty="0"/>
              </a:p>
              <a:p>
                <a:endParaRPr lang="en-US" sz="3600" dirty="0"/>
              </a:p>
              <a:p>
                <a:endParaRPr lang="en-US" sz="3600" dirty="0"/>
              </a:p>
              <a:p>
                <a:r>
                  <a:rPr lang="en-US" dirty="0">
                    <a:solidFill>
                      <a:srgbClr val="00B0F0"/>
                    </a:solidFill>
                  </a:rPr>
                  <a:t>Taylor’s Theorem: </a:t>
                </a:r>
                <a:r>
                  <a:rPr lang="en-US" dirty="0"/>
                  <a:t>A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k-times differentiable 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 can be expanded as a series (with vanishing remainder as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)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rgbClr val="00B050"/>
                    </a:solidFill>
                  </a:rPr>
                  <a:t>.</a:t>
                </a:r>
                <a:r>
                  <a:rPr lang="en-US" dirty="0">
                    <a:solidFill>
                      <a:srgbClr val="00B0F0"/>
                    </a:solidFill>
                  </a:rPr>
                  <a:t> TERMINOLOGY: </a:t>
                </a:r>
                <a:r>
                  <a:rPr lang="en-US" dirty="0"/>
                  <a:t>A </a:t>
                </a:r>
                <a:r>
                  <a:rPr lang="en-US" i="1" dirty="0" err="1">
                    <a:solidFill>
                      <a:srgbClr val="00B0F0"/>
                    </a:solidFill>
                  </a:rPr>
                  <a:t>MacLaurin</a:t>
                </a:r>
                <a:r>
                  <a:rPr lang="en-US" i="1" dirty="0">
                    <a:solidFill>
                      <a:srgbClr val="00B0F0"/>
                    </a:solidFill>
                  </a:rPr>
                  <a:t> series </a:t>
                </a:r>
                <a:r>
                  <a:rPr lang="en-US" dirty="0"/>
                  <a:t>is the Taylor expansion of a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about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</a:t>
                </a:r>
                <a:endParaRPr lang="en-US" dirty="0"/>
              </a:p>
              <a:p>
                <a:r>
                  <a:rPr lang="en-US" dirty="0">
                    <a:solidFill>
                      <a:srgbClr val="00B050"/>
                    </a:solidFill>
                  </a:rPr>
                  <a:t>Exercise: </a:t>
                </a:r>
                <a:r>
                  <a:rPr lang="en-US" dirty="0"/>
                  <a:t>Write the </a:t>
                </a:r>
                <a:r>
                  <a:rPr lang="en-US" dirty="0" err="1"/>
                  <a:t>MacLaurin</a:t>
                </a:r>
                <a:r>
                  <a:rPr lang="en-US" dirty="0"/>
                  <a:t> series for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1" y="2447001"/>
                <a:ext cx="10900774" cy="3966325"/>
              </a:xfrm>
              <a:blipFill>
                <a:blip r:embed="rId3"/>
                <a:stretch>
                  <a:fillRect l="-815" t="-2236" b="-6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A477F9F-A141-C04D-A657-B15FC319676C}"/>
                  </a:ext>
                </a:extLst>
              </p:cNvPr>
              <p:cNvSpPr/>
              <p:nvPr/>
            </p:nvSpPr>
            <p:spPr>
              <a:xfrm>
                <a:off x="4403942" y="4756463"/>
                <a:ext cx="7182634" cy="632669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′′(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)(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+…+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sup>
                          </m:sSup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!</m:t>
                          </m:r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A477F9F-A141-C04D-A657-B15FC31967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3942" y="4756463"/>
                <a:ext cx="7182634" cy="632669"/>
              </a:xfrm>
              <a:prstGeom prst="rect">
                <a:avLst/>
              </a:prstGeom>
              <a:blipFill>
                <a:blip r:embed="rId5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B57B107-C4EE-2E4F-C2D8-C7C4FBCFD3AC}"/>
                  </a:ext>
                </a:extLst>
              </p:cNvPr>
              <p:cNvSpPr/>
              <p:nvPr/>
            </p:nvSpPr>
            <p:spPr>
              <a:xfrm>
                <a:off x="6008318" y="5951266"/>
                <a:ext cx="4969779" cy="632669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𝑥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𝑛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!</m:t>
                          </m:r>
                        </m:den>
                      </m:f>
                      <m:r>
                        <a:rPr lang="en-US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1+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3!</m:t>
                          </m:r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…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7B57B107-C4EE-2E4F-C2D8-C7C4FBCFD3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8318" y="5951266"/>
                <a:ext cx="4969779" cy="632669"/>
              </a:xfrm>
              <a:prstGeom prst="rect">
                <a:avLst/>
              </a:prstGeom>
              <a:blipFill>
                <a:blip r:embed="rId6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8">
                <a:extLst>
                  <a:ext uri="{FF2B5EF4-FFF2-40B4-BE49-F238E27FC236}">
                    <a16:creationId xmlns:a16="http://schemas.microsoft.com/office/drawing/2014/main" id="{64F15D11-9B68-845B-E04B-C101B43CA44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282313"/>
                  </p:ext>
                </p:extLst>
              </p:nvPr>
            </p:nvGraphicFramePr>
            <p:xfrm>
              <a:off x="4403941" y="1326046"/>
              <a:ext cx="7102258" cy="308952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02683">
                      <a:extLst>
                        <a:ext uri="{9D8B030D-6E8A-4147-A177-3AD203B41FA5}">
                          <a16:colId xmlns:a16="http://schemas.microsoft.com/office/drawing/2014/main" val="3266879937"/>
                        </a:ext>
                      </a:extLst>
                    </a:gridCol>
                    <a:gridCol w="2502683">
                      <a:extLst>
                        <a:ext uri="{9D8B030D-6E8A-4147-A177-3AD203B41FA5}">
                          <a16:colId xmlns:a16="http://schemas.microsoft.com/office/drawing/2014/main" val="3904310113"/>
                        </a:ext>
                      </a:extLst>
                    </a:gridCol>
                    <a:gridCol w="2096892">
                      <a:extLst>
                        <a:ext uri="{9D8B030D-6E8A-4147-A177-3AD203B41FA5}">
                          <a16:colId xmlns:a16="http://schemas.microsoft.com/office/drawing/2014/main" val="2684980375"/>
                        </a:ext>
                      </a:extLst>
                    </a:gridCol>
                  </a:tblGrid>
                  <a:tr h="121156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Function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Derivative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Integral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66300244"/>
                      </a:ext>
                    </a:extLst>
                  </a:tr>
                  <a:tr h="33573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600" i="1" smtClean="0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𝑥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  <m:d>
                                  <m:dPr>
                                    <m:ctrlP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i="1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1600" b="0" i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  <m:d>
                                  <m:dPr>
                                    <m:ctrlP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i="1" smtClean="0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706586624"/>
                      </a:ext>
                    </a:extLst>
                  </a:tr>
                  <a:tr h="584727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60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1600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𝑛</m:t>
                                    </m:r>
                                  </m:sup>
                                </m:sSup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,  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≠−1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60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1600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1600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𝑛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160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chemeClr val="bg1"/>
                                            </a:solidFill>
                                            <a:latin typeface="Cambria Math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+1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den>
                                </m:f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74013829"/>
                      </a:ext>
                    </a:extLst>
                  </a:tr>
                  <a:tr h="33573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−1/</m:t>
                                </m:r>
                                <m:sSup>
                                  <m:sSupPr>
                                    <m:ctrlPr>
                                      <a:rPr lang="en-US" sz="160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1600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unc>
                                  <m:func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latin typeface="Cambria Math" panose="02040503050406030204" pitchFamily="18" charset="0"/>
                                      </a:rPr>
                                      <m:t>ln</m:t>
                                    </m:r>
                                  </m:fName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func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62743745"/>
                      </a:ext>
                    </a:extLst>
                  </a:tr>
                  <a:tr h="335739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60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𝑎𝑥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60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𝑎𝑒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𝑎𝑥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(1/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sSup>
                                  <m:sSupPr>
                                    <m:ctrlPr>
                                      <a:rPr lang="en-US" sz="160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𝑎𝑥</m:t>
                                    </m:r>
                                  </m:sup>
                                </m:sSup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28058768"/>
                      </a:ext>
                    </a:extLst>
                  </a:tr>
                  <a:tr h="33573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  <m:d>
                                  <m:dPr>
                                    <m:ctrlP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begChr m:val="{"/>
                                    <m:endChr m:val=""/>
                                    <m:ctrlP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eqArr>
                                      <m:eqArrPr>
                                        <m:ctrlP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0, 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&lt;0</m:t>
                                        </m:r>
                                      </m:e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1, 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≥0</m:t>
                                        </m:r>
                                      </m:e>
                                    </m:eqArr>
                                  </m:e>
                                </m:d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𝛿</m:t>
                                </m:r>
                                <m:d>
                                  <m:dPr>
                                    <m:ctrlP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begChr m:val="{"/>
                                    <m:endChr m:val=""/>
                                    <m:ctrlP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eqArr>
                                      <m:eqArrPr>
                                        <m:ctrlP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0, 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≠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∞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 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=0</m:t>
                                        </m:r>
                                      </m:e>
                                    </m:eqArr>
                                  </m:e>
                                </m:d>
                              </m:oMath>
                            </m:oMathPara>
                          </a14:m>
                          <a:endParaRPr lang="en-US" sz="1600" b="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endParaRPr>
                        </a:p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nary>
                                  <m:naryPr>
                                    <m:ctrlP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∞</m:t>
                                    </m:r>
                                  </m:sub>
                                  <m:sup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∞</m:t>
                                    </m:r>
                                  </m:sup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𝛿</m:t>
                                    </m:r>
                                    <m:d>
                                      <m:dPr>
                                        <m:ctrlP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d>
                                      <m:dPr>
                                        <m:ctrlP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𝑑𝑥</m:t>
                                    </m:r>
                                  </m:e>
                                </m:nary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(0)</m:t>
                                </m:r>
                              </m:oMath>
                            </m:oMathPara>
                          </a14:m>
                          <a:endParaRPr lang="en-US" sz="1600" b="0" dirty="0">
                            <a:solidFill>
                              <a:schemeClr val="bg1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 </m:t>
                                </m:r>
                                <m:nary>
                                  <m:naryPr>
                                    <m:ctrlP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23"/>
                                      </m:rP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∞</m:t>
                                    </m:r>
                                  </m:sub>
                                  <m:sup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sz="1600" b="0" i="0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max</m:t>
                                        </m:r>
                                      </m:sub>
                                    </m:sSub>
                                  </m:sup>
                                  <m:e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𝐻</m:t>
                                    </m:r>
                                    <m:d>
                                      <m:dPr>
                                        <m:ctrlP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d>
                                    <m: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𝑑𝑥</m:t>
                                    </m:r>
                                  </m:e>
                                </m:nary>
                                <m:r>
                                  <a:rPr lang="en-US" sz="16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d>
                                  <m:dPr>
                                    <m:begChr m:val="{"/>
                                    <m:endChr m:val=""/>
                                    <m:ctrlPr>
                                      <a:rPr lang="en-US" sz="1600" b="0" i="1" smtClean="0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eqArr>
                                      <m:eqArrPr>
                                        <m:ctrlP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eqArr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0,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600" b="0" i="0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max</m:t>
                                            </m:r>
                                          </m:sub>
                                        </m:sSub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&lt;</m:t>
                                        </m:r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sSub>
                                          <m:sSubPr>
                                            <m:ctrlPr>
                                              <a:rPr lang="en-US" sz="16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600" b="0" i="0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max</m:t>
                                            </m:r>
                                          </m:sub>
                                        </m:sSub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16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600" b="0" i="0" smtClean="0">
                                                <a:solidFill>
                                                  <a:schemeClr val="bg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max</m:t>
                                            </m:r>
                                          </m:sub>
                                        </m:sSub>
                                        <m:r>
                                          <a:rPr lang="en-US" sz="1600" b="0" i="1" smtClean="0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≥0</m:t>
                                        </m:r>
                                      </m:e>
                                    </m:eqArr>
                                  </m:e>
                                </m:d>
                              </m:oMath>
                            </m:oMathPara>
                          </a14:m>
                          <a:endParaRPr lang="en-US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073189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8">
                <a:extLst>
                  <a:ext uri="{FF2B5EF4-FFF2-40B4-BE49-F238E27FC236}">
                    <a16:creationId xmlns:a16="http://schemas.microsoft.com/office/drawing/2014/main" id="{64F15D11-9B68-845B-E04B-C101B43CA44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1282313"/>
                  </p:ext>
                </p:extLst>
              </p:nvPr>
            </p:nvGraphicFramePr>
            <p:xfrm>
              <a:off x="4403941" y="1326046"/>
              <a:ext cx="7102258" cy="308952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02683">
                      <a:extLst>
                        <a:ext uri="{9D8B030D-6E8A-4147-A177-3AD203B41FA5}">
                          <a16:colId xmlns:a16="http://schemas.microsoft.com/office/drawing/2014/main" val="3266879937"/>
                        </a:ext>
                      </a:extLst>
                    </a:gridCol>
                    <a:gridCol w="2502683">
                      <a:extLst>
                        <a:ext uri="{9D8B030D-6E8A-4147-A177-3AD203B41FA5}">
                          <a16:colId xmlns:a16="http://schemas.microsoft.com/office/drawing/2014/main" val="3904310113"/>
                        </a:ext>
                      </a:extLst>
                    </a:gridCol>
                    <a:gridCol w="2096892">
                      <a:extLst>
                        <a:ext uri="{9D8B030D-6E8A-4147-A177-3AD203B41FA5}">
                          <a16:colId xmlns:a16="http://schemas.microsoft.com/office/drawing/2014/main" val="2684980375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Function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Derivative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Integral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866300244"/>
                      </a:ext>
                    </a:extLst>
                  </a:tr>
                  <a:tr h="33573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t="-100000" r="-185787" b="-121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99495" t="-100000" r="-84848" b="-121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239394" t="-100000" r="-1818" b="-12111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6586624"/>
                      </a:ext>
                    </a:extLst>
                  </a:tr>
                  <a:tr h="58472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7"/>
                          <a:stretch>
                            <a:fillRect t="-117391" r="-185787" b="-6108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7"/>
                          <a:stretch>
                            <a:fillRect l="-99495" t="-117391" r="-84848" b="-6108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239394" t="-117391" r="-1818" b="-61087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74013829"/>
                      </a:ext>
                    </a:extLst>
                  </a:tr>
                  <a:tr h="33573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t="-370370" r="-185787" b="-9407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99495" t="-370370" r="-84848" b="-9407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239394" t="-370370" r="-1818" b="-9407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62743745"/>
                      </a:ext>
                    </a:extLst>
                  </a:tr>
                  <a:tr h="33573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t="-488462" r="-185787" b="-876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99495" t="-488462" r="-84848" b="-87692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239394" t="-488462" r="-1818" b="-87692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28058768"/>
                      </a:ext>
                    </a:extLst>
                  </a:tr>
                  <a:tr h="116230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t="-166304" r="-185787" b="-1478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99495" t="-166304" r="-84848" b="-1478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239394" t="-166304" r="-1818" b="-14782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0731890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9446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36049-E4EC-562E-3274-73BE47BCA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FAB68-7BDA-A16F-94F9-BFE5C6BC9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Dirac Delta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93B269-1365-2F49-DC89-8199FBC66F0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36909" y="1706895"/>
                <a:ext cx="9905999" cy="4621575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200" dirty="0"/>
                  <a:t>The Dirac delta function is a generalized function, or distribution, with the following properties:</a:t>
                </a:r>
              </a:p>
              <a:p>
                <a:pPr marL="0" indent="0">
                  <a:buNone/>
                </a:pPr>
                <a:r>
                  <a:rPr lang="en-US" sz="2200" dirty="0"/>
                  <a:t> </a:t>
                </a:r>
                <a:r>
                  <a:rPr lang="en-US" sz="2800" dirty="0"/>
                  <a:t> </a:t>
                </a:r>
                <a:r>
                  <a:rPr lang="en-US" sz="4000" dirty="0"/>
                  <a:t> </a:t>
                </a:r>
                <a:r>
                  <a:rPr lang="en-US" sz="2200" dirty="0"/>
                  <a:t>and</a:t>
                </a:r>
              </a:p>
              <a:p>
                <a:pPr marL="0" indent="0">
                  <a:buNone/>
                </a:pPr>
                <a:r>
                  <a:rPr lang="en-US" sz="1400" dirty="0"/>
                  <a:t> </a:t>
                </a:r>
              </a:p>
              <a:p>
                <a:pPr marL="0" indent="0">
                  <a:buNone/>
                </a:pPr>
                <a:endParaRPr lang="en-US" sz="1400" dirty="0"/>
              </a:p>
              <a:p>
                <a:pPr marL="0" indent="0">
                  <a:buNone/>
                </a:pPr>
                <a:r>
                  <a:rPr lang="en-US" sz="2200" dirty="0"/>
                  <a:t>    and </a:t>
                </a:r>
              </a:p>
              <a:p>
                <a:r>
                  <a:rPr lang="en-US" sz="2200" dirty="0"/>
                  <a:t>Consequently,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 </m:t>
                    </m:r>
                  </m:oMath>
                </a14:m>
                <a:r>
                  <a:rPr lang="en-US" sz="2200" dirty="0"/>
                  <a:t>continuous function f,                              and </a:t>
                </a:r>
              </a:p>
              <a:p>
                <a:r>
                  <a:rPr lang="en-US" sz="2200" dirty="0"/>
                  <a:t>Moreover, </a:t>
                </a:r>
              </a:p>
              <a:p>
                <a:pPr marL="0" indent="0">
                  <a:buNone/>
                </a:pPr>
                <a:r>
                  <a:rPr lang="en-US" sz="2200" dirty="0"/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93B269-1365-2F49-DC89-8199FBC66F0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36909" y="1706895"/>
                <a:ext cx="9905999" cy="4621575"/>
              </a:xfrm>
              <a:blipFill>
                <a:blip r:embed="rId2"/>
                <a:stretch>
                  <a:fillRect l="-1152" t="-1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98FB1E9-E1BA-4DB9-3AC3-DB793F604959}"/>
                  </a:ext>
                </a:extLst>
              </p:cNvPr>
              <p:cNvSpPr txBox="1"/>
              <p:nvPr/>
            </p:nvSpPr>
            <p:spPr>
              <a:xfrm>
                <a:off x="4497149" y="2333268"/>
                <a:ext cx="2403475" cy="71019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8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98FB1E9-E1BA-4DB9-3AC3-DB793F6049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7149" y="2333268"/>
                <a:ext cx="2403475" cy="710194"/>
              </a:xfrm>
              <a:prstGeom prst="rect">
                <a:avLst/>
              </a:prstGeom>
              <a:blipFill>
                <a:blip r:embed="rId3"/>
                <a:stretch>
                  <a:fillRect l="-3158" t="-191228" b="-277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1AED2ED-59AD-7440-E8B5-E0C0E03152A3}"/>
                  </a:ext>
                </a:extLst>
              </p:cNvPr>
              <p:cNvSpPr txBox="1"/>
              <p:nvPr/>
            </p:nvSpPr>
            <p:spPr>
              <a:xfrm>
                <a:off x="8123266" y="4527536"/>
                <a:ext cx="4168229" cy="6235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nary>
                        <m:nary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(0)</m:t>
                      </m:r>
                    </m:oMath>
                  </m:oMathPara>
                </a14:m>
                <a:endParaRPr lang="en-US" sz="16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1AED2ED-59AD-7440-E8B5-E0C0E03152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3266" y="4527536"/>
                <a:ext cx="4168229" cy="623569"/>
              </a:xfrm>
              <a:prstGeom prst="rect">
                <a:avLst/>
              </a:prstGeom>
              <a:blipFill>
                <a:blip r:embed="rId4"/>
                <a:stretch>
                  <a:fillRect l="-15198" t="-156000" b="-2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9A561F8-CDD3-A79D-7F59-4EA712682BF1}"/>
                  </a:ext>
                </a:extLst>
              </p:cNvPr>
              <p:cNvSpPr txBox="1"/>
              <p:nvPr/>
            </p:nvSpPr>
            <p:spPr>
              <a:xfrm>
                <a:off x="1904478" y="2463177"/>
                <a:ext cx="335733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↦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b="0" dirty="0">
                    <a:solidFill>
                      <a:schemeClr val="tx1"/>
                    </a:solidFill>
                  </a:rPr>
                  <a:t> is such that: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9A561F8-CDD3-A79D-7F59-4EA712682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4478" y="2463177"/>
                <a:ext cx="3357337" cy="369332"/>
              </a:xfrm>
              <a:prstGeom prst="rect">
                <a:avLst/>
              </a:prstGeom>
              <a:blipFill>
                <a:blip r:embed="rId5"/>
                <a:stretch>
                  <a:fillRect t="-3226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26F8C7D-A4F1-9490-045A-6208D0BD135F}"/>
                  </a:ext>
                </a:extLst>
              </p:cNvPr>
              <p:cNvSpPr txBox="1"/>
              <p:nvPr/>
            </p:nvSpPr>
            <p:spPr>
              <a:xfrm>
                <a:off x="1796594" y="3614795"/>
                <a:ext cx="335733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↦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sz="1800" b="0" dirty="0">
                    <a:solidFill>
                      <a:schemeClr val="tx1"/>
                    </a:solidFill>
                  </a:rPr>
                  <a:t> is such that: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26F8C7D-A4F1-9490-045A-6208D0BD13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6594" y="3614795"/>
                <a:ext cx="3357337" cy="369332"/>
              </a:xfrm>
              <a:prstGeom prst="rect">
                <a:avLst/>
              </a:prstGeom>
              <a:blipFill>
                <a:blip r:embed="rId6"/>
                <a:stretch>
                  <a:fillRect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B69E750-985A-9BAC-3083-73CD29726712}"/>
                  </a:ext>
                </a:extLst>
              </p:cNvPr>
              <p:cNvSpPr txBox="1"/>
              <p:nvPr/>
            </p:nvSpPr>
            <p:spPr>
              <a:xfrm>
                <a:off x="4004445" y="3635348"/>
                <a:ext cx="24034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</m:d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US" sz="18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B69E750-985A-9BAC-3083-73CD297267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4445" y="3635348"/>
                <a:ext cx="2403475" cy="369332"/>
              </a:xfrm>
              <a:prstGeom prst="rect">
                <a:avLst/>
              </a:prstGeom>
              <a:blipFill>
                <a:blip r:embed="rId7"/>
                <a:stretch>
                  <a:fillRect t="-13333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13DF19B-9F61-2DD9-F859-C3FF41E44A9A}"/>
                  </a:ext>
                </a:extLst>
              </p:cNvPr>
              <p:cNvSpPr txBox="1"/>
              <p:nvPr/>
            </p:nvSpPr>
            <p:spPr>
              <a:xfrm>
                <a:off x="2588586" y="3979500"/>
                <a:ext cx="6802643" cy="8697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ℝ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sub>
                        <m:sup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.</m:t>
                          </m:r>
                        </m:sup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nary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nary>
                            <m:nary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nary>
                                <m:nary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∞</m:t>
                                  </m:r>
                                </m:sup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  <m:d>
                                    <m:d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  <m:d>
                                    <m:d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d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𝛿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</m:e>
                              </m:nary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nary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nary>
                    </m:oMath>
                  </m:oMathPara>
                </a14:m>
                <a:endParaRPr lang="en-US" sz="1600" dirty="0"/>
              </a:p>
              <a:p>
                <a:pPr lvl="0">
                  <a:defRPr/>
                </a:pPr>
                <a:endParaRPr lang="en-US" sz="16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13DF19B-9F61-2DD9-F859-C3FF41E44A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8586" y="3979500"/>
                <a:ext cx="6802643" cy="869790"/>
              </a:xfrm>
              <a:prstGeom prst="rect">
                <a:avLst/>
              </a:prstGeom>
              <a:blipFill>
                <a:blip r:embed="rId8"/>
                <a:stretch>
                  <a:fillRect t="-113043" b="-1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720E30B-189E-59DF-B6D7-7233216DA430}"/>
                  </a:ext>
                </a:extLst>
              </p:cNvPr>
              <p:cNvSpPr txBox="1"/>
              <p:nvPr/>
            </p:nvSpPr>
            <p:spPr>
              <a:xfrm>
                <a:off x="5426092" y="4664624"/>
                <a:ext cx="240347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(0)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18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720E30B-189E-59DF-B6D7-7233216DA4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6092" y="4664624"/>
                <a:ext cx="2403475" cy="369332"/>
              </a:xfrm>
              <a:prstGeom prst="rect">
                <a:avLst/>
              </a:prstGeom>
              <a:blipFill>
                <a:blip r:embed="rId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734DB84-1F17-BF96-7814-C31E41E380A5}"/>
                  </a:ext>
                </a:extLst>
              </p:cNvPr>
              <p:cNvSpPr txBox="1"/>
              <p:nvPr/>
            </p:nvSpPr>
            <p:spPr>
              <a:xfrm>
                <a:off x="4042068" y="3093055"/>
                <a:ext cx="3357337" cy="6235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6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734DB84-1F17-BF96-7814-C31E41E380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2068" y="3093055"/>
                <a:ext cx="3357337" cy="623569"/>
              </a:xfrm>
              <a:prstGeom prst="rect">
                <a:avLst/>
              </a:prstGeom>
              <a:blipFill>
                <a:blip r:embed="rId10"/>
                <a:stretch>
                  <a:fillRect t="-154000" b="-2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87E0E71-D8A4-29B3-14C2-781B7B103C7F}"/>
                  </a:ext>
                </a:extLst>
              </p:cNvPr>
              <p:cNvSpPr txBox="1"/>
              <p:nvPr/>
            </p:nvSpPr>
            <p:spPr>
              <a:xfrm>
                <a:off x="4569629" y="5072504"/>
                <a:ext cx="2403475" cy="5861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e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800" b="0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987E0E71-D8A4-29B3-14C2-781B7B103C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9629" y="5072504"/>
                <a:ext cx="2403475" cy="586186"/>
              </a:xfrm>
              <a:prstGeom prst="rect">
                <a:avLst/>
              </a:prstGeom>
              <a:blipFill>
                <a:blip r:embed="rId11"/>
                <a:stretch>
                  <a:fillRect t="-178723" b="-261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C1B2C5E-63CE-1505-C998-C2F164380040}"/>
                  </a:ext>
                </a:extLst>
              </p:cNvPr>
              <p:cNvSpPr txBox="1"/>
              <p:nvPr/>
            </p:nvSpPr>
            <p:spPr>
              <a:xfrm>
                <a:off x="3134956" y="5554754"/>
                <a:ext cx="3357337" cy="6235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6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C1B2C5E-63CE-1505-C998-C2F164380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4956" y="5554754"/>
                <a:ext cx="3357337" cy="623569"/>
              </a:xfrm>
              <a:prstGeom prst="rect">
                <a:avLst/>
              </a:prstGeom>
              <a:blipFill>
                <a:blip r:embed="rId12"/>
                <a:stretch>
                  <a:fillRect l="-1128" t="-156000" b="-2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6094AA-7E8D-9D13-5E48-3034702C93B4}"/>
                  </a:ext>
                </a:extLst>
              </p:cNvPr>
              <p:cNvSpPr txBox="1"/>
              <p:nvPr/>
            </p:nvSpPr>
            <p:spPr>
              <a:xfrm>
                <a:off x="5663465" y="5707589"/>
                <a:ext cx="3357337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</m:oMath>
                  </m:oMathPara>
                </a14:m>
                <a:endParaRPr lang="en-US" sz="16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86094AA-7E8D-9D13-5E48-3034702C93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3465" y="5707589"/>
                <a:ext cx="3357337" cy="338554"/>
              </a:xfrm>
              <a:prstGeom prst="rect">
                <a:avLst/>
              </a:prstGeom>
              <a:blipFill>
                <a:blip r:embed="rId13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50CDAAF-BA21-98D0-5E6A-0CFF1628BE67}"/>
                  </a:ext>
                </a:extLst>
              </p:cNvPr>
              <p:cNvSpPr txBox="1"/>
              <p:nvPr/>
            </p:nvSpPr>
            <p:spPr>
              <a:xfrm>
                <a:off x="3585783" y="6167593"/>
                <a:ext cx="5017257" cy="6235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nary>
                        <m:nary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50CDAAF-BA21-98D0-5E6A-0CFF1628B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5783" y="6167593"/>
                <a:ext cx="5017257" cy="623569"/>
              </a:xfrm>
              <a:prstGeom prst="rect">
                <a:avLst/>
              </a:prstGeom>
              <a:blipFill>
                <a:blip r:embed="rId14"/>
                <a:stretch>
                  <a:fillRect l="-11364" t="-154000" b="-2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590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 methods </a:t>
            </a:r>
            <a:r>
              <a:rPr lang="mr-IN" dirty="0"/>
              <a:t>–</a:t>
            </a:r>
            <a:r>
              <a:rPr lang="en-US" dirty="0"/>
              <a:t> ordinary differential equations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2494" y="2036071"/>
            <a:ext cx="10131425" cy="4633669"/>
          </a:xfrm>
        </p:spPr>
        <p:txBody>
          <a:bodyPr>
            <a:normAutofit fontScale="62500" lnSpcReduction="20000"/>
          </a:bodyPr>
          <a:lstStyle/>
          <a:p>
            <a:endParaRPr lang="en-US" sz="2900" dirty="0"/>
          </a:p>
          <a:p>
            <a:r>
              <a:rPr lang="en-US" sz="4200" dirty="0"/>
              <a:t>Differential equations relate functions and their derivatives</a:t>
            </a:r>
          </a:p>
          <a:p>
            <a:r>
              <a:rPr lang="en-US" sz="4200" dirty="0"/>
              <a:t>We can directly solve some differential equations by methods such as</a:t>
            </a:r>
          </a:p>
          <a:p>
            <a:pPr lvl="1"/>
            <a:r>
              <a:rPr lang="en-US" sz="4200" dirty="0"/>
              <a:t>Integration</a:t>
            </a:r>
          </a:p>
          <a:p>
            <a:pPr marL="0" indent="0">
              <a:buNone/>
            </a:pPr>
            <a:endParaRPr lang="en-US" sz="4200" dirty="0"/>
          </a:p>
          <a:p>
            <a:pPr lvl="1"/>
            <a:r>
              <a:rPr lang="en-US" sz="4200" dirty="0"/>
              <a:t>Separation of variables</a:t>
            </a:r>
          </a:p>
          <a:p>
            <a:pPr lvl="1"/>
            <a:endParaRPr lang="en-US" sz="4200" dirty="0"/>
          </a:p>
          <a:p>
            <a:pPr lvl="1"/>
            <a:r>
              <a:rPr lang="en-US" sz="4200" dirty="0"/>
              <a:t>Integration by parts</a:t>
            </a:r>
            <a:endParaRPr lang="en-US" sz="3800" dirty="0"/>
          </a:p>
          <a:p>
            <a:r>
              <a:rPr lang="en-US" sz="3800" dirty="0"/>
              <a:t>For many differential equations, the simplest method of solution is making a guess, or </a:t>
            </a:r>
            <a:r>
              <a:rPr lang="en-US" sz="3800" i="1" dirty="0"/>
              <a:t>ansatz</a:t>
            </a:r>
          </a:p>
          <a:p>
            <a:endParaRPr lang="en-US" sz="2900" dirty="0"/>
          </a:p>
          <a:p>
            <a:endParaRPr lang="en-US" sz="2900" i="1" dirty="0"/>
          </a:p>
          <a:p>
            <a:endParaRPr lang="en-US" sz="2900" i="1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762814" y="3546889"/>
                <a:ext cx="1756679" cy="632669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𝑓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𝑥</m:t>
                          </m:r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2814" y="3546889"/>
                <a:ext cx="1756679" cy="632669"/>
              </a:xfrm>
              <a:prstGeom prst="rect">
                <a:avLst/>
              </a:prstGeom>
              <a:blipFill>
                <a:blip r:embed="rId2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5209440" y="4489351"/>
                <a:ext cx="1479459" cy="543124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𝑑𝑦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𝑑𝑥</m:t>
                          </m:r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𝑦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09440" y="4489351"/>
                <a:ext cx="1479459" cy="543124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090DAB2-53F6-3983-996A-7B9AC3589836}"/>
                  </a:ext>
                </a:extLst>
              </p:cNvPr>
              <p:cNvSpPr/>
              <p:nvPr/>
            </p:nvSpPr>
            <p:spPr>
              <a:xfrm>
                <a:off x="6066924" y="3535615"/>
                <a:ext cx="3039379" cy="632669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⇒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ln</m:t>
                          </m:r>
                        </m:fName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func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𝐶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090DAB2-53F6-3983-996A-7B9AC358983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6924" y="3535615"/>
                <a:ext cx="3039379" cy="63266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393885E-5582-0077-EFFD-04EB541BD1F3}"/>
                  </a:ext>
                </a:extLst>
              </p:cNvPr>
              <p:cNvSpPr/>
              <p:nvPr/>
            </p:nvSpPr>
            <p:spPr>
              <a:xfrm>
                <a:off x="6826419" y="4322126"/>
                <a:ext cx="5175989" cy="877573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⇒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𝑑𝑦</m:t>
                              </m:r>
                            </m:num>
                            <m:den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den>
                          </m:f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=</m:t>
                          </m:r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𝑑𝑥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⇒</m:t>
                          </m:r>
                          <m:func>
                            <m:func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</m:func>
                        </m:e>
                      </m:nary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3</m:t>
                          </m:r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𝐶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⇒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𝑦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+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𝐶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5393885E-5582-0077-EFFD-04EB541BD1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6419" y="4322126"/>
                <a:ext cx="5175989" cy="877573"/>
              </a:xfrm>
              <a:prstGeom prst="rect">
                <a:avLst/>
              </a:prstGeom>
              <a:blipFill>
                <a:blip r:embed="rId5"/>
                <a:stretch>
                  <a:fillRect l="-10269" t="-115493" b="-1704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F67175B-02A4-A5FA-9BEB-DE86C9FEF70A}"/>
                  </a:ext>
                </a:extLst>
              </p:cNvPr>
              <p:cNvSpPr/>
              <p:nvPr/>
            </p:nvSpPr>
            <p:spPr>
              <a:xfrm>
                <a:off x="4572000" y="5253486"/>
                <a:ext cx="1945040" cy="559141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m:rPr>
                              <m:brk/>
                            </m:r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𝑘𝑥</m:t>
                              </m:r>
                            </m:sup>
                          </m:sSup>
                          <m:r>
                            <m:rPr>
                              <m:brk/>
                            </m:r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F67175B-02A4-A5FA-9BEB-DE86C9FEF7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5253486"/>
                <a:ext cx="1945040" cy="559141"/>
              </a:xfrm>
              <a:prstGeom prst="rect">
                <a:avLst/>
              </a:prstGeom>
              <a:blipFill>
                <a:blip r:embed="rId6"/>
                <a:stretch>
                  <a:fillRect l="-25161" t="-206522" b="-2891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9391698-5DAC-A028-AE04-18B15B1FE894}"/>
                  </a:ext>
                </a:extLst>
              </p:cNvPr>
              <p:cNvSpPr/>
              <p:nvPr/>
            </p:nvSpPr>
            <p:spPr>
              <a:xfrm>
                <a:off x="6688898" y="5253486"/>
                <a:ext cx="2417405" cy="620149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𝑘𝑥</m:t>
                              </m:r>
                            </m:sup>
                          </m:sSup>
                          <m:r>
                            <m:rPr>
                              <m:brk/>
                            </m:r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𝑘𝑥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9391698-5DAC-A028-AE04-18B15B1FE8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8898" y="5253486"/>
                <a:ext cx="2417405" cy="620149"/>
              </a:xfrm>
              <a:prstGeom prst="rect">
                <a:avLst/>
              </a:prstGeom>
              <a:blipFill>
                <a:blip r:embed="rId7"/>
                <a:stretch>
                  <a:fillRect l="-18229" t="-182353" b="-2549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7C1BD8D-A7BD-AEE3-F38A-4D3EE4D4F58B}"/>
                  </a:ext>
                </a:extLst>
              </p:cNvPr>
              <p:cNvSpPr/>
              <p:nvPr/>
            </p:nvSpPr>
            <p:spPr>
              <a:xfrm>
                <a:off x="9412575" y="5314570"/>
                <a:ext cx="2589833" cy="620149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𝑘𝑥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𝑘𝑥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7C1BD8D-A7BD-AEE3-F38A-4D3EE4D4F58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2575" y="5314570"/>
                <a:ext cx="2589833" cy="620149"/>
              </a:xfrm>
              <a:prstGeom prst="rect">
                <a:avLst/>
              </a:prstGeom>
              <a:blipFill>
                <a:blip r:embed="rId8"/>
                <a:stretch>
                  <a:fillRect b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Left Brace 10">
            <a:extLst>
              <a:ext uri="{FF2B5EF4-FFF2-40B4-BE49-F238E27FC236}">
                <a16:creationId xmlns:a16="http://schemas.microsoft.com/office/drawing/2014/main" id="{E6601DB4-FDB9-E71C-45E6-7AD6B1B66518}"/>
              </a:ext>
            </a:extLst>
          </p:cNvPr>
          <p:cNvSpPr/>
          <p:nvPr/>
        </p:nvSpPr>
        <p:spPr>
          <a:xfrm>
            <a:off x="5665677" y="5461268"/>
            <a:ext cx="242993" cy="559141"/>
          </a:xfrm>
          <a:prstGeom prst="leftBrace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AA0CD5D2-28FF-B417-4F82-3ED67A30C6A5}"/>
              </a:ext>
            </a:extLst>
          </p:cNvPr>
          <p:cNvSpPr/>
          <p:nvPr/>
        </p:nvSpPr>
        <p:spPr>
          <a:xfrm>
            <a:off x="5280207" y="5595739"/>
            <a:ext cx="97127" cy="259967"/>
          </a:xfrm>
          <a:prstGeom prst="leftBrace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B7A7C1-3A49-09BB-6304-6F749A6DE997}"/>
              </a:ext>
            </a:extLst>
          </p:cNvPr>
          <p:cNvSpPr txBox="1"/>
          <p:nvPr/>
        </p:nvSpPr>
        <p:spPr>
          <a:xfrm>
            <a:off x="5201538" y="5671040"/>
            <a:ext cx="285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EBE961-1D98-317A-FB55-AB403FF4C245}"/>
              </a:ext>
            </a:extLst>
          </p:cNvPr>
          <p:cNvSpPr txBox="1"/>
          <p:nvPr/>
        </p:nvSpPr>
        <p:spPr>
          <a:xfrm>
            <a:off x="5505272" y="5703313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dv</a:t>
            </a:r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E6965D35-2692-B2E2-65DE-1718AA5854A4}"/>
              </a:ext>
            </a:extLst>
          </p:cNvPr>
          <p:cNvSpPr/>
          <p:nvPr/>
        </p:nvSpPr>
        <p:spPr>
          <a:xfrm>
            <a:off x="7565021" y="5531780"/>
            <a:ext cx="242993" cy="559141"/>
          </a:xfrm>
          <a:prstGeom prst="leftBrace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DD1EEE1D-4345-BD00-5F10-5851CFF59759}"/>
              </a:ext>
            </a:extLst>
          </p:cNvPr>
          <p:cNvSpPr/>
          <p:nvPr/>
        </p:nvSpPr>
        <p:spPr>
          <a:xfrm>
            <a:off x="8012417" y="5600020"/>
            <a:ext cx="242993" cy="267199"/>
          </a:xfrm>
          <a:prstGeom prst="leftBrace">
            <a:avLst/>
          </a:prstGeom>
          <a:scene3d>
            <a:camera prst="orthographicFront">
              <a:rot lat="0" lon="0" rev="54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30F724C-2F29-6769-BFB5-267FF0AADF19}"/>
              </a:ext>
            </a:extLst>
          </p:cNvPr>
          <p:cNvSpPr txBox="1"/>
          <p:nvPr/>
        </p:nvSpPr>
        <p:spPr>
          <a:xfrm>
            <a:off x="7976260" y="5750869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du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DCD468-3450-9005-D94E-7FA2206BB547}"/>
              </a:ext>
            </a:extLst>
          </p:cNvPr>
          <p:cNvSpPr txBox="1"/>
          <p:nvPr/>
        </p:nvSpPr>
        <p:spPr>
          <a:xfrm flipH="1">
            <a:off x="7558765" y="5771683"/>
            <a:ext cx="35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90083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2" grpId="1" animBg="1"/>
      <p:bldP spid="13" grpId="0"/>
      <p:bldP spid="14" grpId="0"/>
      <p:bldP spid="15" grpId="0" animBg="1"/>
      <p:bldP spid="16" grpId="0" animBg="1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9B80E-0EDA-5F80-9781-3B309955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 Methods – Fourier’s Trick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FFCB94-4CE6-F710-147B-F6613A900F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41412" y="1902916"/>
                <a:ext cx="9905999" cy="3541714"/>
              </a:xfrm>
            </p:spPr>
            <p:txBody>
              <a:bodyPr/>
              <a:lstStyle/>
              <a:p>
                <a:r>
                  <a:rPr lang="en-US" dirty="0"/>
                  <a:t>Suppose a periodic function F(x) can be expressed in a Fourier series</a:t>
                </a:r>
                <a:r>
                  <a:rPr lang="en-US" baseline="30000" dirty="0"/>
                  <a:t>1</a:t>
                </a:r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Now, how do we find the coefficients?</a:t>
                </a:r>
              </a:p>
              <a:p>
                <a:pPr lvl="1"/>
                <a:r>
                  <a:rPr lang="en-US" dirty="0"/>
                  <a:t>Use orthogonality of the basis functions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den>
                        </m:f>
                      </m:e>
                    </m:func>
                  </m:oMath>
                </a14:m>
                <a:endParaRPr lang="en-US" dirty="0"/>
              </a:p>
              <a:p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6FFCB94-4CE6-F710-147B-F6613A900F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2" y="1902916"/>
                <a:ext cx="9905999" cy="3541714"/>
              </a:xfrm>
              <a:blipFill>
                <a:blip r:embed="rId3"/>
                <a:stretch>
                  <a:fillRect l="-1280" t="-2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B818E03-CCAC-ABD8-64E4-E63AA9519E88}"/>
                  </a:ext>
                </a:extLst>
              </p:cNvPr>
              <p:cNvSpPr txBox="1"/>
              <p:nvPr/>
            </p:nvSpPr>
            <p:spPr>
              <a:xfrm>
                <a:off x="3024057" y="2337146"/>
                <a:ext cx="5413530" cy="8478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nary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B818E03-CCAC-ABD8-64E4-E63AA9519E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4057" y="2337146"/>
                <a:ext cx="5413530" cy="847861"/>
              </a:xfrm>
              <a:prstGeom prst="rect">
                <a:avLst/>
              </a:prstGeom>
              <a:blipFill>
                <a:blip r:embed="rId4"/>
                <a:stretch>
                  <a:fillRect t="-98529" b="-15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7B741AA-4ED4-C642-4F87-E13CDF78DBE7}"/>
              </a:ext>
            </a:extLst>
          </p:cNvPr>
          <p:cNvSpPr txBox="1"/>
          <p:nvPr/>
        </p:nvSpPr>
        <p:spPr>
          <a:xfrm>
            <a:off x="1141412" y="6054816"/>
            <a:ext cx="7635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Fourier series is a decomposition into an infinite sum of sines and cosines, where</a:t>
            </a:r>
          </a:p>
          <a:p>
            <a:r>
              <a:rPr lang="en-US" dirty="0">
                <a:hlinkClick r:id="rId5"/>
              </a:rPr>
              <a:t>https://mathworld.wolfram.com/FourierSeries.html</a:t>
            </a: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000206-7BD5-CB23-B7CC-062D31C142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19252" y="5255317"/>
            <a:ext cx="1537252" cy="14553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AB14AC0-EE8D-1B56-9411-E90E1ACC1C41}"/>
                  </a:ext>
                </a:extLst>
              </p:cNvPr>
              <p:cNvSpPr txBox="1"/>
              <p:nvPr/>
            </p:nvSpPr>
            <p:spPr>
              <a:xfrm>
                <a:off x="2139467" y="4164968"/>
                <a:ext cx="5639312" cy="8478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func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nary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func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fun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AB14AC0-EE8D-1B56-9411-E90E1ACC1C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9467" y="4164968"/>
                <a:ext cx="5639312" cy="847861"/>
              </a:xfrm>
              <a:prstGeom prst="rect">
                <a:avLst/>
              </a:prstGeom>
              <a:blipFill>
                <a:blip r:embed="rId7"/>
                <a:stretch>
                  <a:fillRect l="-12360" t="-119118" b="-183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C2037C7-C5CA-8855-2484-CF063BE9E15B}"/>
                  </a:ext>
                </a:extLst>
              </p:cNvPr>
              <p:cNvSpPr txBox="1"/>
              <p:nvPr/>
            </p:nvSpPr>
            <p:spPr>
              <a:xfrm>
                <a:off x="1696884" y="5087288"/>
                <a:ext cx="6524477" cy="7146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fun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𝑎</m:t>
                          </m:r>
                        </m:sup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den>
                                  </m:f>
                                </m:e>
                              </m:func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C2037C7-C5CA-8855-2484-CF063BE9E1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6884" y="5087288"/>
                <a:ext cx="6524477" cy="714683"/>
              </a:xfrm>
              <a:prstGeom prst="rect">
                <a:avLst/>
              </a:prstGeom>
              <a:blipFill>
                <a:blip r:embed="rId8"/>
                <a:stretch>
                  <a:fillRect l="-5049" t="-154386" b="-2280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69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 methods </a:t>
            </a:r>
            <a:r>
              <a:rPr lang="mr-IN" dirty="0"/>
              <a:t>–</a:t>
            </a:r>
            <a:r>
              <a:rPr lang="en-US" dirty="0"/>
              <a:t> partial differential equations; boundary conditions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Wave PDE:</a:t>
            </a:r>
          </a:p>
          <a:p>
            <a:endParaRPr lang="en-US" dirty="0"/>
          </a:p>
          <a:p>
            <a:endParaRPr lang="en-US" dirty="0"/>
          </a:p>
          <a:p>
            <a:pPr>
              <a:buFont typeface="Arial" charset="0"/>
              <a:buChar char="•"/>
            </a:pPr>
            <a:r>
              <a:rPr lang="en-US" dirty="0"/>
              <a:t>Ansatz??</a:t>
            </a:r>
          </a:p>
          <a:p>
            <a:pPr marL="0" indent="0">
              <a:buNone/>
            </a:pPr>
            <a:r>
              <a:rPr lang="en-US" dirty="0"/>
              <a:t>   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208457" y="2558872"/>
                <a:ext cx="1844046" cy="103517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𝑓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v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𝑓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457" y="2558872"/>
                <a:ext cx="1844046" cy="103517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4524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 methods </a:t>
            </a:r>
            <a:r>
              <a:rPr lang="mr-IN" dirty="0"/>
              <a:t>–</a:t>
            </a:r>
            <a:r>
              <a:rPr lang="en-US" dirty="0"/>
              <a:t> partial differential equations; boundary conditions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Wave PDE:</a:t>
            </a:r>
          </a:p>
          <a:p>
            <a:endParaRPr lang="en-US" dirty="0"/>
          </a:p>
          <a:p>
            <a:endParaRPr lang="en-US" dirty="0"/>
          </a:p>
          <a:p>
            <a:pPr>
              <a:buFont typeface="Arial" charset="0"/>
              <a:buChar char="•"/>
            </a:pPr>
            <a:r>
              <a:rPr lang="en-US" dirty="0"/>
              <a:t>Ansatz:                                                                                               Works when f</a:t>
            </a:r>
            <a:r>
              <a:rPr lang="en-US" baseline="-25000" dirty="0"/>
              <a:t>-</a:t>
            </a:r>
            <a:r>
              <a:rPr lang="en-US" dirty="0"/>
              <a:t> and f</a:t>
            </a:r>
            <a:r>
              <a:rPr lang="en-US" baseline="-25000" dirty="0"/>
              <a:t>+</a:t>
            </a:r>
            <a:r>
              <a:rPr lang="en-US" dirty="0"/>
              <a:t> are any differentiable functions!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208457" y="2559055"/>
                <a:ext cx="1844046" cy="103517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𝑓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v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𝑓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457" y="2559055"/>
                <a:ext cx="1844046" cy="103517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663839" y="4365403"/>
                <a:ext cx="3112474" cy="65462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𝑓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+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chemeClr val="bg1"/>
                          </a:solidFill>
                          <a:latin typeface="Cambria Math" charset="0"/>
                        </a:rPr>
                        <m:t>v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)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−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v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3839" y="4365403"/>
                <a:ext cx="3112474" cy="6546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1159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 methods </a:t>
            </a:r>
            <a:r>
              <a:rPr lang="mr-IN" dirty="0"/>
              <a:t>–</a:t>
            </a:r>
            <a:r>
              <a:rPr lang="en-US" dirty="0"/>
              <a:t> partial differential equations; boundary conditions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4113735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Wave PDE:</a:t>
            </a:r>
          </a:p>
          <a:p>
            <a:endParaRPr lang="en-US" dirty="0"/>
          </a:p>
          <a:p>
            <a:endParaRPr lang="en-US" dirty="0"/>
          </a:p>
          <a:p>
            <a:pPr>
              <a:buFont typeface="Arial" charset="0"/>
              <a:buChar char="•"/>
            </a:pPr>
            <a:r>
              <a:rPr lang="en-US" dirty="0"/>
              <a:t>Ansatz:                                                                                               Works when f</a:t>
            </a:r>
            <a:r>
              <a:rPr lang="en-US" baseline="-25000" dirty="0"/>
              <a:t>-</a:t>
            </a:r>
            <a:r>
              <a:rPr lang="en-US" dirty="0"/>
              <a:t> and f</a:t>
            </a:r>
            <a:r>
              <a:rPr lang="en-US" baseline="-25000" dirty="0"/>
              <a:t>+</a:t>
            </a:r>
            <a:r>
              <a:rPr lang="en-US" dirty="0"/>
              <a:t> are any differentiable functions!</a:t>
            </a:r>
          </a:p>
          <a:p>
            <a:pPr>
              <a:buFont typeface="Arial" charset="0"/>
              <a:buChar char="•"/>
            </a:pPr>
            <a:r>
              <a:rPr lang="en-US" dirty="0"/>
              <a:t>But WAIT: 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208457" y="2559055"/>
                <a:ext cx="1844046" cy="103517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𝑓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v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𝑓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8457" y="2559055"/>
                <a:ext cx="1844046" cy="103517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663839" y="4365403"/>
                <a:ext cx="3112474" cy="65462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𝑓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+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(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chemeClr val="bg1"/>
                          </a:solidFill>
                          <a:latin typeface="Cambria Math" charset="0"/>
                        </a:rPr>
                        <m:t>v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)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−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𝑥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v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3839" y="4365403"/>
                <a:ext cx="3112474" cy="6546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974558D-D8BF-5693-E0AD-1D46FF5573DD}"/>
                  </a:ext>
                </a:extLst>
              </p:cNvPr>
              <p:cNvSpPr/>
              <p:nvPr/>
            </p:nvSpPr>
            <p:spPr>
              <a:xfrm>
                <a:off x="2828098" y="5427852"/>
                <a:ext cx="3568700" cy="81163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𝑚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𝜆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,0</m:t>
                          </m:r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𝐴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0,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𝑛𝑇</m:t>
                          </m:r>
                        </m:e>
                      </m:d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,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𝑚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,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𝑛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∈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ℤ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0974558D-D8BF-5693-E0AD-1D46FF5573D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8098" y="5427852"/>
                <a:ext cx="3568700" cy="8116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077C6EA-6ABE-EBA9-0BC9-254959D2CD54}"/>
                  </a:ext>
                </a:extLst>
              </p:cNvPr>
              <p:cNvSpPr/>
              <p:nvPr/>
            </p:nvSpPr>
            <p:spPr>
              <a:xfrm>
                <a:off x="7122143" y="5711868"/>
                <a:ext cx="4989421" cy="565714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𝑥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(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±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v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)</m:t>
                              </m:r>
                            </m:e>
                          </m:d>
                        </m:e>
                      </m:func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𝜆</m:t>
                                  </m:r>
                                </m:den>
                              </m:f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±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𝑇</m:t>
                                  </m:r>
                                </m:den>
                              </m:f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077C6EA-6ABE-EBA9-0BC9-254959D2CD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2143" y="5711868"/>
                <a:ext cx="4989421" cy="565714"/>
              </a:xfrm>
              <a:prstGeom prst="rect">
                <a:avLst/>
              </a:prstGeom>
              <a:blipFill>
                <a:blip r:embed="rId6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114B8D50-CC53-EB8A-A27A-C132118C2307}"/>
              </a:ext>
            </a:extLst>
          </p:cNvPr>
          <p:cNvSpPr txBox="1"/>
          <p:nvPr/>
        </p:nvSpPr>
        <p:spPr>
          <a:xfrm>
            <a:off x="8981162" y="5298510"/>
            <a:ext cx="1747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Solution given by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28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D5A35-3B0A-66A6-1098-40D327B42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1D454-351F-D729-AAA2-7ACEFCAA4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Gradients and Line Elements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7B2193-4475-84E8-DCD3-36585EF852E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41412" y="2249486"/>
                <a:ext cx="10118771" cy="4242753"/>
              </a:xfrm>
            </p:spPr>
            <p:txBody>
              <a:bodyPr/>
              <a:lstStyle/>
              <a:p>
                <a:r>
                  <a:rPr lang="en-US" dirty="0"/>
                  <a:t>The scalar valued function T(</a:t>
                </a:r>
                <a:r>
                  <a:rPr lang="en-US" dirty="0" err="1"/>
                  <a:t>x,y,z</a:t>
                </a:r>
                <a:r>
                  <a:rPr lang="en-US" dirty="0"/>
                  <a:t>) with domain in 3D space has total derivative</a:t>
                </a:r>
              </a:p>
              <a:p>
                <a:endParaRPr lang="en-US" dirty="0"/>
              </a:p>
              <a:p>
                <a:r>
                  <a:rPr lang="en-US" dirty="0"/>
                  <a:t>This can be expressed in terms of the gradient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𝛻</m:t>
                        </m:r>
                      </m:e>
                    </m:acc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 (rate of change in the direction of fastest change), as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   where the line element in Cartesian coordinates is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7B2193-4475-84E8-DCD3-36585EF852E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1412" y="2249486"/>
                <a:ext cx="10118771" cy="4242753"/>
              </a:xfrm>
              <a:blipFill>
                <a:blip r:embed="rId2"/>
                <a:stretch>
                  <a:fillRect l="-1253" t="-2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6E0A70F-8C9F-5798-DB16-90FD5563FC65}"/>
                  </a:ext>
                </a:extLst>
              </p:cNvPr>
              <p:cNvSpPr txBox="1"/>
              <p:nvPr/>
            </p:nvSpPr>
            <p:spPr>
              <a:xfrm>
                <a:off x="2755414" y="2882507"/>
                <a:ext cx="4031932" cy="4736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𝑑𝑇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charset="0"/>
                            </a:rPr>
                            <m:t>𝜕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1200" i="1">
                              <a:latin typeface="Cambria Math" charset="0"/>
                            </a:rPr>
                            <m:t>𝜕</m:t>
                          </m:r>
                          <m:r>
                            <a:rPr lang="en-US" sz="12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charset="0"/>
                            </a:rPr>
                            <m:t>𝜕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1200" i="1">
                              <a:latin typeface="Cambria Math" charset="0"/>
                            </a:rPr>
                            <m:t>𝜕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𝑑𝑦</m:t>
                      </m:r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charset="0"/>
                            </a:rPr>
                            <m:t>𝜕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1200" i="1">
                              <a:latin typeface="Cambria Math" charset="0"/>
                            </a:rPr>
                            <m:t>𝜕</m:t>
                          </m:r>
                          <m:r>
                            <a:rPr lang="en-US" sz="120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𝑑𝑧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6E0A70F-8C9F-5798-DB16-90FD5563FC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5414" y="2882507"/>
                <a:ext cx="4031932" cy="473656"/>
              </a:xfrm>
              <a:prstGeom prst="rect">
                <a:avLst/>
              </a:prstGeom>
              <a:blipFill>
                <a:blip r:embed="rId3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B6EB500-6FDC-9C55-C068-7031582A8E20}"/>
                  </a:ext>
                </a:extLst>
              </p:cNvPr>
              <p:cNvSpPr txBox="1"/>
              <p:nvPr/>
            </p:nvSpPr>
            <p:spPr>
              <a:xfrm>
                <a:off x="1706029" y="4462839"/>
                <a:ext cx="6758702" cy="4750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𝑑</m:t>
                      </m:r>
                      <m:d>
                        <m:d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d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𝑑𝑇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charset="0"/>
                            </a:rPr>
                            <m:t>𝜕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1200" i="1">
                              <a:latin typeface="Cambria Math" charset="0"/>
                            </a:rPr>
                            <m:t>𝜕</m:t>
                          </m:r>
                          <m:r>
                            <a:rPr lang="en-US" sz="12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charset="0"/>
                            </a:rPr>
                            <m:t>𝜕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1200" i="1">
                              <a:latin typeface="Cambria Math" charset="0"/>
                            </a:rPr>
                            <m:t>𝜕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𝑑𝑦</m:t>
                      </m:r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charset="0"/>
                            </a:rPr>
                            <m:t>𝜕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sz="1200" i="1">
                              <a:latin typeface="Cambria Math" charset="0"/>
                            </a:rPr>
                            <m:t>𝜕</m:t>
                          </m:r>
                          <m:r>
                            <a:rPr lang="en-US" sz="120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𝑑𝑧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i="1">
                                  <a:latin typeface="Cambria Math" charset="0"/>
                                </a:rPr>
                                <m:t>𝜕</m:t>
                              </m:r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US" sz="1200" i="1">
                                  <a:latin typeface="Cambria Math" charset="0"/>
                                </a:rPr>
                                <m:t>𝜕</m:t>
                              </m:r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acc>
                            <m:accPr>
                              <m:chr m:val="̂"/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i="1">
                                  <a:latin typeface="Cambria Math" charset="0"/>
                                </a:rPr>
                                <m:t>𝜕</m:t>
                              </m:r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US" sz="1200" i="1">
                                  <a:latin typeface="Cambria Math" charset="0"/>
                                </a:rPr>
                                <m:t>𝜕</m:t>
                              </m:r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  <m:acc>
                            <m:accPr>
                              <m:chr m:val="̂"/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i="1">
                                  <a:latin typeface="Cambria Math" charset="0"/>
                                </a:rPr>
                                <m:t>𝜕</m:t>
                              </m:r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US" sz="1200" i="1">
                                  <a:latin typeface="Cambria Math" charset="0"/>
                                </a:rPr>
                                <m:t>𝜕</m:t>
                              </m:r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  <m:acc>
                            <m:accPr>
                              <m:chr m:val="̂"/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e>
                      </m:d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  <m:acc>
                            <m:accPr>
                              <m:chr m:val="̂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  <m:acc>
                            <m:accPr>
                              <m:chr m:val="̂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𝑑𝑧</m:t>
                          </m:r>
                          <m:acc>
                            <m:accPr>
                              <m:chr m:val="̂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acc>
                        </m:e>
                      </m:d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>
                              <a:latin typeface="Cambria Math" charset="0"/>
                            </a:rPr>
                            <m:t>𝛻</m:t>
                          </m:r>
                        </m:e>
                      </m:acc>
                      <m:r>
                        <a:rPr lang="en-US" sz="1200" i="1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e>
                      </m:acc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B6EB500-6FDC-9C55-C068-7031582A8E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029" y="4462839"/>
                <a:ext cx="6758702" cy="475002"/>
              </a:xfrm>
              <a:prstGeom prst="rect">
                <a:avLst/>
              </a:prstGeom>
              <a:blipFill>
                <a:blip r:embed="rId4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CB9D64-BE42-1C95-BF91-56E6E7DF93C9}"/>
                  </a:ext>
                </a:extLst>
              </p:cNvPr>
              <p:cNvSpPr txBox="1"/>
              <p:nvPr/>
            </p:nvSpPr>
            <p:spPr>
              <a:xfrm>
                <a:off x="4297680" y="5477539"/>
                <a:ext cx="3602434" cy="374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e>
                      </m:acc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𝑑𝑥</m:t>
                      </m:r>
                      <m:acc>
                        <m:accPr>
                          <m:chr m:val="̂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16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𝑑𝑦</m:t>
                      </m:r>
                      <m:acc>
                        <m:accPr>
                          <m:chr m:val="̂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1600" i="1">
                          <a:latin typeface="Cambria Math" panose="02040503050406030204" pitchFamily="18" charset="0"/>
                        </a:rPr>
                        <m:t>𝑑𝑧</m:t>
                      </m:r>
                      <m:acc>
                        <m:accPr>
                          <m:chr m:val="̂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3CB9D64-BE42-1C95-BF91-56E6E7DF93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7680" y="5477539"/>
                <a:ext cx="3602434" cy="374526"/>
              </a:xfrm>
              <a:prstGeom prst="rect">
                <a:avLst/>
              </a:prstGeom>
              <a:blipFill>
                <a:blip r:embed="rId5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386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EC1FB-BF46-A1A8-D32D-2543B9005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313718"/>
            <a:ext cx="9905998" cy="1478570"/>
          </a:xfrm>
        </p:spPr>
        <p:txBody>
          <a:bodyPr/>
          <a:lstStyle/>
          <a:p>
            <a:r>
              <a:rPr lang="en-US" dirty="0"/>
              <a:t>Course Roadmap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B5A84-2D0E-E71C-305A-6E21EF6D4B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542" y="1452664"/>
            <a:ext cx="11660188" cy="3541714"/>
          </a:xfrm>
        </p:spPr>
        <p:txBody>
          <a:bodyPr/>
          <a:lstStyle/>
          <a:p>
            <a:r>
              <a:rPr lang="en-US" dirty="0"/>
              <a:t>Course Syllabus: </a:t>
            </a:r>
            <a:r>
              <a:rPr lang="en-US" sz="1400" dirty="0">
                <a:effectLst/>
                <a:hlinkClick r:id="rId2"/>
              </a:rPr>
              <a:t>https://utsa.simplesyllabus.com/doc/7z1udnw3k/Fall-2024-PHY-3513-001-Electrodynamics?mode=view</a:t>
            </a:r>
            <a:r>
              <a:rPr lang="en-US" sz="1400" dirty="0"/>
              <a:t> </a:t>
            </a:r>
          </a:p>
          <a:p>
            <a:pPr lvl="1"/>
            <a:r>
              <a:rPr lang="en-US" sz="1600" dirty="0"/>
              <a:t>Academic Calendar: </a:t>
            </a:r>
            <a:r>
              <a:rPr lang="en-US" sz="1600" dirty="0">
                <a:hlinkClick r:id="rId3"/>
              </a:rPr>
              <a:t>https://www.utsa.edu/registrar/reg_materials/reg_calendar_fall.pdf</a:t>
            </a:r>
            <a:r>
              <a:rPr lang="en-US" sz="1600" dirty="0"/>
              <a:t> </a:t>
            </a:r>
          </a:p>
          <a:p>
            <a:pPr lvl="1"/>
            <a:r>
              <a:rPr lang="en-US" sz="1600" dirty="0">
                <a:solidFill>
                  <a:srgbClr val="FFC000"/>
                </a:solidFill>
              </a:rPr>
              <a:t>Unit 1 Math Methods (Ch. 1); </a:t>
            </a:r>
            <a:r>
              <a:rPr lang="en-US" sz="1600" dirty="0"/>
              <a:t>Unit 2 Electrostatics and Potential Theory (</a:t>
            </a:r>
            <a:r>
              <a:rPr lang="en-US" sz="1600" dirty="0" err="1"/>
              <a:t>Chs</a:t>
            </a:r>
            <a:r>
              <a:rPr lang="en-US" sz="1600" dirty="0"/>
              <a:t>. 2-3); Unit 3 Electric and Magnetic Fields in Matter (</a:t>
            </a:r>
            <a:r>
              <a:rPr lang="en-US" sz="1600" dirty="0" err="1"/>
              <a:t>Chs</a:t>
            </a:r>
            <a:r>
              <a:rPr lang="en-US" sz="1600" dirty="0"/>
              <a:t>. 4-6); Unit 4 Electrodynamics and Conservation Laws (</a:t>
            </a:r>
            <a:r>
              <a:rPr lang="en-US" sz="1600" dirty="0" err="1"/>
              <a:t>Chs</a:t>
            </a:r>
            <a:r>
              <a:rPr lang="en-US" sz="1600" dirty="0"/>
              <a:t>. 7,8); Unit 5 Electromagnetic Waves and Waveguides (Ch. 9); Unit 6 Potentials, Fields and Radiation – Relativistic Formalism (</a:t>
            </a:r>
            <a:r>
              <a:rPr lang="en-US" sz="1600" dirty="0" err="1"/>
              <a:t>Chs</a:t>
            </a:r>
            <a:r>
              <a:rPr lang="en-US" sz="1600" dirty="0"/>
              <a:t>. 10,11,12)</a:t>
            </a:r>
            <a:endParaRPr lang="en-US" sz="1000" dirty="0"/>
          </a:p>
          <a:p>
            <a:r>
              <a:rPr lang="en-US" dirty="0"/>
              <a:t>Griffith’s E&amp;M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F93BBB-A68E-DAA2-2CFC-F7C7A0468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9929" y="3429000"/>
            <a:ext cx="2419526" cy="33793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B56AD2-C4C1-BB44-3733-5C4EA83E79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1255" y="3429000"/>
            <a:ext cx="2745475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450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 methods </a:t>
            </a:r>
            <a:r>
              <a:rPr lang="mr-IN" dirty="0"/>
              <a:t>–</a:t>
            </a:r>
            <a:r>
              <a:rPr lang="en-US" dirty="0"/>
              <a:t> Vector calculus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651001"/>
            <a:ext cx="10131425" cy="41148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Vectors in 3D may be multiplied using </a:t>
            </a:r>
          </a:p>
          <a:p>
            <a:pPr lvl="1"/>
            <a:r>
              <a:rPr lang="en-US" dirty="0"/>
              <a:t>Dot product: </a:t>
            </a:r>
          </a:p>
          <a:p>
            <a:pPr lvl="1"/>
            <a:r>
              <a:rPr lang="en-US" dirty="0"/>
              <a:t>Cross product: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A vector field </a:t>
            </a:r>
            <a:r>
              <a:rPr lang="en-US" b="1" dirty="0"/>
              <a:t>F</a:t>
            </a:r>
            <a:r>
              <a:rPr lang="en-US" dirty="0"/>
              <a:t>(</a:t>
            </a:r>
            <a:r>
              <a:rPr lang="en-US" dirty="0" err="1"/>
              <a:t>x,y,z</a:t>
            </a:r>
            <a:r>
              <a:rPr lang="en-US" dirty="0"/>
              <a:t>) is specified by assigning a vector to each point in space. At each point we may calculate </a:t>
            </a:r>
          </a:p>
          <a:p>
            <a:pPr lvl="1"/>
            <a:r>
              <a:rPr lang="en-US" dirty="0"/>
              <a:t>Divergence (whether the vector field looks like a source or a sink)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Curl (whether a paddlewheel would rotate in the vector field)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256521" y="4692037"/>
                <a:ext cx="3267980" cy="632669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𝛻</m:t>
                          </m:r>
                        </m:e>
                      </m:acc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𝐹</m:t>
                          </m:r>
                        </m:e>
                      </m:acc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𝑥</m:t>
                          </m:r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𝑦</m:t>
                          </m:r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6521" y="4692037"/>
                <a:ext cx="3267980" cy="632669"/>
              </a:xfrm>
              <a:prstGeom prst="rect">
                <a:avLst/>
              </a:prstGeom>
              <a:blipFill>
                <a:blip r:embed="rId3"/>
                <a:stretch>
                  <a:fillRect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726421" y="5651848"/>
                <a:ext cx="1806764" cy="11811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𝛻</m:t>
                          </m:r>
                        </m:e>
                      </m:acc>
                      <m:r>
                        <a:rPr lang="en-US" sz="12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𝐹</m:t>
                          </m:r>
                        </m:e>
                      </m:acc>
                      <m:r>
                        <a:rPr lang="en-US" sz="12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sz="12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sz="12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i="1">
                                            <a:solidFill>
                                              <a:schemeClr val="bg1"/>
                                            </a:solidFill>
                                            <a:latin typeface="Cambria Math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a:rPr lang="en-US" sz="1200" i="1">
                                            <a:solidFill>
                                              <a:schemeClr val="bg1"/>
                                            </a:solidFill>
                                            <a:latin typeface="Cambria Math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1200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𝜕</m:t>
                                    </m:r>
                                    <m:r>
                                      <a:rPr lang="en-US" sz="1200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𝑦</m:t>
                                    </m:r>
                                  </m:den>
                                </m:f>
                                <m:r>
                                  <a:rPr lang="en-US" sz="1200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2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sz="12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i="1">
                                            <a:solidFill>
                                              <a:schemeClr val="bg1"/>
                                            </a:solidFill>
                                            <a:latin typeface="Cambria Math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a:rPr lang="en-US" sz="1200" i="1">
                                            <a:solidFill>
                                              <a:schemeClr val="bg1"/>
                                            </a:solidFill>
                                            <a:latin typeface="Cambria Math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1200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𝜕</m:t>
                                    </m:r>
                                    <m:r>
                                      <a:rPr lang="en-US" sz="1200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𝑧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sz="12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sz="12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i="1">
                                            <a:solidFill>
                                              <a:schemeClr val="bg1"/>
                                            </a:solidFill>
                                            <a:latin typeface="Cambria Math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a:rPr lang="en-US" sz="1200" i="1">
                                            <a:solidFill>
                                              <a:schemeClr val="bg1"/>
                                            </a:solidFill>
                                            <a:latin typeface="Cambria Math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1200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𝜕</m:t>
                                    </m:r>
                                    <m:r>
                                      <a:rPr lang="en-US" sz="1200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𝑧</m:t>
                                    </m:r>
                                  </m:den>
                                </m:f>
                                <m:r>
                                  <a:rPr lang="en-US" sz="1200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2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sz="12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i="1">
                                            <a:solidFill>
                                              <a:schemeClr val="bg1"/>
                                            </a:solidFill>
                                            <a:latin typeface="Cambria Math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a:rPr lang="en-US" sz="1200" i="1">
                                            <a:solidFill>
                                              <a:schemeClr val="bg1"/>
                                            </a:solidFill>
                                            <a:latin typeface="Cambria Math" charset="0"/>
                                          </a:rPr>
                                          <m:t>𝑧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1200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𝜕</m:t>
                                    </m:r>
                                    <m:r>
                                      <a:rPr lang="en-US" sz="1200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𝑥</m:t>
                                    </m:r>
                                  </m:den>
                                </m:f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sz="12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sz="12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i="1">
                                            <a:solidFill>
                                              <a:schemeClr val="bg1"/>
                                            </a:solidFill>
                                            <a:latin typeface="Cambria Math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a:rPr lang="en-US" sz="1200" i="1">
                                            <a:solidFill>
                                              <a:schemeClr val="bg1"/>
                                            </a:solidFill>
                                            <a:latin typeface="Cambria Math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1200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𝜕</m:t>
                                    </m:r>
                                    <m:r>
                                      <a:rPr lang="en-US" sz="1200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𝑥</m:t>
                                    </m:r>
                                  </m:den>
                                </m:f>
                                <m:r>
                                  <a:rPr lang="en-US" sz="1200" i="1">
                                    <a:solidFill>
                                      <a:schemeClr val="bg1"/>
                                    </a:solidFill>
                                    <a:latin typeface="Cambria Math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200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sz="1200" i="1">
                                            <a:solidFill>
                                              <a:schemeClr val="bg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i="1">
                                            <a:solidFill>
                                              <a:schemeClr val="bg1"/>
                                            </a:solidFill>
                                            <a:latin typeface="Cambria Math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a:rPr lang="en-US" sz="1200" i="1">
                                            <a:solidFill>
                                              <a:schemeClr val="bg1"/>
                                            </a:solidFill>
                                            <a:latin typeface="Cambria Math" charset="0"/>
                                          </a:rPr>
                                          <m:t>𝑦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1200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𝜕</m:t>
                                    </m:r>
                                    <m:r>
                                      <a:rPr lang="en-US" sz="1200" i="1">
                                        <a:solidFill>
                                          <a:schemeClr val="bg1"/>
                                        </a:solidFill>
                                        <a:latin typeface="Cambria Math" charset="0"/>
                                      </a:rPr>
                                      <m:t>𝑥</m:t>
                                    </m:r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6421" y="5651848"/>
                <a:ext cx="1806764" cy="1181100"/>
              </a:xfrm>
              <a:prstGeom prst="rect">
                <a:avLst/>
              </a:prstGeom>
              <a:blipFill>
                <a:blip r:embed="rId4"/>
                <a:stretch>
                  <a:fillRect b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2022" y="2731124"/>
            <a:ext cx="914399" cy="7956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857501" y="2413000"/>
                <a:ext cx="4787899" cy="274001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a</m:t>
                          </m:r>
                        </m:e>
                      </m:acc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</m:acc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=(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𝑧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−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𝑧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)</m:t>
                      </m:r>
                      <m:acc>
                        <m:accPr>
                          <m:chr m:val="̂"/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acc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+(</m:t>
                      </m:r>
                      <m:sSub>
                        <m:sSubPr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𝑧</m:t>
                          </m:r>
                        </m:sub>
                      </m:sSub>
                      <m:sSub>
                        <m:sSub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𝑥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−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𝑧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𝑥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)</m:t>
                      </m:r>
                      <m:acc>
                        <m:accPr>
                          <m:chr m:val="̂"/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</m:acc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+(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𝑦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−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𝑦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)</m:t>
                      </m:r>
                      <m:acc>
                        <m:accPr>
                          <m:chr m:val="̂"/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𝑧</m:t>
                          </m:r>
                        </m:e>
                      </m:acc>
                    </m:oMath>
                  </m:oMathPara>
                </a14:m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7501" y="2413000"/>
                <a:ext cx="4787899" cy="27400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908301" y="2019301"/>
                <a:ext cx="3555999" cy="26670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a</m:t>
                          </m:r>
                        </m:e>
                      </m:acc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</m:acc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𝑥</m:t>
                          </m:r>
                        </m:sub>
                      </m:sSub>
                      <m:sSub>
                        <m:sSub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𝑥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𝑦</m:t>
                          </m:r>
                        </m:sub>
                      </m:sSub>
                      <m:sSub>
                        <m:sSub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𝑦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𝑎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𝑧</m:t>
                          </m:r>
                        </m:sub>
                      </m:sSub>
                      <m:sSub>
                        <m:sSub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𝑧</m:t>
                          </m:r>
                        </m:sub>
                      </m:sSub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sz="1400" i="1">
                          <a:solidFill>
                            <a:schemeClr val="bg1"/>
                          </a:solidFill>
                          <a:latin typeface="Cambria Math" charset="0"/>
                        </a:rPr>
                        <m:t>𝑎𝑏</m:t>
                      </m:r>
                      <m:func>
                        <m:funcPr>
                          <m:ctrlPr>
                            <a:rPr lang="en-US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cos</m:t>
                          </m:r>
                        </m:fName>
                        <m:e>
                          <m:r>
                            <a:rPr lang="en-US" sz="1400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8301" y="2019301"/>
                <a:ext cx="3555999" cy="26670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912" y="4254185"/>
            <a:ext cx="3369579" cy="10134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5313" y="5508674"/>
            <a:ext cx="3482974" cy="130983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31100" y="6548683"/>
            <a:ext cx="2247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750300" y="6561383"/>
            <a:ext cx="2247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956800" y="6561383"/>
            <a:ext cx="2247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z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59585" y="5731650"/>
            <a:ext cx="1431241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5400000"/>
              </a:camera>
              <a:lightRig rig="threePt" dir="t"/>
            </a:scene3d>
          </a:bodyPr>
          <a:lstStyle/>
          <a:p>
            <a:r>
              <a:rPr lang="en-US" sz="1200" dirty="0"/>
              <a:t>For these </a:t>
            </a:r>
            <a:r>
              <a:rPr lang="en-US" sz="1200" dirty="0" err="1"/>
              <a:t>xy</a:t>
            </a:r>
            <a:r>
              <a:rPr lang="en-US" sz="1200" dirty="0"/>
              <a:t>-plane vector fields, the sign of the z-component of the curl is given</a:t>
            </a:r>
          </a:p>
        </p:txBody>
      </p:sp>
    </p:spTree>
    <p:extLst>
      <p:ext uri="{BB962C8B-B14F-4D97-AF65-F5344CB8AC3E}">
        <p14:creationId xmlns:p14="http://schemas.microsoft.com/office/powerpoint/2010/main" val="184666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966FC-38C8-28B9-9849-DB5ACC6A5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F8ED1-DD10-CD58-F3F0-31EA2645B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Divergence </a:t>
            </a:r>
            <a:r>
              <a:rPr lang="en-US" dirty="0" err="1"/>
              <a:t>oF</a:t>
            </a:r>
            <a:r>
              <a:rPr lang="en-US" dirty="0"/>
              <a:t> Electric field of A Point Charge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52039-40B4-F565-3AA0-0E097AD0BB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723" y="1848329"/>
            <a:ext cx="9905999" cy="3541714"/>
          </a:xfrm>
        </p:spPr>
        <p:txBody>
          <a:bodyPr/>
          <a:lstStyle/>
          <a:p>
            <a:r>
              <a:rPr lang="en-US" dirty="0"/>
              <a:t>For simplicity assume q at origin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1DC235F-BABE-7BBC-869F-0D1A58779CF0}"/>
              </a:ext>
            </a:extLst>
          </p:cNvPr>
          <p:cNvCxnSpPr/>
          <p:nvPr/>
        </p:nvCxnSpPr>
        <p:spPr>
          <a:xfrm>
            <a:off x="2682450" y="3096492"/>
            <a:ext cx="0" cy="36284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E69B9A3-BD5F-D29B-33F6-468CFDE2A34D}"/>
              </a:ext>
            </a:extLst>
          </p:cNvPr>
          <p:cNvCxnSpPr/>
          <p:nvPr/>
        </p:nvCxnSpPr>
        <p:spPr>
          <a:xfrm flipV="1">
            <a:off x="1434676" y="3464942"/>
            <a:ext cx="3292415" cy="32600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3777DEF-8993-C6C0-6B14-96DC5DE5ECB7}"/>
              </a:ext>
            </a:extLst>
          </p:cNvPr>
          <p:cNvCxnSpPr/>
          <p:nvPr/>
        </p:nvCxnSpPr>
        <p:spPr>
          <a:xfrm>
            <a:off x="762000" y="5481638"/>
            <a:ext cx="71564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0891DC0-ABA2-B632-D0AC-47E0A8F345B9}"/>
              </a:ext>
            </a:extLst>
          </p:cNvPr>
          <p:cNvCxnSpPr/>
          <p:nvPr/>
        </p:nvCxnSpPr>
        <p:spPr>
          <a:xfrm flipV="1">
            <a:off x="2664132" y="3853477"/>
            <a:ext cx="1049816" cy="163777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39">
                <a:extLst>
                  <a:ext uri="{FF2B5EF4-FFF2-40B4-BE49-F238E27FC236}">
                    <a16:creationId xmlns:a16="http://schemas.microsoft.com/office/drawing/2014/main" id="{2E09AB59-F952-AFFC-A41F-A39654EB8AB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88423" y="3532909"/>
                <a:ext cx="604866" cy="3028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en-US" sz="1800" b="1" baseline="-25000" dirty="0"/>
              </a:p>
            </p:txBody>
          </p:sp>
        </mc:Choice>
        <mc:Fallback xmlns="">
          <p:sp>
            <p:nvSpPr>
              <p:cNvPr id="17" name="TextBox 39">
                <a:extLst>
                  <a:ext uri="{FF2B5EF4-FFF2-40B4-BE49-F238E27FC236}">
                    <a16:creationId xmlns:a16="http://schemas.microsoft.com/office/drawing/2014/main" id="{2E09AB59-F952-AFFC-A41F-A39654EB8A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88423" y="3532909"/>
                <a:ext cx="604866" cy="302840"/>
              </a:xfrm>
              <a:prstGeom prst="rect">
                <a:avLst/>
              </a:prstGeom>
              <a:blipFill>
                <a:blip r:embed="rId2"/>
                <a:stretch>
                  <a:fillRect t="-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650EED2-E127-7874-ABF0-3B65D67C50D2}"/>
                  </a:ext>
                </a:extLst>
              </p:cNvPr>
              <p:cNvSpPr/>
              <p:nvPr/>
            </p:nvSpPr>
            <p:spPr>
              <a:xfrm>
                <a:off x="262933" y="2357178"/>
                <a:ext cx="1934828" cy="1478571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sz="1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1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f>
                        <m:fPr>
                          <m:ctrlP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̂"/>
                              <m:ctrlP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f>
                        <m:fPr>
                          <m:ctrlP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1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f>
                        <m:fPr>
                          <m:ctrlPr>
                            <a:rPr lang="en-US" sz="1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sSup>
                            <m:sSupPr>
                              <m:ctrlP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12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3/2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650EED2-E127-7874-ABF0-3B65D67C50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33" y="2357178"/>
                <a:ext cx="1934828" cy="14785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AC578B98-43C4-668A-B6E6-AC59596EE25F}"/>
              </a:ext>
            </a:extLst>
          </p:cNvPr>
          <p:cNvSpPr txBox="1"/>
          <p:nvPr/>
        </p:nvSpPr>
        <p:spPr>
          <a:xfrm>
            <a:off x="8265695" y="549125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6B98FE-2193-A1C7-C40B-F84F33E27728}"/>
              </a:ext>
            </a:extLst>
          </p:cNvPr>
          <p:cNvSpPr txBox="1"/>
          <p:nvPr/>
        </p:nvSpPr>
        <p:spPr>
          <a:xfrm flipH="1">
            <a:off x="4745409" y="3244334"/>
            <a:ext cx="466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797B0E-9B18-5A32-298C-6555668ABA35}"/>
              </a:ext>
            </a:extLst>
          </p:cNvPr>
          <p:cNvSpPr txBox="1"/>
          <p:nvPr/>
        </p:nvSpPr>
        <p:spPr>
          <a:xfrm flipH="1">
            <a:off x="2591551" y="2609541"/>
            <a:ext cx="223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1CBEE0F-C451-4824-C45C-D0803101B3B2}"/>
                  </a:ext>
                </a:extLst>
              </p:cNvPr>
              <p:cNvSpPr/>
              <p:nvPr/>
            </p:nvSpPr>
            <p:spPr>
              <a:xfrm>
                <a:off x="270367" y="3967889"/>
                <a:ext cx="1934828" cy="753417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1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=8.99×</m:t>
                      </m:r>
                      <m:sSup>
                        <m:sSupPr>
                          <m:ctrlP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  <m:f>
                        <m:fPr>
                          <m:ctrlP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lang="en-US" sz="1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12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20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p>
                              <m: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e>
                            <m:sup>
                              <m: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1CBEE0F-C451-4824-C45C-D0803101B3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67" y="3967889"/>
                <a:ext cx="1934828" cy="753417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E5F51F0-1DD2-2CCC-C537-78AD725C982B}"/>
                  </a:ext>
                </a:extLst>
              </p:cNvPr>
              <p:cNvSpPr txBox="1"/>
              <p:nvPr/>
            </p:nvSpPr>
            <p:spPr>
              <a:xfrm>
                <a:off x="5898778" y="1848329"/>
                <a:ext cx="6293222" cy="7858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𝛻</m:t>
                          </m:r>
                        </m:e>
                      </m:acc>
                      <m:r>
                        <a:rPr lang="en-US" sz="1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f>
                            <m:fPr>
                              <m:ctrlPr>
                                <a:rPr lang="en-US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p>
                                    <m:sSup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3/2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f>
                            <m:f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p>
                                    <m:sSup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3/2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  <m:f>
                            <m:f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p>
                                    <m:sSup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3/2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E5F51F0-1DD2-2CCC-C537-78AD725C98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8778" y="1848329"/>
                <a:ext cx="6293222" cy="785856"/>
              </a:xfrm>
              <a:prstGeom prst="rect">
                <a:avLst/>
              </a:prstGeom>
              <a:blipFill>
                <a:blip r:embed="rId5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31FA813-E276-A4EE-915F-5187905A5B48}"/>
                  </a:ext>
                </a:extLst>
              </p:cNvPr>
              <p:cNvSpPr txBox="1"/>
              <p:nvPr/>
            </p:nvSpPr>
            <p:spPr>
              <a:xfrm>
                <a:off x="5692995" y="2683784"/>
                <a:ext cx="5145399" cy="12912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p>
                                    <m:sSup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/2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n-US" sz="1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p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p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f>
                                    <m:fPr>
                                      <m:ctrlPr>
                                        <a:rPr lang="en-US" sz="12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num>
                                    <m:den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</m:den>
                          </m:f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p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p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f>
                                    <m:f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num>
                                    <m:den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</m:den>
                          </m:f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sSup>
                                <m:sSupPr>
                                  <m:ctrlPr>
                                    <a:rPr lang="en-US" sz="1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p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p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f>
                                    <m:f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num>
                                    <m:den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</m:den>
                          </m:f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p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p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f>
                                    <m:f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num>
                                    <m:den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</m:den>
                          </m:f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p>
                                    <m:sSup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3/2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231FA813-E276-A4EE-915F-5187905A5B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2995" y="2683784"/>
                <a:ext cx="5145399" cy="1291251"/>
              </a:xfrm>
              <a:prstGeom prst="rect">
                <a:avLst/>
              </a:prstGeom>
              <a:blipFill>
                <a:blip r:embed="rId6"/>
                <a:stretch>
                  <a:fillRect l="-4187" t="-104902" r="-4926" b="-15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963C2BE-D5AB-2AAA-5CE2-19A0F5399475}"/>
                  </a:ext>
                </a:extLst>
              </p:cNvPr>
              <p:cNvSpPr txBox="1"/>
              <p:nvPr/>
            </p:nvSpPr>
            <p:spPr>
              <a:xfrm>
                <a:off x="6094412" y="4024634"/>
                <a:ext cx="6293222" cy="5901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/2</m:t>
                                </m:r>
                              </m:sup>
                            </m:sSup>
                          </m:den>
                        </m:f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d>
                              <m:dPr>
                                <m:ctrlP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num>
                          <m:den>
                            <m:sSup>
                              <m:sSupPr>
                                <m:ctrlP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p>
                                      <m:sSupPr>
                                        <m:ctrlP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p>
                                        <m: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p>
                                      <m:sSupPr>
                                        <m:ctrlP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p>
                                        <m: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  <m:sup>
                                <m:f>
                                  <m:fPr>
                                    <m:ctrlPr>
                                      <a:rPr lang="en-US" sz="14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sup>
                            </m:sSup>
                          </m:den>
                        </m:f>
                      </m:e>
                    </m:d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3/2</m:t>
                                </m:r>
                              </m:sup>
                            </m:sSup>
                          </m:den>
                        </m:f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3/2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963C2BE-D5AB-2AAA-5CE2-19A0F53994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4412" y="4024634"/>
                <a:ext cx="6293222" cy="590162"/>
              </a:xfrm>
              <a:prstGeom prst="rect">
                <a:avLst/>
              </a:prstGeom>
              <a:blipFill>
                <a:blip r:embed="rId7"/>
                <a:stretch>
                  <a:fillRect l="-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2829E40-58F4-5B1F-6843-56405614CBEF}"/>
                  </a:ext>
                </a:extLst>
              </p:cNvPr>
              <p:cNvSpPr txBox="1"/>
              <p:nvPr/>
            </p:nvSpPr>
            <p:spPr>
              <a:xfrm>
                <a:off x="8565777" y="4569761"/>
                <a:ext cx="3292415" cy="6819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0,                            </m:t>
                              </m:r>
                              <m:d>
                                <m:d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  <m:r>
                                <a:rPr lang="en-US" sz="1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acc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indeterminate</m:t>
                              </m:r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  </m:t>
                              </m:r>
                              <m:d>
                                <m:dPr>
                                  <m:ctrlP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acc>
                            </m:e>
                          </m:eqArr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2829E40-58F4-5B1F-6843-56405614CB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5777" y="4569761"/>
                <a:ext cx="3292415" cy="681918"/>
              </a:xfrm>
              <a:prstGeom prst="rect">
                <a:avLst/>
              </a:prstGeom>
              <a:blipFill>
                <a:blip r:embed="rId8"/>
                <a:stretch>
                  <a:fillRect l="-14231" t="-196296" b="-27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38A30B0-D91E-56E3-B2BA-517384C346CD}"/>
                  </a:ext>
                </a:extLst>
              </p:cNvPr>
              <p:cNvSpPr txBox="1"/>
              <p:nvPr/>
            </p:nvSpPr>
            <p:spPr>
              <a:xfrm>
                <a:off x="2357138" y="5473325"/>
                <a:ext cx="50536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38A30B0-D91E-56E3-B2BA-517384C346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138" y="5473325"/>
                <a:ext cx="505365" cy="369332"/>
              </a:xfrm>
              <a:prstGeom prst="rect">
                <a:avLst/>
              </a:prstGeom>
              <a:blipFill>
                <a:blip r:embed="rId9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148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6" grpId="0"/>
      <p:bldP spid="2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E5C3ED-B9EB-B456-2C1C-3E90DDF2FD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7EC0A-D1F3-2F2B-8989-96D3D93B4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Divergence </a:t>
            </a:r>
            <a:r>
              <a:rPr lang="en-US" dirty="0" err="1"/>
              <a:t>oF</a:t>
            </a:r>
            <a:r>
              <a:rPr lang="en-US" dirty="0"/>
              <a:t> Electric field of A Point Charge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08C79-5854-9B2D-6750-8A615AD12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723" y="1848329"/>
            <a:ext cx="9905999" cy="3541714"/>
          </a:xfrm>
        </p:spPr>
        <p:txBody>
          <a:bodyPr/>
          <a:lstStyle/>
          <a:p>
            <a:r>
              <a:rPr lang="en-US" dirty="0"/>
              <a:t>For simplicity assume q at origin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38519A8-7AA8-83BA-586B-823EDD341776}"/>
              </a:ext>
            </a:extLst>
          </p:cNvPr>
          <p:cNvCxnSpPr/>
          <p:nvPr/>
        </p:nvCxnSpPr>
        <p:spPr>
          <a:xfrm>
            <a:off x="2682450" y="3096492"/>
            <a:ext cx="0" cy="36284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20D88A3-AB20-BEDF-ACFA-B049C3BD2779}"/>
              </a:ext>
            </a:extLst>
          </p:cNvPr>
          <p:cNvCxnSpPr/>
          <p:nvPr/>
        </p:nvCxnSpPr>
        <p:spPr>
          <a:xfrm flipV="1">
            <a:off x="1434676" y="3464942"/>
            <a:ext cx="3292415" cy="32600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4A786A-5AA5-100F-8DAC-0E64592A5282}"/>
              </a:ext>
            </a:extLst>
          </p:cNvPr>
          <p:cNvCxnSpPr/>
          <p:nvPr/>
        </p:nvCxnSpPr>
        <p:spPr>
          <a:xfrm>
            <a:off x="762000" y="5481638"/>
            <a:ext cx="71564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D07BE9A-4279-33CD-9E5C-91626B7E0E9C}"/>
              </a:ext>
            </a:extLst>
          </p:cNvPr>
          <p:cNvCxnSpPr/>
          <p:nvPr/>
        </p:nvCxnSpPr>
        <p:spPr>
          <a:xfrm flipV="1">
            <a:off x="2664132" y="3853477"/>
            <a:ext cx="1049816" cy="163777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39">
                <a:extLst>
                  <a:ext uri="{FF2B5EF4-FFF2-40B4-BE49-F238E27FC236}">
                    <a16:creationId xmlns:a16="http://schemas.microsoft.com/office/drawing/2014/main" id="{C47A81B2-2C40-E5F3-C220-7FA3345486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88423" y="3532909"/>
                <a:ext cx="604866" cy="3028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en-US" sz="1800" b="1" baseline="-25000" dirty="0"/>
              </a:p>
            </p:txBody>
          </p:sp>
        </mc:Choice>
        <mc:Fallback xmlns="">
          <p:sp>
            <p:nvSpPr>
              <p:cNvPr id="17" name="TextBox 39">
                <a:extLst>
                  <a:ext uri="{FF2B5EF4-FFF2-40B4-BE49-F238E27FC236}">
                    <a16:creationId xmlns:a16="http://schemas.microsoft.com/office/drawing/2014/main" id="{C47A81B2-2C40-E5F3-C220-7FA3345486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88423" y="3532909"/>
                <a:ext cx="604866" cy="302840"/>
              </a:xfrm>
              <a:prstGeom prst="rect">
                <a:avLst/>
              </a:prstGeom>
              <a:blipFill>
                <a:blip r:embed="rId2"/>
                <a:stretch>
                  <a:fillRect t="-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62208E9-C4E6-1D81-EDAF-216FFDCC3077}"/>
                  </a:ext>
                </a:extLst>
              </p:cNvPr>
              <p:cNvSpPr/>
              <p:nvPr/>
            </p:nvSpPr>
            <p:spPr>
              <a:xfrm>
                <a:off x="262933" y="2357178"/>
                <a:ext cx="1934828" cy="1478571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sz="1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1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f>
                        <m:fPr>
                          <m:ctrlP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̂"/>
                              <m:ctrlP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f>
                        <m:fPr>
                          <m:ctrlP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num>
                        <m:den>
                          <m:sSup>
                            <m:sSupPr>
                              <m:ctrlP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1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f>
                        <m:fPr>
                          <m:ctrlPr>
                            <a:rPr lang="en-US" sz="1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sSup>
                            <m:sSupPr>
                              <m:ctrlP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12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3/2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62208E9-C4E6-1D81-EDAF-216FFDCC30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33" y="2357178"/>
                <a:ext cx="1934828" cy="14785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EA8E945-A038-1859-628F-26A3CF6A26D3}"/>
                  </a:ext>
                </a:extLst>
              </p:cNvPr>
              <p:cNvSpPr txBox="1"/>
              <p:nvPr/>
            </p:nvSpPr>
            <p:spPr>
              <a:xfrm>
                <a:off x="2357138" y="5473325"/>
                <a:ext cx="50536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EA8E945-A038-1859-628F-26A3CF6A26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138" y="5473325"/>
                <a:ext cx="505365" cy="369332"/>
              </a:xfrm>
              <a:prstGeom prst="rect">
                <a:avLst/>
              </a:prstGeom>
              <a:blipFill>
                <a:blip r:embed="rId4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95261EE4-A0E4-DB2D-A2AC-91123CAF4ECD}"/>
              </a:ext>
            </a:extLst>
          </p:cNvPr>
          <p:cNvSpPr txBox="1"/>
          <p:nvPr/>
        </p:nvSpPr>
        <p:spPr>
          <a:xfrm>
            <a:off x="8265695" y="549125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B7B1F8-3CC0-82CC-C971-A396D0807431}"/>
              </a:ext>
            </a:extLst>
          </p:cNvPr>
          <p:cNvSpPr txBox="1"/>
          <p:nvPr/>
        </p:nvSpPr>
        <p:spPr>
          <a:xfrm flipH="1">
            <a:off x="4745409" y="3244334"/>
            <a:ext cx="466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F7BC6A-02F8-5BA0-784F-3C1D4CC24433}"/>
              </a:ext>
            </a:extLst>
          </p:cNvPr>
          <p:cNvSpPr txBox="1"/>
          <p:nvPr/>
        </p:nvSpPr>
        <p:spPr>
          <a:xfrm flipH="1">
            <a:off x="2591551" y="2609541"/>
            <a:ext cx="223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AD54328-5B3A-0CBC-35FA-ABCCF36D62A3}"/>
                  </a:ext>
                </a:extLst>
              </p:cNvPr>
              <p:cNvSpPr/>
              <p:nvPr/>
            </p:nvSpPr>
            <p:spPr>
              <a:xfrm>
                <a:off x="270367" y="3967889"/>
                <a:ext cx="1934828" cy="753417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1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12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=8.99×</m:t>
                      </m:r>
                      <m:sSup>
                        <m:sSupPr>
                          <m:ctrlP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  <m:f>
                        <m:fPr>
                          <m:ctrlPr>
                            <a:rPr lang="en-US" sz="1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lang="en-US" sz="12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120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20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e>
                            <m:sup>
                              <m:r>
                                <a:rPr lang="en-US" sz="1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e>
                            <m:sup>
                              <m:r>
                                <a:rPr lang="en-US" sz="1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AD54328-5B3A-0CBC-35FA-ABCCF36D62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367" y="3967889"/>
                <a:ext cx="1934828" cy="753417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EE119F8-C6CC-686A-F6F7-AB062797F93F}"/>
                  </a:ext>
                </a:extLst>
              </p:cNvPr>
              <p:cNvSpPr txBox="1"/>
              <p:nvPr/>
            </p:nvSpPr>
            <p:spPr>
              <a:xfrm>
                <a:off x="5898778" y="1848329"/>
                <a:ext cx="6293222" cy="7858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𝛻</m:t>
                          </m:r>
                        </m:e>
                      </m:acc>
                      <m:r>
                        <a:rPr lang="en-US" sz="1400" i="1">
                          <a:solidFill>
                            <a:schemeClr val="tx1"/>
                          </a:solidFill>
                          <a:latin typeface="Cambria Math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sz="1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f>
                            <m:fPr>
                              <m:ctrlPr>
                                <a:rPr lang="en-US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p>
                                    <m:sSup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3/2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  <m:f>
                            <m:f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p>
                                    <m:sSup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3/2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  <m:f>
                            <m:f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p>
                                    <m:sSup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sz="1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3/2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EE119F8-C6CC-686A-F6F7-AB062797F9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8778" y="1848329"/>
                <a:ext cx="6293222" cy="785856"/>
              </a:xfrm>
              <a:prstGeom prst="rect">
                <a:avLst/>
              </a:prstGeom>
              <a:blipFill>
                <a:blip r:embed="rId6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DDC016E-D541-63C4-78A3-04194B103BE4}"/>
                  </a:ext>
                </a:extLst>
              </p:cNvPr>
              <p:cNvSpPr txBox="1"/>
              <p:nvPr/>
            </p:nvSpPr>
            <p:spPr>
              <a:xfrm>
                <a:off x="5692995" y="2683784"/>
                <a:ext cx="5145399" cy="12912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2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p>
                                    <m:sSup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/2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n-US" sz="1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p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p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f>
                                    <m:fPr>
                                      <m:ctrlPr>
                                        <a:rPr lang="en-US" sz="1200" b="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num>
                                    <m:den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</m:den>
                          </m:f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p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p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f>
                                    <m:f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num>
                                    <m:den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</m:den>
                          </m:f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sSup>
                                <m:sSupPr>
                                  <m:ctrlPr>
                                    <a:rPr lang="en-US" sz="120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p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p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f>
                                    <m:f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5</m:t>
                                      </m:r>
                                    </m:num>
                                    <m:den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</m:den>
                          </m:f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p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e>
                                        <m:sup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p>
                                        <m:sSupPr>
                                          <m:ctrlP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𝑧</m:t>
                                          </m:r>
                                        </m:e>
                                        <m:sup>
                                          <m:r>
                                            <a:rPr lang="en-US" sz="12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  <m:sup>
                                  <m:f>
                                    <m:f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num>
                                    <m:den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</m:den>
                          </m:f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sSup>
                                    <m:sSup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  <m:sup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p>
                                      <m:r>
                                        <a:rPr lang="en-US" sz="1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3/2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DDC016E-D541-63C4-78A3-04194B103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2995" y="2683784"/>
                <a:ext cx="5145399" cy="1291251"/>
              </a:xfrm>
              <a:prstGeom prst="rect">
                <a:avLst/>
              </a:prstGeom>
              <a:blipFill>
                <a:blip r:embed="rId7"/>
                <a:stretch>
                  <a:fillRect l="-4187" t="-104902" r="-4926" b="-15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B35C38D-1D70-7528-F011-02C84DE185D8}"/>
                  </a:ext>
                </a:extLst>
              </p:cNvPr>
              <p:cNvSpPr txBox="1"/>
              <p:nvPr/>
            </p:nvSpPr>
            <p:spPr>
              <a:xfrm>
                <a:off x="6094412" y="4024634"/>
                <a:ext cx="6293222" cy="5901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/2</m:t>
                                </m:r>
                              </m:sup>
                            </m:sSup>
                          </m:den>
                        </m:f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  <m:d>
                              <m:dPr>
                                <m:ctrlP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num>
                          <m:den>
                            <m:sSup>
                              <m:sSupPr>
                                <m:ctrlP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p>
                                      <m:sSupPr>
                                        <m:ctrlP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p>
                                      <m:sSupPr>
                                        <m:ctrlP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p>
                                        <m: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sSup>
                                      <m:sSupPr>
                                        <m:ctrlP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p>
                                        <m: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  <m:sup>
                                <m:f>
                                  <m:fPr>
                                    <m:ctrlPr>
                                      <a:rPr lang="en-US" sz="14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sup>
                            </m:sSup>
                          </m:den>
                        </m:f>
                      </m:e>
                    </m:d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1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d>
                      <m:d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3/2</m:t>
                                </m:r>
                              </m:sup>
                            </m:sSup>
                          </m:den>
                        </m:f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p>
                                  <m:sSupPr>
                                    <m:ctrlP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  <m:sup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3/2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endParaRPr lang="en-US" sz="1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B35C38D-1D70-7528-F011-02C84DE185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4412" y="4024634"/>
                <a:ext cx="6293222" cy="590162"/>
              </a:xfrm>
              <a:prstGeom prst="rect">
                <a:avLst/>
              </a:prstGeom>
              <a:blipFill>
                <a:blip r:embed="rId8"/>
                <a:stretch>
                  <a:fillRect l="-4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CC3D833-49E8-5AA3-66A9-154FA77EF3EE}"/>
                  </a:ext>
                </a:extLst>
              </p:cNvPr>
              <p:cNvSpPr txBox="1"/>
              <p:nvPr/>
            </p:nvSpPr>
            <p:spPr>
              <a:xfrm>
                <a:off x="8565777" y="4569761"/>
                <a:ext cx="3292415" cy="6819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0,                            </m:t>
                              </m:r>
                              <m:d>
                                <m:dPr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  <m:r>
                                <a:rPr lang="en-US" sz="12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acc>
                            </m:e>
                            <m:e>
                              <m:r>
                                <m:rPr>
                                  <m:sty m:val="p"/>
                                </m:rPr>
                                <a:rPr lang="en-US" sz="12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indeterminate</m:t>
                              </m:r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  </m:t>
                              </m:r>
                              <m:d>
                                <m:dPr>
                                  <m:ctrlP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  <m:r>
                                <a:rPr lang="en-US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acc>
                            </m:e>
                          </m:eqArr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CC3D833-49E8-5AA3-66A9-154FA77EF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5777" y="4569761"/>
                <a:ext cx="3292415" cy="681918"/>
              </a:xfrm>
              <a:prstGeom prst="rect">
                <a:avLst/>
              </a:prstGeom>
              <a:blipFill>
                <a:blip r:embed="rId9"/>
                <a:stretch>
                  <a:fillRect l="-14231" t="-196296" b="-27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8E0A2F1-D745-CB0E-2137-ECF679A52FFA}"/>
              </a:ext>
            </a:extLst>
          </p:cNvPr>
          <p:cNvCxnSpPr>
            <a:cxnSpLocks/>
          </p:cNvCxnSpPr>
          <p:nvPr/>
        </p:nvCxnSpPr>
        <p:spPr>
          <a:xfrm>
            <a:off x="3687394" y="3875514"/>
            <a:ext cx="0" cy="1219431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2F13BE9-9E81-0340-3610-A064F5032F35}"/>
              </a:ext>
            </a:extLst>
          </p:cNvPr>
          <p:cNvCxnSpPr>
            <a:cxnSpLocks/>
          </p:cNvCxnSpPr>
          <p:nvPr/>
        </p:nvCxnSpPr>
        <p:spPr>
          <a:xfrm flipH="1">
            <a:off x="2689884" y="3853477"/>
            <a:ext cx="979192" cy="243307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DD58A08-C4C0-94CF-DB08-1CAA469C31D7}"/>
              </a:ext>
            </a:extLst>
          </p:cNvPr>
          <p:cNvCxnSpPr>
            <a:cxnSpLocks/>
          </p:cNvCxnSpPr>
          <p:nvPr/>
        </p:nvCxnSpPr>
        <p:spPr>
          <a:xfrm flipH="1">
            <a:off x="2664132" y="5131974"/>
            <a:ext cx="1032282" cy="326036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7C435F5-9E99-F3B5-60C8-25537B44417F}"/>
              </a:ext>
            </a:extLst>
          </p:cNvPr>
          <p:cNvCxnSpPr>
            <a:cxnSpLocks/>
          </p:cNvCxnSpPr>
          <p:nvPr/>
        </p:nvCxnSpPr>
        <p:spPr>
          <a:xfrm flipH="1">
            <a:off x="3080883" y="5131974"/>
            <a:ext cx="615531" cy="0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30F5B8F-BB2D-5592-4D5D-28695B4BB2AD}"/>
              </a:ext>
            </a:extLst>
          </p:cNvPr>
          <p:cNvCxnSpPr>
            <a:cxnSpLocks/>
          </p:cNvCxnSpPr>
          <p:nvPr/>
        </p:nvCxnSpPr>
        <p:spPr>
          <a:xfrm flipH="1">
            <a:off x="3326725" y="5178226"/>
            <a:ext cx="369294" cy="307661"/>
          </a:xfrm>
          <a:prstGeom prst="line">
            <a:avLst/>
          </a:prstGeom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430DE14-4002-36ED-8448-5682AEE72D76}"/>
                  </a:ext>
                </a:extLst>
              </p:cNvPr>
              <p:cNvSpPr txBox="1"/>
              <p:nvPr/>
            </p:nvSpPr>
            <p:spPr>
              <a:xfrm>
                <a:off x="2953869" y="5203124"/>
                <a:ext cx="369292" cy="3679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430DE14-4002-36ED-8448-5682AEE72D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3869" y="5203124"/>
                <a:ext cx="369292" cy="367951"/>
              </a:xfrm>
              <a:prstGeom prst="rect">
                <a:avLst/>
              </a:prstGeom>
              <a:blipFill>
                <a:blip r:embed="rId1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Arc 43">
            <a:extLst>
              <a:ext uri="{FF2B5EF4-FFF2-40B4-BE49-F238E27FC236}">
                <a16:creationId xmlns:a16="http://schemas.microsoft.com/office/drawing/2014/main" id="{827FF68A-67A7-7146-5F52-119C735F0B1E}"/>
              </a:ext>
            </a:extLst>
          </p:cNvPr>
          <p:cNvSpPr/>
          <p:nvPr/>
        </p:nvSpPr>
        <p:spPr>
          <a:xfrm>
            <a:off x="2996772" y="5306723"/>
            <a:ext cx="379305" cy="192806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31EEBB5-9290-AF48-8700-E00985777587}"/>
                  </a:ext>
                </a:extLst>
              </p:cNvPr>
              <p:cNvSpPr txBox="1"/>
              <p:nvPr/>
            </p:nvSpPr>
            <p:spPr>
              <a:xfrm flipH="1">
                <a:off x="2646928" y="4863930"/>
                <a:ext cx="19937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31EEBB5-9290-AF48-8700-E009857775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2646928" y="4863930"/>
                <a:ext cx="199372" cy="369332"/>
              </a:xfrm>
              <a:prstGeom prst="rect">
                <a:avLst/>
              </a:prstGeom>
              <a:blipFill>
                <a:blip r:embed="rId11"/>
                <a:stretch>
                  <a:fillRect r="-4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Arc 46">
            <a:extLst>
              <a:ext uri="{FF2B5EF4-FFF2-40B4-BE49-F238E27FC236}">
                <a16:creationId xmlns:a16="http://schemas.microsoft.com/office/drawing/2014/main" id="{57551B63-E93A-97A1-BE21-BA41ACB9CE0F}"/>
              </a:ext>
            </a:extLst>
          </p:cNvPr>
          <p:cNvSpPr/>
          <p:nvPr/>
        </p:nvSpPr>
        <p:spPr>
          <a:xfrm>
            <a:off x="2360821" y="4810082"/>
            <a:ext cx="635949" cy="367952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FFAB477-8FF5-665E-C174-0AD8C6FCE574}"/>
                  </a:ext>
                </a:extLst>
              </p:cNvPr>
              <p:cNvSpPr txBox="1"/>
              <p:nvPr/>
            </p:nvSpPr>
            <p:spPr>
              <a:xfrm>
                <a:off x="2445179" y="6141483"/>
                <a:ext cx="5533202" cy="7302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func>
                        <m:func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FFAB477-8FF5-665E-C174-0AD8C6FCE5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5179" y="6141483"/>
                <a:ext cx="5533202" cy="730265"/>
              </a:xfrm>
              <a:prstGeom prst="rect">
                <a:avLst/>
              </a:prstGeom>
              <a:blipFill>
                <a:blip r:embed="rId12"/>
                <a:stretch>
                  <a:fillRect b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D54CF4B-F740-6429-AC7B-3BC58EBBD675}"/>
                  </a:ext>
                </a:extLst>
              </p:cNvPr>
              <p:cNvSpPr txBox="1"/>
              <p:nvPr/>
            </p:nvSpPr>
            <p:spPr>
              <a:xfrm>
                <a:off x="3039328" y="5539229"/>
                <a:ext cx="4011265" cy="6173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func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func>
                        <m:func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func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D54CF4B-F740-6429-AC7B-3BC58EBBD6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9328" y="5539229"/>
                <a:ext cx="4011265" cy="61734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695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2EEB98-D374-3DB4-3DBC-D404AEF6D4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E401C-BD02-B4E4-2397-76AB6AAD1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Alternate Coordinate </a:t>
            </a:r>
            <a:r>
              <a:rPr lang="en-US" dirty="0" err="1"/>
              <a:t>SYstems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9FB05-9C92-0666-69BC-3E1BD8EC4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Cylindrical Polar</a:t>
            </a:r>
          </a:p>
          <a:p>
            <a:endParaRPr lang="en-US" dirty="0"/>
          </a:p>
          <a:p>
            <a:r>
              <a:rPr lang="en-US" dirty="0"/>
              <a:t>Spherical Polar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7645BFD-A16C-DC2D-A1F1-0202CED70D10}"/>
                  </a:ext>
                </a:extLst>
              </p:cNvPr>
              <p:cNvSpPr txBox="1"/>
              <p:nvPr/>
            </p:nvSpPr>
            <p:spPr>
              <a:xfrm>
                <a:off x="2806226" y="4014977"/>
                <a:ext cx="4566124" cy="9466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func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func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func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func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func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func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7645BFD-A16C-DC2D-A1F1-0202CED70D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6226" y="4014977"/>
                <a:ext cx="4566124" cy="946669"/>
              </a:xfrm>
              <a:prstGeom prst="rect">
                <a:avLst/>
              </a:prstGeom>
              <a:blipFill>
                <a:blip r:embed="rId2"/>
                <a:stretch>
                  <a:fillRect b="-5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A8674DD-1054-5470-57C8-ABA0DAB5DA4F}"/>
                  </a:ext>
                </a:extLst>
              </p:cNvPr>
              <p:cNvSpPr txBox="1"/>
              <p:nvPr/>
            </p:nvSpPr>
            <p:spPr>
              <a:xfrm>
                <a:off x="3531688" y="2393831"/>
                <a:ext cx="2826250" cy="934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func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func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func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func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A8674DD-1054-5470-57C8-ABA0DAB5DA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1688" y="2393831"/>
                <a:ext cx="2826250" cy="9349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8454842E-04E7-3E65-F27A-4C2760BA8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6060" y="4049772"/>
            <a:ext cx="1424429" cy="1246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0391750-2286-9A9A-BFB7-9C8656816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2815" y="2351872"/>
            <a:ext cx="1424429" cy="1305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C1900D-03D2-C160-1181-D61613C291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3109" y="3900835"/>
            <a:ext cx="2264954" cy="1448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02EB6E-3E7F-14F4-591B-4F45FE4EC7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4083" y="2249487"/>
            <a:ext cx="2264954" cy="14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073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2941DD-0994-91BE-DF64-F9C432B42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B7B95-1613-84A2-3C26-F25BA64DD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 Derivatives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C30D9-5C7F-8AE4-0D36-682F1D273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9B72B7B-79D9-4AA9-75BC-AC167FA62C92}"/>
                  </a:ext>
                </a:extLst>
              </p:cNvPr>
              <p:cNvSpPr txBox="1"/>
              <p:nvPr/>
            </p:nvSpPr>
            <p:spPr>
              <a:xfrm>
                <a:off x="1479115" y="1599920"/>
                <a:ext cx="3882886" cy="666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𝛻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9B72B7B-79D9-4AA9-75BC-AC167FA62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9115" y="1599920"/>
                <a:ext cx="3882886" cy="666336"/>
              </a:xfrm>
              <a:prstGeom prst="rect">
                <a:avLst/>
              </a:prstGeom>
              <a:blipFill>
                <a:blip r:embed="rId2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24049B7-B1F9-1964-E89D-8584923DABA3}"/>
                  </a:ext>
                </a:extLst>
              </p:cNvPr>
              <p:cNvSpPr txBox="1"/>
              <p:nvPr/>
            </p:nvSpPr>
            <p:spPr>
              <a:xfrm>
                <a:off x="5384622" y="1648629"/>
                <a:ext cx="2593968" cy="4046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>
                              <a:latin typeface="Cambria Math" charset="0"/>
                            </a:rPr>
                            <m:t>𝛻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𝛻</m:t>
                          </m:r>
                        </m:e>
                      </m:ac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24049B7-B1F9-1964-E89D-8584923DAB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4622" y="1648629"/>
                <a:ext cx="2593968" cy="4046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ACF6783-D7E0-83C5-00B4-32AA77EE35DA}"/>
                  </a:ext>
                </a:extLst>
              </p:cNvPr>
              <p:cNvSpPr txBox="1"/>
              <p:nvPr/>
            </p:nvSpPr>
            <p:spPr>
              <a:xfrm>
                <a:off x="1623427" y="2300706"/>
                <a:ext cx="1733168" cy="6122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/>
                  <a:t>Gradient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𝛻</m:t>
                          </m:r>
                        </m:e>
                      </m:acc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ACF6783-D7E0-83C5-00B4-32AA77EE35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3427" y="2300706"/>
                <a:ext cx="1733168" cy="612284"/>
              </a:xfrm>
              <a:prstGeom prst="rect">
                <a:avLst/>
              </a:prstGeom>
              <a:blipFill>
                <a:blip r:embed="rId4"/>
                <a:stretch>
                  <a:fillRect t="-2000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3D752E1-719A-47A1-860E-ECF983666530}"/>
                  </a:ext>
                </a:extLst>
              </p:cNvPr>
              <p:cNvSpPr txBox="1"/>
              <p:nvPr/>
            </p:nvSpPr>
            <p:spPr>
              <a:xfrm>
                <a:off x="3138168" y="2300706"/>
                <a:ext cx="1733168" cy="6171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/>
                  <a:t>Divergence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𝛻</m:t>
                          </m:r>
                        </m:e>
                      </m:acc>
                      <m:r>
                        <a:rPr lang="en-US" sz="1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3D752E1-719A-47A1-860E-ECF9836665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168" y="2300706"/>
                <a:ext cx="1733168" cy="617157"/>
              </a:xfrm>
              <a:prstGeom prst="rect">
                <a:avLst/>
              </a:prstGeom>
              <a:blipFill>
                <a:blip r:embed="rId5"/>
                <a:stretch>
                  <a:fillRect t="-2000"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2AD6FA4-0CA3-CDAA-F973-7D1090679D21}"/>
                  </a:ext>
                </a:extLst>
              </p:cNvPr>
              <p:cNvSpPr txBox="1"/>
              <p:nvPr/>
            </p:nvSpPr>
            <p:spPr>
              <a:xfrm>
                <a:off x="5377650" y="2318804"/>
                <a:ext cx="1331977" cy="6171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/>
                  <a:t>Curl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𝛻</m:t>
                          </m:r>
                        </m:e>
                      </m:acc>
                      <m:r>
                        <a:rPr lang="en-US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2AD6FA4-0CA3-CDAA-F973-7D1090679D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7650" y="2318804"/>
                <a:ext cx="1331977" cy="617157"/>
              </a:xfrm>
              <a:prstGeom prst="rect">
                <a:avLst/>
              </a:prstGeom>
              <a:blipFill>
                <a:blip r:embed="rId6"/>
                <a:stretch>
                  <a:fillRect t="-4000"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BD8CB0-984B-C169-31D9-EF124C14AF6E}"/>
                  </a:ext>
                </a:extLst>
              </p:cNvPr>
              <p:cNvSpPr txBox="1"/>
              <p:nvPr/>
            </p:nvSpPr>
            <p:spPr>
              <a:xfrm>
                <a:off x="7026792" y="2312613"/>
                <a:ext cx="133197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/>
                  <a:t>Laplacian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>
                              <a:latin typeface="Cambria Math" charset="0"/>
                            </a:rPr>
                            <m:t>𝛻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BD8CB0-984B-C169-31D9-EF124C14AF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6792" y="2312613"/>
                <a:ext cx="1331977" cy="584775"/>
              </a:xfrm>
              <a:prstGeom prst="rect">
                <a:avLst/>
              </a:prstGeom>
              <a:blipFill>
                <a:blip r:embed="rId7"/>
                <a:stretch>
                  <a:fillRect t="-2083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10EDE095-D22A-62C4-15C8-B2FAB3DE2161}"/>
              </a:ext>
            </a:extLst>
          </p:cNvPr>
          <p:cNvSpPr txBox="1"/>
          <p:nvPr/>
        </p:nvSpPr>
        <p:spPr>
          <a:xfrm>
            <a:off x="8224368" y="2295937"/>
            <a:ext cx="28360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Line, Area and Volume Element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5A5B2A-BD1C-02D1-9E8E-5A3C2F835729}"/>
              </a:ext>
            </a:extLst>
          </p:cNvPr>
          <p:cNvSpPr txBox="1"/>
          <p:nvPr/>
        </p:nvSpPr>
        <p:spPr>
          <a:xfrm>
            <a:off x="265086" y="3353607"/>
            <a:ext cx="13319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Cartesian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1DC6152-AB0C-F6FC-97A2-EE9E3F6F24E5}"/>
              </a:ext>
            </a:extLst>
          </p:cNvPr>
          <p:cNvSpPr txBox="1"/>
          <p:nvPr/>
        </p:nvSpPr>
        <p:spPr>
          <a:xfrm>
            <a:off x="290294" y="4355712"/>
            <a:ext cx="13319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Cylindrical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A732E3F-4B11-CCD6-1790-6F0DB632BB0E}"/>
              </a:ext>
            </a:extLst>
          </p:cNvPr>
          <p:cNvSpPr txBox="1"/>
          <p:nvPr/>
        </p:nvSpPr>
        <p:spPr>
          <a:xfrm>
            <a:off x="225640" y="5454450"/>
            <a:ext cx="13319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Spherical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C5C8520-D266-253F-EE8B-BAAE3DECA63E}"/>
                  </a:ext>
                </a:extLst>
              </p:cNvPr>
              <p:cNvSpPr txBox="1"/>
              <p:nvPr/>
            </p:nvSpPr>
            <p:spPr>
              <a:xfrm>
                <a:off x="1715967" y="3310956"/>
                <a:ext cx="1724690" cy="4750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f>
                        <m:f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f>
                        <m:f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  <m:f>
                        <m:f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C5C8520-D266-253F-EE8B-BAAE3DECA6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5967" y="3310956"/>
                <a:ext cx="1724690" cy="475002"/>
              </a:xfrm>
              <a:prstGeom prst="rect">
                <a:avLst/>
              </a:prstGeom>
              <a:blipFill>
                <a:blip r:embed="rId8"/>
                <a:stretch>
                  <a:fillRect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5BA3E39-77F4-FD15-16D9-4C295AB82209}"/>
                  </a:ext>
                </a:extLst>
              </p:cNvPr>
              <p:cNvSpPr txBox="1"/>
              <p:nvPr/>
            </p:nvSpPr>
            <p:spPr>
              <a:xfrm>
                <a:off x="3285061" y="3317134"/>
                <a:ext cx="1642634" cy="4750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5BA3E39-77F4-FD15-16D9-4C295AB822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5061" y="3317134"/>
                <a:ext cx="1642634" cy="475002"/>
              </a:xfrm>
              <a:prstGeom prst="rect">
                <a:avLst/>
              </a:prstGeom>
              <a:blipFill>
                <a:blip r:embed="rId9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A5CC035-7154-14EB-E897-E8ACED4340A8}"/>
                  </a:ext>
                </a:extLst>
              </p:cNvPr>
              <p:cNvSpPr txBox="1"/>
              <p:nvPr/>
            </p:nvSpPr>
            <p:spPr>
              <a:xfrm>
                <a:off x="5362001" y="2934776"/>
                <a:ext cx="1247166" cy="11785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d>
                        <m:dPr>
                          <m:ctrlPr>
                            <a:rPr lang="en-US" sz="11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1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100" i="1"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1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100" i="1">
                                  <a:latin typeface="Cambria Math" charset="0"/>
                                </a:rPr>
                                <m:t>𝜕</m:t>
                              </m:r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1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100" i="1"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100" i="1">
                                  <a:latin typeface="Cambria Math" charset="0"/>
                                </a:rPr>
                                <m:t>𝜕</m:t>
                              </m:r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1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d>
                        <m:dPr>
                          <m:ctrlPr>
                            <a:rPr lang="en-US" sz="1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1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100" i="1"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100" i="1">
                                  <a:latin typeface="Cambria Math" charset="0"/>
                                </a:rPr>
                                <m:t>𝜕</m:t>
                              </m:r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1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100" i="1"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100" i="1">
                                  <a:latin typeface="Cambria Math" charset="0"/>
                                </a:rPr>
                                <m:t>𝜕</m:t>
                              </m:r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sz="1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11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  <m:d>
                        <m:dPr>
                          <m:ctrlPr>
                            <a:rPr lang="en-US" sz="1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1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100" i="1"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100" i="1">
                                  <a:latin typeface="Cambria Math" charset="0"/>
                                </a:rPr>
                                <m:t>𝜕</m:t>
                              </m:r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1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100" i="1"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100" i="1">
                                  <a:latin typeface="Cambria Math" charset="0"/>
                                </a:rPr>
                                <m:t>𝜕</m:t>
                              </m:r>
                              <m:r>
                                <a:rPr lang="en-US" sz="11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A5CC035-7154-14EB-E897-E8ACED4340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2001" y="2934776"/>
                <a:ext cx="1247166" cy="117852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96E3AB1-00A9-CC5B-F1BC-ED7122A6BEF0}"/>
                  </a:ext>
                </a:extLst>
              </p:cNvPr>
              <p:cNvSpPr txBox="1"/>
              <p:nvPr/>
            </p:nvSpPr>
            <p:spPr>
              <a:xfrm>
                <a:off x="6887532" y="3264694"/>
                <a:ext cx="1642634" cy="4944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1200" i="1">
                              <a:latin typeface="Cambria Math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2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1200" i="1">
                              <a:latin typeface="Cambria Math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2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1200" i="1">
                              <a:latin typeface="Cambria Math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96E3AB1-00A9-CC5B-F1BC-ED7122A6BE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7532" y="3264694"/>
                <a:ext cx="1642634" cy="494431"/>
              </a:xfrm>
              <a:prstGeom prst="rect">
                <a:avLst/>
              </a:prstGeom>
              <a:blipFill>
                <a:blip r:embed="rId11"/>
                <a:stretch>
                  <a:fillRect b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96D271F-05A7-BBB9-DA4C-4BB77B6E00C2}"/>
                  </a:ext>
                </a:extLst>
              </p:cNvPr>
              <p:cNvSpPr txBox="1"/>
              <p:nvPr/>
            </p:nvSpPr>
            <p:spPr>
              <a:xfrm>
                <a:off x="8522706" y="3147917"/>
                <a:ext cx="2302877" cy="3039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e>
                      </m:acc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𝑑𝑥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96D271F-05A7-BBB9-DA4C-4BB77B6E00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2706" y="3147917"/>
                <a:ext cx="2302877" cy="303929"/>
              </a:xfrm>
              <a:prstGeom prst="rect">
                <a:avLst/>
              </a:prstGeom>
              <a:blipFill>
                <a:blip r:embed="rId12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511044B-FC32-D71C-282A-3F54B03306E0}"/>
                  </a:ext>
                </a:extLst>
              </p:cNvPr>
              <p:cNvSpPr txBox="1"/>
              <p:nvPr/>
            </p:nvSpPr>
            <p:spPr>
              <a:xfrm>
                <a:off x="8598746" y="3478922"/>
                <a:ext cx="2430170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𝑦𝑑𝑧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𝑥𝑑𝑧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𝑥𝑑𝑦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511044B-FC32-D71C-282A-3F54B03306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8746" y="3478922"/>
                <a:ext cx="2430170" cy="276999"/>
              </a:xfrm>
              <a:prstGeom prst="rect">
                <a:avLst/>
              </a:prstGeom>
              <a:blipFill>
                <a:blip r:embed="rId13"/>
                <a:stretch>
                  <a:fillRect t="-9091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A5429B7-E19E-BD64-8BE7-158E4D070884}"/>
                  </a:ext>
                </a:extLst>
              </p:cNvPr>
              <p:cNvSpPr txBox="1"/>
              <p:nvPr/>
            </p:nvSpPr>
            <p:spPr>
              <a:xfrm>
                <a:off x="10767692" y="3370669"/>
                <a:ext cx="146084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𝑦𝑑𝑧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A5429B7-E19E-BD64-8BE7-158E4D070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67692" y="3370669"/>
                <a:ext cx="1460845" cy="276999"/>
              </a:xfrm>
              <a:prstGeom prst="rect">
                <a:avLst/>
              </a:prstGeom>
              <a:blipFill>
                <a:blip r:embed="rId14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4C7E17E-7687-8CF9-075F-36FA3293EF80}"/>
                  </a:ext>
                </a:extLst>
              </p:cNvPr>
              <p:cNvSpPr txBox="1"/>
              <p:nvPr/>
            </p:nvSpPr>
            <p:spPr>
              <a:xfrm>
                <a:off x="1522342" y="4097312"/>
                <a:ext cx="1724690" cy="6827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>
                              <a:latin typeface="Cambria Math" charset="0"/>
                            </a:rPr>
                            <m:t>𝛻</m:t>
                          </m:r>
                        </m:e>
                      </m:acc>
                      <m:r>
                        <a:rPr lang="en-US" sz="12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f>
                        <m:f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acc>
                      <m:f>
                        <m:f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f>
                        <m:f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den>
                      </m:f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  <m:f>
                        <m:f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4C7E17E-7687-8CF9-075F-36FA3293EF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2342" y="4097312"/>
                <a:ext cx="1724690" cy="68275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D14C228-D6BD-900B-2156-D68598C41552}"/>
                  </a:ext>
                </a:extLst>
              </p:cNvPr>
              <p:cNvSpPr txBox="1"/>
              <p:nvPr/>
            </p:nvSpPr>
            <p:spPr>
              <a:xfrm>
                <a:off x="3179254" y="4071341"/>
                <a:ext cx="2001985" cy="6939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>
                              <a:latin typeface="Cambria Math" charset="0"/>
                            </a:rPr>
                            <m:t>𝛻</m:t>
                          </m:r>
                        </m:e>
                      </m:acc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r>
                        <a:rPr lang="en-US" sz="1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f>
                        <m:f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d>
                        <m:d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d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f>
                        <m:f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</m:num>
                        <m:den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den>
                      </m:f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D14C228-D6BD-900B-2156-D68598C415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9254" y="4071341"/>
                <a:ext cx="2001985" cy="693973"/>
              </a:xfrm>
              <a:prstGeom prst="rect">
                <a:avLst/>
              </a:prstGeom>
              <a:blipFill>
                <a:blip r:embed="rId16"/>
                <a:stretch>
                  <a:fillRect t="-1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3BD06C5-48A6-7F53-5F34-4724C7988E10}"/>
                  </a:ext>
                </a:extLst>
              </p:cNvPr>
              <p:cNvSpPr txBox="1"/>
              <p:nvPr/>
            </p:nvSpPr>
            <p:spPr>
              <a:xfrm>
                <a:off x="5216565" y="4082690"/>
                <a:ext cx="1724689" cy="13982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1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100">
                              <a:latin typeface="Cambria Math" charset="0"/>
                            </a:rPr>
                            <m:t>𝛻</m:t>
                          </m:r>
                        </m:e>
                      </m:acc>
                      <m:r>
                        <a:rPr lang="en-US" sz="1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sz="11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r>
                        <a:rPr lang="en-US" sz="1100" i="1">
                          <a:latin typeface="Cambria Math" panose="02040503050406030204" pitchFamily="18" charset="0"/>
                        </a:rPr>
                        <m:t>=</m:t>
                      </m:r>
                    </m:oMath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d>
                        <m:dPr>
                          <m:ctrlPr>
                            <a:rPr lang="en-US" sz="11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1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1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100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den>
                          </m:f>
                          <m:f>
                            <m:fPr>
                              <m:ctrlPr>
                                <a:rPr lang="en-US" sz="11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100" i="1"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100" i="1">
                                  <a:latin typeface="Cambria Math" charset="0"/>
                                </a:rPr>
                                <m:t>𝜕</m:t>
                              </m:r>
                              <m:r>
                                <a:rPr lang="en-US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den>
                          </m:f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1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100" i="1"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100" i="1">
                                  <a:latin typeface="Cambria Math" charset="0"/>
                                </a:rPr>
                                <m:t>𝜕</m:t>
                              </m:r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1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acc>
                      <m:d>
                        <m:dPr>
                          <m:ctrlPr>
                            <a:rPr lang="en-US" sz="1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1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100" i="1"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100" i="1">
                                  <a:latin typeface="Cambria Math" charset="0"/>
                                </a:rPr>
                                <m:t>𝜕</m:t>
                              </m:r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1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100" i="1"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100" i="1">
                                  <a:latin typeface="Cambria Math" charset="0"/>
                                </a:rPr>
                                <m:t>𝜕</m:t>
                              </m:r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den>
                          </m:f>
                        </m:e>
                      </m:d>
                      <m:r>
                        <a:rPr lang="en-US" sz="1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11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  <m:f>
                        <m:fPr>
                          <m:ctrlPr>
                            <a:rPr lang="en-US" sz="11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d>
                        <m:dPr>
                          <m:ctrlPr>
                            <a:rPr lang="en-US" sz="1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1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100" i="1">
                                  <a:latin typeface="Cambria Math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sz="1100" i="1">
                                  <a:latin typeface="Cambria Math" charset="0"/>
                                </a:rPr>
                                <m:t>𝜕</m:t>
                              </m:r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den>
                          </m:f>
                          <m:d>
                            <m:dPr>
                              <m:ctrlPr>
                                <a:rPr lang="en-US" sz="11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sSub>
                                <m:sSub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1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100" i="1"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100" i="1">
                                  <a:latin typeface="Cambria Math" charset="0"/>
                                </a:rPr>
                                <m:t>𝜕</m:t>
                              </m:r>
                              <m:r>
                                <a:rPr lang="en-US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3BD06C5-48A6-7F53-5F34-4724C7988E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6565" y="4082690"/>
                <a:ext cx="1724689" cy="1398268"/>
              </a:xfrm>
              <a:prstGeom prst="rect">
                <a:avLst/>
              </a:prstGeom>
              <a:blipFill>
                <a:blip r:embed="rId17"/>
                <a:stretch>
                  <a:fillRect t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6A62B09-2224-9446-E307-7B685BAE5C3F}"/>
                  </a:ext>
                </a:extLst>
              </p:cNvPr>
              <p:cNvSpPr txBox="1"/>
              <p:nvPr/>
            </p:nvSpPr>
            <p:spPr>
              <a:xfrm>
                <a:off x="1259970" y="5217792"/>
                <a:ext cx="2249999" cy="6827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>
                              <a:latin typeface="Cambria Math" charset="0"/>
                            </a:rPr>
                            <m:t>𝛻</m:t>
                          </m:r>
                        </m:e>
                      </m:acc>
                      <m:r>
                        <a:rPr lang="en-US" sz="12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12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f>
                        <m:f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  <m:f>
                        <m:f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f>
                        <m:f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acc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𝑟</m:t>
                          </m:r>
                          <m:func>
                            <m:func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200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f>
                        <m:f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6A62B09-2224-9446-E307-7B685BAE5C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970" y="5217792"/>
                <a:ext cx="2249999" cy="68275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774FEAB-9DD1-0FAB-D4ED-02952440AF90}"/>
                  </a:ext>
                </a:extLst>
              </p:cNvPr>
              <p:cNvSpPr txBox="1"/>
              <p:nvPr/>
            </p:nvSpPr>
            <p:spPr>
              <a:xfrm>
                <a:off x="4689462" y="5400925"/>
                <a:ext cx="2694012" cy="14005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1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100">
                              <a:latin typeface="Cambria Math" charset="0"/>
                            </a:rPr>
                            <m:t>𝛻</m:t>
                          </m:r>
                        </m:e>
                      </m:acc>
                      <m:r>
                        <a:rPr lang="en-US" sz="1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sz="11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r>
                        <a:rPr lang="en-US" sz="1100" i="1">
                          <a:latin typeface="Cambria Math" panose="02040503050406030204" pitchFamily="18" charset="0"/>
                        </a:rPr>
                        <m:t>=</m:t>
                      </m:r>
                    </m:oMath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1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f>
                        <m:fPr>
                          <m:ctrlPr>
                            <a:rPr lang="en-US" sz="11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𝑟</m:t>
                          </m:r>
                          <m:func>
                            <m:funcPr>
                              <m:ctrlPr>
                                <a:rPr lang="en-US" sz="11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1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d>
                        <m:dPr>
                          <m:ctrlPr>
                            <a:rPr lang="en-US" sz="11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1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100" i="1">
                                  <a:latin typeface="Cambria Math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sz="1100" i="1">
                                  <a:latin typeface="Cambria Math" charset="0"/>
                                </a:rPr>
                                <m:t>𝜕</m:t>
                              </m:r>
                              <m:r>
                                <a:rPr lang="en-US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  <m:d>
                            <m:dPr>
                              <m:ctrlPr>
                                <a:rPr lang="en-US" sz="11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func>
                                    <m:funcPr>
                                      <m:ctrlPr>
                                        <a:rPr lang="en-US" sz="11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1100">
                                          <a:latin typeface="Cambria Math" panose="02040503050406030204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r>
                                        <a:rPr lang="en-US" sz="11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func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1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1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100" i="1"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100" i="1">
                                  <a:latin typeface="Cambria Math" charset="0"/>
                                </a:rPr>
                                <m:t>𝜕</m:t>
                              </m:r>
                              <m:r>
                                <a:rPr lang="en-US" sz="11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1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11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1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  <m:f>
                        <m:fPr>
                          <m:ctrlPr>
                            <a:rPr lang="en-US" sz="11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sz="1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1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1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func>
                                <m:func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1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</m:den>
                          </m:f>
                          <m:f>
                            <m:fPr>
                              <m:ctrlPr>
                                <a:rPr lang="en-US" sz="11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100" i="1"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100" i="1">
                                  <a:latin typeface="Cambria Math" charset="0"/>
                                </a:rPr>
                                <m:t>𝜕</m:t>
                              </m:r>
                              <m:r>
                                <a:rPr lang="en-US" sz="11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den>
                          </m:f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1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100" i="1">
                                  <a:latin typeface="Cambria Math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sz="1100" i="1">
                                  <a:latin typeface="Cambria Math" charset="0"/>
                                </a:rPr>
                                <m:t>𝜕</m:t>
                              </m:r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d>
                            <m:dPr>
                              <m:ctrlPr>
                                <a:rPr lang="en-US" sz="11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1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sSub>
                                <m:sSub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1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11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11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acc>
                      <m:f>
                        <m:fPr>
                          <m:ctrlPr>
                            <a:rPr lang="en-US" sz="11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1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sz="11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1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100" i="1">
                                  <a:latin typeface="Cambria Math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sz="1100" i="1">
                                  <a:latin typeface="Cambria Math" charset="0"/>
                                </a:rPr>
                                <m:t>𝜕</m:t>
                              </m:r>
                              <m:r>
                                <a:rPr lang="en-US" sz="11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den>
                          </m:f>
                          <m:d>
                            <m:dPr>
                              <m:ctrlPr>
                                <a:rPr lang="en-US" sz="11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1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sSub>
                                <m:sSub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1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1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11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100" i="1"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1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1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100" i="1">
                                  <a:latin typeface="Cambria Math" charset="0"/>
                                </a:rPr>
                                <m:t>𝜕</m:t>
                              </m:r>
                              <m:r>
                                <a:rPr lang="en-US" sz="11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11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774FEAB-9DD1-0FAB-D4ED-02952440AF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9462" y="5400925"/>
                <a:ext cx="2694012" cy="1400512"/>
              </a:xfrm>
              <a:prstGeom prst="rect">
                <a:avLst/>
              </a:prstGeom>
              <a:blipFill>
                <a:blip r:embed="rId19"/>
                <a:stretch>
                  <a:fillRect t="-3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DC34062-93DC-FD9C-3C2C-8291DDCA4EAC}"/>
                  </a:ext>
                </a:extLst>
              </p:cNvPr>
              <p:cNvSpPr txBox="1"/>
              <p:nvPr/>
            </p:nvSpPr>
            <p:spPr>
              <a:xfrm>
                <a:off x="3219072" y="5154118"/>
                <a:ext cx="1733942" cy="13962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>
                              <a:latin typeface="Cambria Math" charset="0"/>
                            </a:rPr>
                            <m:t>𝛻</m:t>
                          </m:r>
                        </m:e>
                      </m:acc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r>
                        <a:rPr lang="en-US" sz="1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1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1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sub>
                          </m:sSub>
                        </m:e>
                      </m:d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𝑟</m:t>
                          </m:r>
                          <m:func>
                            <m:func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2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f>
                        <m:f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func>
                                <m:func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2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e>
                      </m:d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𝑟</m:t>
                          </m:r>
                          <m:func>
                            <m:func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2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f>
                        <m:fPr>
                          <m:ctrlPr>
                            <a:rPr lang="en-US" sz="1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</m:num>
                        <m:den>
                          <m:r>
                            <a:rPr lang="en-US" sz="120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1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DC34062-93DC-FD9C-3C2C-8291DDCA4E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9072" y="5154118"/>
                <a:ext cx="1733942" cy="1396216"/>
              </a:xfrm>
              <a:prstGeom prst="rect">
                <a:avLst/>
              </a:prstGeom>
              <a:blipFill>
                <a:blip r:embed="rId20"/>
                <a:stretch>
                  <a:fillRect t="-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5DA6249-0F53-78AC-4DE6-88FF30A73473}"/>
                  </a:ext>
                </a:extLst>
              </p:cNvPr>
              <p:cNvSpPr txBox="1"/>
              <p:nvPr/>
            </p:nvSpPr>
            <p:spPr>
              <a:xfrm>
                <a:off x="7083615" y="5336779"/>
                <a:ext cx="1724689" cy="15937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>
                              <a:latin typeface="Cambria Math" charset="0"/>
                            </a:rPr>
                            <m:t>𝛻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2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  <m:oMath xmlns:m="http://schemas.openxmlformats.org/officeDocument/2006/math"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200" i="1">
                              <a:latin typeface="Cambria Math" charset="0"/>
                            </a:rPr>
                            <m:t>𝜕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f>
                            <m:f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1">
                                      <a:latin typeface="Cambria Math" charset="0"/>
                                    </a:rPr>
                                    <m:t>𝜕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r>
                                <a:rPr lang="en-US" sz="1200" i="1">
                                  <a:latin typeface="Cambria Math" charset="0"/>
                                </a:rPr>
                                <m:t>𝜕</m:t>
                              </m:r>
                              <m:sSup>
                                <m:sSup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2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d>
                        <m:dPr>
                          <m:ctrlP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i="1">
                                  <a:latin typeface="Cambria Math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sz="1200" i="1">
                                  <a:latin typeface="Cambria Math" charset="0"/>
                                </a:rPr>
                                <m:t>𝜕</m:t>
                              </m:r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  <m:d>
                            <m:d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2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func>
                              <m:f>
                                <m:f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i="1">
                                      <a:latin typeface="Cambria Math" charset="0"/>
                                    </a:rPr>
                                    <m:t>𝜕</m:t>
                                  </m:r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num>
                                <m:den>
                                  <m:r>
                                    <a:rPr lang="en-US" sz="1200" i="1">
                                      <a:latin typeface="Cambria Math" charset="0"/>
                                    </a:rPr>
                                    <m:t>𝜕</m:t>
                                  </m:r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en-US" sz="12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func>
                            <m:func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20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func>
                        </m:den>
                      </m:f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1200" i="1">
                              <a:latin typeface="Cambria Math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5DA6249-0F53-78AC-4DE6-88FF30A73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3615" y="5336779"/>
                <a:ext cx="1724689" cy="1593706"/>
              </a:xfrm>
              <a:prstGeom prst="rect">
                <a:avLst/>
              </a:prstGeom>
              <a:blipFill>
                <a:blip r:embed="rId21"/>
                <a:stretch>
                  <a:fillRect r="-36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493C9C2-D06D-1B14-DC31-B15BFDDB4B3A}"/>
                  </a:ext>
                </a:extLst>
              </p:cNvPr>
              <p:cNvSpPr txBox="1"/>
              <p:nvPr/>
            </p:nvSpPr>
            <p:spPr>
              <a:xfrm>
                <a:off x="6979601" y="4166121"/>
                <a:ext cx="1724689" cy="10613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>
                              <a:latin typeface="Cambria Math" charset="0"/>
                            </a:rPr>
                            <m:t>𝛻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2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  <m:oMath xmlns:m="http://schemas.openxmlformats.org/officeDocument/2006/math"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r>
                        <a:rPr lang="en-US" sz="1200" i="1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200" i="1">
                              <a:latin typeface="Cambria Math" charset="0"/>
                            </a:rPr>
                            <m:t>𝜕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𝑠</m:t>
                          </m:r>
                        </m:den>
                      </m:f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𝑠</m:t>
                          </m:r>
                          <m:f>
                            <m:f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200" i="1">
                                  <a:latin typeface="Cambria Math" charset="0"/>
                                </a:rPr>
                                <m:t>𝜕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r>
                                <a:rPr lang="en-US" sz="1200" i="1">
                                  <a:latin typeface="Cambria Math" charset="0"/>
                                </a:rPr>
                                <m:t>𝜕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den>
                          </m:f>
                        </m:e>
                      </m:d>
                      <m:r>
                        <a:rPr lang="en-US" sz="12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1200" i="1">
                              <a:latin typeface="Cambria Math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2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i="1">
                                  <a:latin typeface="Cambria Math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sz="1200" i="1">
                              <a:latin typeface="Cambria Math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493C9C2-D06D-1B14-DC31-B15BFDDB4B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9601" y="4166121"/>
                <a:ext cx="1724689" cy="1061316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9588515-E5DC-C225-9E23-42EB1495CD06}"/>
                  </a:ext>
                </a:extLst>
              </p:cNvPr>
              <p:cNvSpPr txBox="1"/>
              <p:nvPr/>
            </p:nvSpPr>
            <p:spPr>
              <a:xfrm>
                <a:off x="8575778" y="4138883"/>
                <a:ext cx="2302877" cy="3039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e>
                      </m:acc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acc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49588515-E5DC-C225-9E23-42EB1495CD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5778" y="4138883"/>
                <a:ext cx="2302877" cy="303929"/>
              </a:xfrm>
              <a:prstGeom prst="rect">
                <a:avLst/>
              </a:prstGeom>
              <a:blipFill>
                <a:blip r:embed="rId23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A0715F4-EECF-E4A5-E463-92D1E641AE67}"/>
                  </a:ext>
                </a:extLst>
              </p:cNvPr>
              <p:cNvSpPr txBox="1"/>
              <p:nvPr/>
            </p:nvSpPr>
            <p:spPr>
              <a:xfrm>
                <a:off x="8629153" y="5374852"/>
                <a:ext cx="2302877" cy="3039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ℓ</m:t>
                          </m:r>
                        </m:e>
                      </m:acc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acc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𝑟</m:t>
                      </m:r>
                      <m:func>
                        <m:func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2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A0715F4-EECF-E4A5-E463-92D1E641A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9153" y="5374852"/>
                <a:ext cx="2302877" cy="303929"/>
              </a:xfrm>
              <a:prstGeom prst="rect">
                <a:avLst/>
              </a:prstGeom>
              <a:blipFill>
                <a:blip r:embed="rId24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0E1D984-227E-2D18-13E2-3460413C3512}"/>
                  </a:ext>
                </a:extLst>
              </p:cNvPr>
              <p:cNvSpPr txBox="1"/>
              <p:nvPr/>
            </p:nvSpPr>
            <p:spPr>
              <a:xfrm>
                <a:off x="8575778" y="4510895"/>
                <a:ext cx="2430170" cy="4651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𝑑𝑧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acc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𝑠𝑑𝑧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acc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𝑠𝑑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0E1D984-227E-2D18-13E2-3460413C35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5778" y="4510895"/>
                <a:ext cx="2430170" cy="465192"/>
              </a:xfrm>
              <a:prstGeom prst="rect">
                <a:avLst/>
              </a:prstGeom>
              <a:blipFill>
                <a:blip r:embed="rId25"/>
                <a:stretch>
                  <a:fillRect t="-5405" b="-54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DE61E02-8515-AA62-FDD4-E0A647308A7C}"/>
                  </a:ext>
                </a:extLst>
              </p:cNvPr>
              <p:cNvSpPr txBox="1"/>
              <p:nvPr/>
            </p:nvSpPr>
            <p:spPr>
              <a:xfrm>
                <a:off x="8949300" y="5738951"/>
                <a:ext cx="2430170" cy="6720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acc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sSup>
                        <m:sSup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2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𝑟</m:t>
                      </m:r>
                      <m:func>
                        <m:func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2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𝑟𝑑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̂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acc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𝑟𝑑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DE61E02-8515-AA62-FDD4-E0A647308A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9300" y="5738951"/>
                <a:ext cx="2430170" cy="672043"/>
              </a:xfrm>
              <a:prstGeom prst="rect">
                <a:avLst/>
              </a:prstGeom>
              <a:blipFill>
                <a:blip r:embed="rId26"/>
                <a:stretch>
                  <a:fillRect t="-1852" b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5437C9B-4E0C-B05C-C17B-6CE0FB79D60C}"/>
                  </a:ext>
                </a:extLst>
              </p:cNvPr>
              <p:cNvSpPr txBox="1"/>
              <p:nvPr/>
            </p:nvSpPr>
            <p:spPr>
              <a:xfrm>
                <a:off x="10793937" y="4078713"/>
                <a:ext cx="146084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𝑠𝑑𝑠𝑑</m:t>
                      </m:r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𝑑𝑧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5437C9B-4E0C-B05C-C17B-6CE0FB79D6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3937" y="4078713"/>
                <a:ext cx="1460845" cy="276999"/>
              </a:xfrm>
              <a:prstGeom prst="rect">
                <a:avLst/>
              </a:prstGeom>
              <a:blipFill>
                <a:blip r:embed="rId27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79AB1D6-100B-2B4B-CBD1-FA9ABD5CD3FC}"/>
                  </a:ext>
                </a:extLst>
              </p:cNvPr>
              <p:cNvSpPr txBox="1"/>
              <p:nvPr/>
            </p:nvSpPr>
            <p:spPr>
              <a:xfrm>
                <a:off x="10862335" y="5349444"/>
                <a:ext cx="1460845" cy="4574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𝜏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2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𝑑𝑟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79AB1D6-100B-2B4B-CBD1-FA9ABD5CD3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2335" y="5349444"/>
                <a:ext cx="1460845" cy="457433"/>
              </a:xfrm>
              <a:prstGeom prst="rect">
                <a:avLst/>
              </a:prstGeom>
              <a:blipFill>
                <a:blip r:embed="rId28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9" name="Picture 38">
            <a:extLst>
              <a:ext uri="{FF2B5EF4-FFF2-40B4-BE49-F238E27FC236}">
                <a16:creationId xmlns:a16="http://schemas.microsoft.com/office/drawing/2014/main" id="{24B4E78C-D733-C288-7D7C-DF23B5BF930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1356566" y="5900543"/>
            <a:ext cx="702082" cy="60411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3AE50F9-1837-7ED0-A51C-E5602E3E5D09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1124104" y="4406944"/>
            <a:ext cx="899182" cy="7167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1639D19-E3FB-4E3D-F1A3-6F22D97DC0D4}"/>
                  </a:ext>
                </a:extLst>
              </p:cNvPr>
              <p:cNvSpPr txBox="1"/>
              <p:nvPr/>
            </p:nvSpPr>
            <p:spPr>
              <a:xfrm>
                <a:off x="2705153" y="6477981"/>
                <a:ext cx="2476086" cy="3254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r>
                        <a:rPr lang="en-US" sz="1200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acc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US" sz="1200" i="1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̂"/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acc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1639D19-E3FB-4E3D-F1A3-6F22D97DC0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5153" y="6477981"/>
                <a:ext cx="2476086" cy="325474"/>
              </a:xfrm>
              <a:prstGeom prst="rect">
                <a:avLst/>
              </a:prstGeom>
              <a:blipFill>
                <a:blip r:embed="rId31"/>
                <a:stretch>
                  <a:fillRect t="-7692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1F65E3C-01B6-4B7C-9884-B91A15119A1A}"/>
                  </a:ext>
                </a:extLst>
              </p:cNvPr>
              <p:cNvSpPr txBox="1"/>
              <p:nvPr/>
            </p:nvSpPr>
            <p:spPr>
              <a:xfrm>
                <a:off x="6263263" y="1474324"/>
                <a:ext cx="3882886" cy="6988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i="1">
                              <a:latin typeface="Cambria Math" charset="0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D1F65E3C-01B6-4B7C-9884-B91A15119A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3263" y="1474324"/>
                <a:ext cx="3882886" cy="698846"/>
              </a:xfrm>
              <a:prstGeom prst="rect">
                <a:avLst/>
              </a:prstGeom>
              <a:blipFill>
                <a:blip r:embed="rId32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195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935F0-BFE3-1577-AD3B-63DDDE1CC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Divergence </a:t>
            </a:r>
            <a:r>
              <a:rPr lang="en-US" dirty="0" err="1"/>
              <a:t>oF</a:t>
            </a:r>
            <a:r>
              <a:rPr lang="en-US" dirty="0"/>
              <a:t> Electric field of A Point Charge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587CB-E0BB-14AA-B0B5-63E1FA99B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Now use spherical polar coordinates. See HW 1.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8A600E6-7A41-7172-8C99-E09BC7E3D2CC}"/>
              </a:ext>
            </a:extLst>
          </p:cNvPr>
          <p:cNvCxnSpPr/>
          <p:nvPr/>
        </p:nvCxnSpPr>
        <p:spPr>
          <a:xfrm>
            <a:off x="2682450" y="3096492"/>
            <a:ext cx="0" cy="36284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50E06B0-A1A7-5F7C-768C-CBBB09D6488A}"/>
              </a:ext>
            </a:extLst>
          </p:cNvPr>
          <p:cNvCxnSpPr/>
          <p:nvPr/>
        </p:nvCxnSpPr>
        <p:spPr>
          <a:xfrm flipV="1">
            <a:off x="1434676" y="3464942"/>
            <a:ext cx="3292415" cy="32600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AB3EA7-9F51-AD2D-BC3D-AABE280765C7}"/>
              </a:ext>
            </a:extLst>
          </p:cNvPr>
          <p:cNvCxnSpPr/>
          <p:nvPr/>
        </p:nvCxnSpPr>
        <p:spPr>
          <a:xfrm>
            <a:off x="762000" y="5481638"/>
            <a:ext cx="715645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53E29BD-31C0-8BFD-717C-8D07D206AD87}"/>
              </a:ext>
            </a:extLst>
          </p:cNvPr>
          <p:cNvCxnSpPr/>
          <p:nvPr/>
        </p:nvCxnSpPr>
        <p:spPr>
          <a:xfrm flipV="1">
            <a:off x="2682430" y="4995517"/>
            <a:ext cx="2395536" cy="4784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D455A9F-5B3F-A7E7-90A7-29661B7F3114}"/>
              </a:ext>
            </a:extLst>
          </p:cNvPr>
          <p:cNvCxnSpPr/>
          <p:nvPr/>
        </p:nvCxnSpPr>
        <p:spPr>
          <a:xfrm flipV="1">
            <a:off x="2664132" y="3853477"/>
            <a:ext cx="1049816" cy="163777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768F949-9055-AA3C-0DDA-9B28B1DCB832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3713948" y="3872472"/>
            <a:ext cx="1364018" cy="11230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39">
                <a:extLst>
                  <a:ext uri="{FF2B5EF4-FFF2-40B4-BE49-F238E27FC236}">
                    <a16:creationId xmlns:a16="http://schemas.microsoft.com/office/drawing/2014/main" id="{C40F4036-27E0-9C65-B156-0EC1B9FF89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16498" y="4139307"/>
                <a:ext cx="1306407" cy="3028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𝓇</m:t>
                          </m:r>
                        </m:e>
                      </m:acc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sz="1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′</m:t>
                      </m:r>
                    </m:oMath>
                  </m:oMathPara>
                </a14:m>
                <a:endParaRPr lang="en-US" sz="1800" b="1" baseline="-25000" dirty="0"/>
              </a:p>
            </p:txBody>
          </p:sp>
        </mc:Choice>
        <mc:Fallback xmlns="">
          <p:sp>
            <p:nvSpPr>
              <p:cNvPr id="14" name="TextBox 39">
                <a:extLst>
                  <a:ext uri="{FF2B5EF4-FFF2-40B4-BE49-F238E27FC236}">
                    <a16:creationId xmlns:a16="http://schemas.microsoft.com/office/drawing/2014/main" id="{C40F4036-27E0-9C65-B156-0EC1B9FF89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16498" y="4139307"/>
                <a:ext cx="1306407" cy="302840"/>
              </a:xfrm>
              <a:prstGeom prst="rect">
                <a:avLst/>
              </a:prstGeom>
              <a:blipFill>
                <a:blip r:embed="rId2"/>
                <a:stretch>
                  <a:fillRect t="-4000" b="-12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39">
                <a:extLst>
                  <a:ext uri="{FF2B5EF4-FFF2-40B4-BE49-F238E27FC236}">
                    <a16:creationId xmlns:a16="http://schemas.microsoft.com/office/drawing/2014/main" id="{67BD6623-B0FA-82E7-C05E-2496C0326CA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77966" y="4844097"/>
                <a:ext cx="379562" cy="3028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′</m:t>
                      </m:r>
                    </m:oMath>
                  </m:oMathPara>
                </a14:m>
                <a:endParaRPr lang="en-US" sz="1800" b="1" baseline="-25000" dirty="0"/>
              </a:p>
            </p:txBody>
          </p:sp>
        </mc:Choice>
        <mc:Fallback xmlns="">
          <p:sp>
            <p:nvSpPr>
              <p:cNvPr id="16" name="TextBox 39">
                <a:extLst>
                  <a:ext uri="{FF2B5EF4-FFF2-40B4-BE49-F238E27FC236}">
                    <a16:creationId xmlns:a16="http://schemas.microsoft.com/office/drawing/2014/main" id="{67BD6623-B0FA-82E7-C05E-2496C0326C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7966" y="4844097"/>
                <a:ext cx="379562" cy="302840"/>
              </a:xfrm>
              <a:prstGeom prst="rect">
                <a:avLst/>
              </a:prstGeom>
              <a:blipFill>
                <a:blip r:embed="rId3"/>
                <a:stretch>
                  <a:fillRect t="-8000" b="-12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39">
                <a:extLst>
                  <a:ext uri="{FF2B5EF4-FFF2-40B4-BE49-F238E27FC236}">
                    <a16:creationId xmlns:a16="http://schemas.microsoft.com/office/drawing/2014/main" id="{9807E6AD-3A69-E943-06A5-6226F75C13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88423" y="3532909"/>
                <a:ext cx="604866" cy="3028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en-US" sz="1800" b="1" baseline="-25000" dirty="0"/>
              </a:p>
            </p:txBody>
          </p:sp>
        </mc:Choice>
        <mc:Fallback xmlns="">
          <p:sp>
            <p:nvSpPr>
              <p:cNvPr id="17" name="TextBox 39">
                <a:extLst>
                  <a:ext uri="{FF2B5EF4-FFF2-40B4-BE49-F238E27FC236}">
                    <a16:creationId xmlns:a16="http://schemas.microsoft.com/office/drawing/2014/main" id="{9807E6AD-3A69-E943-06A5-6226F75C13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88423" y="3532909"/>
                <a:ext cx="604866" cy="302840"/>
              </a:xfrm>
              <a:prstGeom prst="rect">
                <a:avLst/>
              </a:prstGeom>
              <a:blipFill>
                <a:blip r:embed="rId4"/>
                <a:stretch>
                  <a:fillRect t="-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13C1B52-6EB1-1825-E65C-B136C65EBCAD}"/>
                  </a:ext>
                </a:extLst>
              </p:cNvPr>
              <p:cNvSpPr/>
              <p:nvPr/>
            </p:nvSpPr>
            <p:spPr>
              <a:xfrm>
                <a:off x="5542998" y="3154937"/>
                <a:ext cx="3914003" cy="634426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|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|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𝓇</m:t>
                                  </m:r>
                                </m:e>
                              </m:acc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̂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𝓇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313C1B52-6EB1-1825-E65C-B136C65EBC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2998" y="3154937"/>
                <a:ext cx="3914003" cy="634426"/>
              </a:xfrm>
              <a:prstGeom prst="rect">
                <a:avLst/>
              </a:prstGeom>
              <a:blipFill>
                <a:blip r:embed="rId5"/>
                <a:stretch>
                  <a:fillRect t="-11538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260455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Math methods </a:t>
            </a:r>
            <a:r>
              <a:rPr lang="mr-IN" dirty="0"/>
              <a:t>–</a:t>
            </a:r>
            <a:r>
              <a:rPr lang="en-US" dirty="0"/>
              <a:t> multivariate calculus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015067"/>
            <a:ext cx="10131425" cy="3649133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r>
              <a:rPr lang="en-US" dirty="0"/>
              <a:t>Gauss’ (Divergence) </a:t>
            </a:r>
          </a:p>
          <a:p>
            <a:pPr marL="0" indent="0">
              <a:buNone/>
            </a:pPr>
            <a:r>
              <a:rPr lang="en-US" dirty="0"/>
              <a:t>    Theorem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Green’s Theorem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Stokes’ Theorem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300" y="4927600"/>
            <a:ext cx="3886200" cy="114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7100" y="3503084"/>
            <a:ext cx="4038600" cy="101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350" y="2065867"/>
            <a:ext cx="5981700" cy="1079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16900" y="3479800"/>
            <a:ext cx="38360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integral of the curl of a vector field</a:t>
            </a:r>
          </a:p>
          <a:p>
            <a:r>
              <a:rPr lang="en-US" dirty="0"/>
              <a:t>on a surface D on the </a:t>
            </a:r>
            <a:r>
              <a:rPr lang="en-US" dirty="0" err="1"/>
              <a:t>xy</a:t>
            </a:r>
            <a:r>
              <a:rPr lang="en-US" dirty="0"/>
              <a:t>-plane equals </a:t>
            </a:r>
          </a:p>
          <a:p>
            <a:r>
              <a:rPr lang="en-US" dirty="0"/>
              <a:t>the line integral of the vector field</a:t>
            </a:r>
          </a:p>
          <a:p>
            <a:r>
              <a:rPr lang="en-US" dirty="0"/>
              <a:t>on the boundary of 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309100" y="2019300"/>
            <a:ext cx="30429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integral of the divergence </a:t>
            </a:r>
          </a:p>
          <a:p>
            <a:r>
              <a:rPr lang="en-US" dirty="0"/>
              <a:t>of a vector field in a volume </a:t>
            </a:r>
          </a:p>
          <a:p>
            <a:r>
              <a:rPr lang="en-US" dirty="0"/>
              <a:t>equals the flux going through</a:t>
            </a:r>
          </a:p>
          <a:p>
            <a:r>
              <a:rPr lang="en-US" dirty="0"/>
              <a:t>its surface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86700" y="5105400"/>
            <a:ext cx="3720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Generalization of Green’s theorem to </a:t>
            </a:r>
          </a:p>
          <a:p>
            <a:r>
              <a:rPr lang="en-US" dirty="0"/>
              <a:t>arbitrary surfaces</a:t>
            </a:r>
          </a:p>
        </p:txBody>
      </p:sp>
    </p:spTree>
    <p:extLst>
      <p:ext uri="{BB962C8B-B14F-4D97-AF65-F5344CB8AC3E}">
        <p14:creationId xmlns:p14="http://schemas.microsoft.com/office/powerpoint/2010/main" val="102966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Electrodynamics </a:t>
            </a:r>
            <a:r>
              <a:rPr lang="mr-IN" dirty="0"/>
              <a:t>–</a:t>
            </a:r>
            <a:r>
              <a:rPr lang="en-US" dirty="0"/>
              <a:t> Maxwell’s equations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976967"/>
            <a:ext cx="10131425" cy="3649133"/>
          </a:xfrm>
        </p:spPr>
        <p:txBody>
          <a:bodyPr/>
          <a:lstStyle/>
          <a:p>
            <a:r>
              <a:rPr lang="en-US" dirty="0"/>
              <a:t>Maxwell’s equations:  </a:t>
            </a:r>
          </a:p>
          <a:p>
            <a:pPr marL="0" indent="0">
              <a:buNone/>
            </a:pPr>
            <a:r>
              <a:rPr lang="en-US" dirty="0"/>
              <a:t>                                                                  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017938" y="2779044"/>
                <a:ext cx="4043262" cy="84957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𝛻</m:t>
                          </m:r>
                        </m:e>
                      </m:acc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𝐸</m:t>
                          </m:r>
                        </m:e>
                      </m:acc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𝜌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7938" y="2779044"/>
                <a:ext cx="4043262" cy="84957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017938" y="3773912"/>
                <a:ext cx="4043262" cy="84957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𝛻</m:t>
                          </m:r>
                        </m:e>
                      </m:acc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𝐵</m:t>
                          </m:r>
                        </m:e>
                      </m:acc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=0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7938" y="3773912"/>
                <a:ext cx="4043262" cy="84957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017938" y="4751470"/>
                <a:ext cx="4043262" cy="84957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𝛻</m:t>
                          </m:r>
                        </m:e>
                      </m:acc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×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𝐸</m:t>
                          </m:r>
                        </m:e>
                      </m:acc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𝜕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𝐵</m:t>
                              </m:r>
                            </m:e>
                          </m:acc>
                        </m:num>
                        <m:den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7938" y="4751470"/>
                <a:ext cx="4043262" cy="84957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017938" y="5729028"/>
                <a:ext cx="4043262" cy="84957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                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𝛻</m:t>
                        </m:r>
                      </m:e>
                    </m:acc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</a:rPr>
                      <m:t>×</m:t>
                    </m:r>
                    <m:acc>
                      <m:accPr>
                        <m:chr m:val="⃗"/>
                        <m:ctrlPr>
                          <a:rPr lang="en-US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𝐵</m:t>
                        </m:r>
                      </m:e>
                    </m:acc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0</m:t>
                        </m:r>
                      </m:sub>
                    </m:sSub>
                    <m:acc>
                      <m:accPr>
                        <m:chr m:val="⃗"/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𝑗</m:t>
                        </m:r>
                      </m:e>
                    </m:acc>
                    <m:r>
                      <a:rPr lang="en-US" i="1">
                        <a:solidFill>
                          <a:schemeClr val="bg1"/>
                        </a:solidFill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𝜇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0</m:t>
                        </m:r>
                      </m:sub>
                    </m:sSub>
                    <m:sSub>
                      <m:sSub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𝜀</m:t>
                        </m:r>
                      </m:e>
                      <m:sub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en-US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𝜕</m:t>
                        </m:r>
                        <m:acc>
                          <m:accPr>
                            <m:chr m:val="⃗"/>
                            <m:ctrlPr>
                              <a:rPr lang="en-US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  <m:t>𝐸</m:t>
                            </m:r>
                          </m:e>
                        </m:acc>
                      </m:num>
                      <m:den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𝜕</m:t>
                        </m:r>
                        <m:r>
                          <a:rPr lang="en-US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  <m:t>𝑡</m:t>
                        </m:r>
                      </m:den>
                    </m:f>
                  </m:oMath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7938" y="5729028"/>
                <a:ext cx="4043262" cy="84957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163738" y="3095214"/>
            <a:ext cx="1300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Gauss’s Law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01838" y="3895314"/>
            <a:ext cx="1562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Gauss’s Law </a:t>
            </a:r>
          </a:p>
          <a:p>
            <a:r>
              <a:rPr lang="en-US" dirty="0"/>
              <a:t>for Magnetism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14538" y="5063714"/>
            <a:ext cx="1478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Faraday’s Law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02904" y="5871245"/>
            <a:ext cx="13568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Ampère</a:t>
            </a:r>
            <a:r>
              <a:rPr lang="en-US" dirty="0"/>
              <a:t> </a:t>
            </a:r>
            <a:r>
              <a:rPr lang="en-US"/>
              <a:t>Law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676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4636D8-2A4B-7840-4956-9AA9BCE91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F7A50-6902-ED58-C56E-D92AEC786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513" y="630936"/>
            <a:ext cx="9438217" cy="738507"/>
          </a:xfrm>
        </p:spPr>
        <p:txBody>
          <a:bodyPr anchor="b">
            <a:normAutofit/>
          </a:bodyPr>
          <a:lstStyle/>
          <a:p>
            <a:pPr algn="l"/>
            <a:r>
              <a:rPr lang="en-US" sz="3600" dirty="0">
                <a:solidFill>
                  <a:schemeClr val="tx1"/>
                </a:solidFill>
              </a:rPr>
              <a:t>Gauss’ Law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A7CC90-57A4-50AB-0780-E3228890B0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01713" y="1758030"/>
                <a:ext cx="9743015" cy="4469034"/>
              </a:xfrm>
            </p:spPr>
            <p:txBody>
              <a:bodyPr anchor="ctr">
                <a:normAutofit/>
              </a:bodyPr>
              <a:lstStyle/>
              <a:p>
                <a:r>
                  <a:rPr lang="en-US" sz="2000" dirty="0"/>
                  <a:t>Use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acc>
                          <m:accPr>
                            <m:chr m:val="⃗"/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num>
                      <m:den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acc>
                              </m:e>
                            </m:d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=4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𝜋𝛿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en-US" sz="2000" i="1" baseline="30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000" dirty="0"/>
                  <a:t>(HW1) to show Gauss’ Law: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∇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acc>
                      <m:accPr>
                        <m:chr m:val="⃗"/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m:rPr>
                            <m:nor/>
                          </m:rPr>
                          <a:rPr lang="en-US" sz="2000" dirty="0"/>
                          <m:t> </m:t>
                        </m:r>
                      </m:num>
                      <m:den>
                        <m:sSub>
                          <m:sSubPr>
                            <m:ctrlP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endParaRPr lang="en-US" sz="2000" dirty="0"/>
              </a:p>
              <a:p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endParaRPr lang="en-US" sz="2000" dirty="0"/>
              </a:p>
              <a:p>
                <a:r>
                  <a:rPr lang="en-US" sz="2000" dirty="0"/>
                  <a:t>Apply Gauss’ divergence theorem to write Gauss’ law in integral form</a:t>
                </a:r>
              </a:p>
              <a:p>
                <a:endParaRPr lang="en-US" sz="1600" dirty="0"/>
              </a:p>
              <a:p>
                <a:endParaRPr lang="en-US" sz="1600" dirty="0"/>
              </a:p>
              <a:p>
                <a:endParaRPr lang="en-US" sz="1600" dirty="0"/>
              </a:p>
              <a:p>
                <a:endParaRPr lang="en-US" sz="1600" dirty="0"/>
              </a:p>
              <a:p>
                <a:pPr marL="0" indent="0">
                  <a:buNone/>
                </a:pPr>
                <a:endParaRPr lang="en-US" sz="16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5A7CC90-57A4-50AB-0780-E3228890B0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01713" y="1758030"/>
                <a:ext cx="9743015" cy="4469034"/>
              </a:xfrm>
              <a:blipFill>
                <a:blip r:embed="rId2"/>
                <a:stretch>
                  <a:fillRect l="-780" t="-76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9686E0B-787E-2C1E-7E96-9E4FFED1C768}"/>
                  </a:ext>
                </a:extLst>
              </p:cNvPr>
              <p:cNvSpPr/>
              <p:nvPr/>
            </p:nvSpPr>
            <p:spPr>
              <a:xfrm>
                <a:off x="1409506" y="2167062"/>
                <a:ext cx="2697219" cy="775470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i="1">
                          <a:solidFill>
                            <a:schemeClr val="bg1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chemeClr val="bg1"/>
                              </a:solidFill>
                            </a:rPr>
                            <m:t> </m:t>
                          </m:r>
                        </m:num>
                        <m:den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en-US" i="1" baseline="300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  <m:t>𝑟</m:t>
                              </m:r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i="1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9686E0B-787E-2C1E-7E96-9E4FFED1C7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506" y="2167062"/>
                <a:ext cx="2697219" cy="775470"/>
              </a:xfrm>
              <a:prstGeom prst="rect">
                <a:avLst/>
              </a:prstGeom>
              <a:blipFill>
                <a:blip r:embed="rId3"/>
                <a:stretch>
                  <a:fillRect t="-134375" b="-195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494D67B-62A8-9A8D-231A-AB83831321A0}"/>
                  </a:ext>
                </a:extLst>
              </p:cNvPr>
              <p:cNvSpPr/>
              <p:nvPr/>
            </p:nvSpPr>
            <p:spPr>
              <a:xfrm>
                <a:off x="4417306" y="2101813"/>
                <a:ext cx="7208780" cy="898733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  <m:t>Φ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chemeClr val="bg1"/>
                              </a:solidFill>
                            </a:rPr>
                            <m:t> </m:t>
                          </m:r>
                        </m:num>
                        <m:den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𝑑𝑞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en-US" i="1" baseline="300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</m:acc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⃗"/>
                                          <m:ctrlP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</m:acc>
                                      <m:r>
                                        <a:rPr lang="en-US" i="1" baseline="3000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acc>
                            <m:accPr>
                              <m:chr m:val="̂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acc>
                              <m:r>
                                <a:rPr lang="en-US" i="1" baseline="300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e>
                          </m:acc>
                        </m:e>
                      </m:nary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chemeClr val="bg1"/>
                              </a:solidFill>
                            </a:rPr>
                            <m:t> </m:t>
                          </m:r>
                        </m:num>
                        <m:den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</m:nary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i="1" baseline="30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  <m:t>𝑟</m:t>
                                  </m:r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𝑑𝑉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494D67B-62A8-9A8D-231A-AB83831321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7306" y="2101813"/>
                <a:ext cx="7208780" cy="898733"/>
              </a:xfrm>
              <a:prstGeom prst="rect">
                <a:avLst/>
              </a:prstGeom>
              <a:blipFill>
                <a:blip r:embed="rId4"/>
                <a:stretch>
                  <a:fillRect t="-113889" b="-16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5135682-C884-5924-D7F4-FEAF687D92F5}"/>
                  </a:ext>
                </a:extLst>
              </p:cNvPr>
              <p:cNvSpPr/>
              <p:nvPr/>
            </p:nvSpPr>
            <p:spPr>
              <a:xfrm>
                <a:off x="2332007" y="3165365"/>
                <a:ext cx="8056177" cy="750104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chemeClr val="bg1"/>
                              </a:solidFill>
                            </a:rPr>
                            <m:t> </m:t>
                          </m:r>
                        </m:num>
                        <m:den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∭"/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b="0" i="1" baseline="-2500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baseline="-250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b="0" i="1" baseline="-2500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i="1" baseline="30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′</m:t>
                          </m:r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  <m:r>
                                    <a:rPr lang="en-US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</m:acc>
                                  <m:r>
                                    <a:rPr lang="en-US" i="1" baseline="3000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′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chemeClr val="bg1"/>
                              </a:solidFill>
                            </a:rPr>
                            <m:t> </m:t>
                          </m:r>
                        </m:num>
                        <m:den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∭"/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p>
                            <m:sSupPr>
                              <m:ctrlPr>
                                <a:rPr lang="en-US" b="0" i="1" baseline="-2500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baseline="-2500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b="0" i="1" baseline="-2500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nary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𝜌𝛿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  <m:r>
                        <a:rPr lang="en-US" i="1" baseline="3000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′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E5135682-C884-5924-D7F4-FEAF687D92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2007" y="3165365"/>
                <a:ext cx="8056177" cy="750104"/>
              </a:xfrm>
              <a:prstGeom prst="rect">
                <a:avLst/>
              </a:prstGeom>
              <a:blipFill>
                <a:blip r:embed="rId5"/>
                <a:stretch>
                  <a:fillRect t="-142623" b="-20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68EAC85D-F125-B989-3C29-AC745CE7FE03}"/>
                  </a:ext>
                </a:extLst>
              </p:cNvPr>
              <p:cNvSpPr/>
              <p:nvPr/>
            </p:nvSpPr>
            <p:spPr>
              <a:xfrm>
                <a:off x="2758115" y="4623603"/>
                <a:ext cx="5631186" cy="634426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∯"/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baseline="-250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baseline="-250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b="0" i="1" baseline="-250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acc>
                            <m:accPr>
                              <m:chr m:val="⃗"/>
                              <m:ctrlPr>
                                <a:rPr lang="en-US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</m:nary>
                      <m:r>
                        <a:rPr lang="en-US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     . </m:t>
                      </m:r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68EAC85D-F125-B989-3C29-AC745CE7FE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8115" y="4623603"/>
                <a:ext cx="5631186" cy="634426"/>
              </a:xfrm>
              <a:prstGeom prst="rect">
                <a:avLst/>
              </a:prstGeom>
              <a:blipFill>
                <a:blip r:embed="rId6"/>
                <a:stretch>
                  <a:fillRect t="-176923" b="-2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8BEC5FF-E4B1-AC41-ED85-9AF8CEDC5C09}"/>
                  </a:ext>
                </a:extLst>
              </p:cNvPr>
              <p:cNvSpPr/>
              <p:nvPr/>
            </p:nvSpPr>
            <p:spPr>
              <a:xfrm>
                <a:off x="5244441" y="5293016"/>
                <a:ext cx="3239992" cy="634426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en-US" dirty="0">
                              <a:solidFill>
                                <a:schemeClr val="bg1"/>
                              </a:solidFill>
                            </a:rPr>
                            <m:t> </m:t>
                          </m:r>
                        </m:num>
                        <m:den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∭"/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b="0" i="1" baseline="-2500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</m:nary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𝑒𝑛𝑐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8BEC5FF-E4B1-AC41-ED85-9AF8CEDC5C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4441" y="5293016"/>
                <a:ext cx="3239992" cy="634426"/>
              </a:xfrm>
              <a:prstGeom prst="rect">
                <a:avLst/>
              </a:prstGeom>
              <a:blipFill>
                <a:blip r:embed="rId7"/>
                <a:stretch>
                  <a:fillRect t="-176923" b="-2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D324DDC8-9A01-A3BB-DD11-3363DB7A3FB7}"/>
                  </a:ext>
                </a:extLst>
              </p:cNvPr>
              <p:cNvSpPr/>
              <p:nvPr/>
            </p:nvSpPr>
            <p:spPr>
              <a:xfrm>
                <a:off x="3522540" y="6009315"/>
                <a:ext cx="5143744" cy="634426"/>
              </a:xfrm>
              <a:prstGeom prst="rect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nary>
                        <m:naryPr>
                          <m:chr m:val="∯"/>
                          <m:limLoc m:val="undOvr"/>
                          <m:subHide m:val="on"/>
                          <m:supHide m:val="on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i="1" baseline="-25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baseline="-25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i="1" baseline="-25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acc>
                            <m:accPr>
                              <m:chr m:val="⃗"/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</m:nary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𝑒𝑛𝑐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D324DDC8-9A01-A3BB-DD11-3363DB7A3F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2540" y="6009315"/>
                <a:ext cx="5143744" cy="634426"/>
              </a:xfrm>
              <a:prstGeom prst="rect">
                <a:avLst/>
              </a:prstGeom>
              <a:blipFill>
                <a:blip r:embed="rId8"/>
                <a:stretch>
                  <a:fillRect t="-176923" b="-25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40D2345B-3301-9D21-3C9E-435C0EE2FA87}"/>
              </a:ext>
            </a:extLst>
          </p:cNvPr>
          <p:cNvSpPr txBox="1"/>
          <p:nvPr/>
        </p:nvSpPr>
        <p:spPr>
          <a:xfrm>
            <a:off x="8859188" y="6228058"/>
            <a:ext cx="264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Gauss’ Law (Integral Form)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5A2FFA3-23F4-AB65-4589-231082D85F4F}"/>
                  </a:ext>
                </a:extLst>
              </p:cNvPr>
              <p:cNvSpPr txBox="1"/>
              <p:nvPr/>
            </p:nvSpPr>
            <p:spPr>
              <a:xfrm>
                <a:off x="3721101" y="4573247"/>
                <a:ext cx="6096000" cy="8188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∭"/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i="1" baseline="-2500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</m:nary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𝑑𝑉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5A2FFA3-23F4-AB65-4589-231082D85F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1101" y="4573247"/>
                <a:ext cx="6096000" cy="818814"/>
              </a:xfrm>
              <a:prstGeom prst="rect">
                <a:avLst/>
              </a:prstGeom>
              <a:blipFill>
                <a:blip r:embed="rId9"/>
                <a:stretch>
                  <a:fillRect t="-132308" b="-18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1380CFE-27DD-B7B5-D459-63B38CF70947}"/>
                  </a:ext>
                </a:extLst>
              </p:cNvPr>
              <p:cNvSpPr txBox="1"/>
              <p:nvPr/>
            </p:nvSpPr>
            <p:spPr>
              <a:xfrm>
                <a:off x="10388184" y="3904439"/>
                <a:ext cx="178129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Delta function nonzero only at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en-US" i="1" baseline="300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B1380CFE-27DD-B7B5-D459-63B38CF709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8184" y="3904439"/>
                <a:ext cx="1781299" cy="923330"/>
              </a:xfrm>
              <a:prstGeom prst="rect">
                <a:avLst/>
              </a:prstGeom>
              <a:blipFill>
                <a:blip r:embed="rId10"/>
                <a:stretch>
                  <a:fillRect l="-2113" t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169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32" grpId="0" animBg="1"/>
      <p:bldP spid="33" grpId="0" animBg="1"/>
      <p:bldP spid="34" grpId="0" animBg="1"/>
      <p:bldP spid="35" grpId="0"/>
      <p:bldP spid="9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5110A-4B71-9D6B-583D-4E6144A52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007C5-FB3C-8775-3A90-44F1CE723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 Identities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0AFA1A-8618-0241-6E9A-5F0ED0C5F4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7CDA6EA-6C77-C2A4-C510-254E809CAB56}"/>
                  </a:ext>
                </a:extLst>
              </p:cNvPr>
              <p:cNvSpPr txBox="1"/>
              <p:nvPr/>
            </p:nvSpPr>
            <p:spPr>
              <a:xfrm>
                <a:off x="1328927" y="1949469"/>
                <a:ext cx="3675062" cy="389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</m:d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acc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acc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16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7CDA6EA-6C77-C2A4-C510-254E809CAB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8927" y="1949469"/>
                <a:ext cx="3675062" cy="389850"/>
              </a:xfrm>
              <a:prstGeom prst="rect">
                <a:avLst/>
              </a:prstGeom>
              <a:blipFill>
                <a:blip r:embed="rId2"/>
                <a:stretch>
                  <a:fillRect t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B4A066-D67A-D3A3-9861-A2D750A7901B}"/>
                  </a:ext>
                </a:extLst>
              </p:cNvPr>
              <p:cNvSpPr txBox="1"/>
              <p:nvPr/>
            </p:nvSpPr>
            <p:spPr>
              <a:xfrm>
                <a:off x="1773496" y="3123799"/>
                <a:ext cx="2431315" cy="3153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>
                              <a:latin typeface="Cambria Math" charset="0"/>
                            </a:rPr>
                            <m:t>𝛻</m:t>
                          </m:r>
                        </m:e>
                      </m:acc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𝑓𝑔</m:t>
                          </m:r>
                        </m:e>
                      </m:d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>
                                  <a:latin typeface="Cambria Math" charset="0"/>
                                </a:rPr>
                                <m:t>𝛻</m:t>
                              </m:r>
                            </m:e>
                          </m:acc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</m:d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2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>
                                  <a:latin typeface="Cambria Math" charset="0"/>
                                </a:rPr>
                                <m:t>𝛻</m:t>
                              </m:r>
                            </m:e>
                          </m:acc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US" sz="12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7B4A066-D67A-D3A3-9861-A2D750A79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3496" y="3123799"/>
                <a:ext cx="2431315" cy="315343"/>
              </a:xfrm>
              <a:prstGeom prst="rect">
                <a:avLst/>
              </a:prstGeom>
              <a:blipFill>
                <a:blip r:embed="rId3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1DCE25F-CB5B-9C64-E5AA-E4506CA7B0FA}"/>
                  </a:ext>
                </a:extLst>
              </p:cNvPr>
              <p:cNvSpPr txBox="1"/>
              <p:nvPr/>
            </p:nvSpPr>
            <p:spPr>
              <a:xfrm>
                <a:off x="1250437" y="2491718"/>
                <a:ext cx="3675062" cy="3898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</m:d>
                      <m:r>
                        <a:rPr lang="en-US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acc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16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1DCE25F-CB5B-9C64-E5AA-E4506CA7B0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437" y="2491718"/>
                <a:ext cx="3675062" cy="389850"/>
              </a:xfrm>
              <a:prstGeom prst="rect">
                <a:avLst/>
              </a:prstGeom>
              <a:blipFill>
                <a:blip r:embed="rId4"/>
                <a:stretch>
                  <a:fillRect t="-15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0FD5677-7427-AA86-BA90-21656D7591A9}"/>
                  </a:ext>
                </a:extLst>
              </p:cNvPr>
              <p:cNvSpPr txBox="1"/>
              <p:nvPr/>
            </p:nvSpPr>
            <p:spPr>
              <a:xfrm>
                <a:off x="1107170" y="3484109"/>
                <a:ext cx="4031932" cy="3154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>
                              <a:latin typeface="Cambria Math" charset="0"/>
                            </a:rPr>
                            <m:t>𝛻</m:t>
                          </m:r>
                        </m:e>
                      </m:acc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>
                                  <a:latin typeface="Cambria Math" charset="0"/>
                                </a:rPr>
                                <m:t>𝛻</m:t>
                              </m:r>
                            </m:e>
                          </m:acc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>
                                  <a:latin typeface="Cambria Math" charset="0"/>
                                </a:rPr>
                                <m:t>𝛻</m:t>
                              </m:r>
                            </m:e>
                          </m:acc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</m:d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</m:acc>
                        </m:e>
                      </m:d>
                      <m:acc>
                        <m:accPr>
                          <m:chr m:val="⃗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</m:acc>
                        </m:e>
                      </m:d>
                      <m:acc>
                        <m:accPr>
                          <m:chr m:val="⃗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0FD5677-7427-AA86-BA90-21656D7591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7170" y="3484109"/>
                <a:ext cx="4031932" cy="315407"/>
              </a:xfrm>
              <a:prstGeom prst="rect">
                <a:avLst/>
              </a:prstGeom>
              <a:blipFill>
                <a:blip r:embed="rId5"/>
                <a:stretch>
                  <a:fillRect t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7475B7B-A567-5E4C-2BF3-E211E6CC4D61}"/>
                  </a:ext>
                </a:extLst>
              </p:cNvPr>
              <p:cNvSpPr txBox="1"/>
              <p:nvPr/>
            </p:nvSpPr>
            <p:spPr>
              <a:xfrm>
                <a:off x="4586948" y="3372729"/>
                <a:ext cx="4031932" cy="4736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∇</m:t>
                          </m:r>
                        </m:e>
                      </m:acc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200" i="1"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200" i="1"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>
                              <a:latin typeface="Cambria Math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200" i="1"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7475B7B-A567-5E4C-2BF3-E211E6CC4D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6948" y="3372729"/>
                <a:ext cx="4031932" cy="47365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2442931B-E9D1-6695-C6D1-D61B295C451C}"/>
              </a:ext>
            </a:extLst>
          </p:cNvPr>
          <p:cNvSpPr txBox="1"/>
          <p:nvPr/>
        </p:nvSpPr>
        <p:spPr>
          <a:xfrm>
            <a:off x="5426368" y="2558476"/>
            <a:ext cx="23345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BAC-CAB Rule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139AB8-FE61-52AC-3CB0-D2A540A0C9B8}"/>
              </a:ext>
            </a:extLst>
          </p:cNvPr>
          <p:cNvSpPr txBox="1"/>
          <p:nvPr/>
        </p:nvSpPr>
        <p:spPr>
          <a:xfrm>
            <a:off x="5003989" y="1913561"/>
            <a:ext cx="40319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We may permute in cyclic order the factors of a triple scalar product without altering its value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FFAD822-ECAB-5557-E050-90C1AF2BB264}"/>
                  </a:ext>
                </a:extLst>
              </p:cNvPr>
              <p:cNvSpPr txBox="1"/>
              <p:nvPr/>
            </p:nvSpPr>
            <p:spPr>
              <a:xfrm>
                <a:off x="797406" y="4773968"/>
                <a:ext cx="4628962" cy="3154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>
                              <a:latin typeface="Cambria Math" charset="0"/>
                            </a:rPr>
                            <m:t>𝛻</m:t>
                          </m:r>
                        </m:e>
                      </m:acc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</m:d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>
                                  <a:latin typeface="Cambria Math" charset="0"/>
                                </a:rPr>
                                <m:t>𝛻</m:t>
                              </m:r>
                            </m:e>
                          </m:acc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</m:d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>
                                  <a:latin typeface="Cambria Math" charset="0"/>
                                </a:rPr>
                                <m:t>𝛻</m:t>
                              </m:r>
                            </m:e>
                          </m:acc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FFAD822-ECAB-5557-E050-90C1AF2BB2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406" y="4773968"/>
                <a:ext cx="4628962" cy="315407"/>
              </a:xfrm>
              <a:prstGeom prst="rect">
                <a:avLst/>
              </a:prstGeom>
              <a:blipFill>
                <a:blip r:embed="rId7"/>
                <a:stretch>
                  <a:fillRect t="-3846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4D4FF58-D1CA-0329-2FB6-74077DABB6D6}"/>
                  </a:ext>
                </a:extLst>
              </p:cNvPr>
              <p:cNvSpPr txBox="1"/>
              <p:nvPr/>
            </p:nvSpPr>
            <p:spPr>
              <a:xfrm>
                <a:off x="808655" y="4404609"/>
                <a:ext cx="4628962" cy="3154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>
                              <a:latin typeface="Cambria Math" charset="0"/>
                            </a:rPr>
                            <m:t>𝛻</m:t>
                          </m:r>
                        </m:e>
                      </m:acc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>
                                  <a:latin typeface="Cambria Math" charset="0"/>
                                </a:rPr>
                                <m:t>𝛻</m:t>
                              </m:r>
                            </m:e>
                          </m:acc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</m:d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>
                                  <a:latin typeface="Cambria Math" charset="0"/>
                                </a:rPr>
                                <m:t>𝛻</m:t>
                              </m:r>
                            </m:e>
                          </m:acc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4D4FF58-D1CA-0329-2FB6-74077DABB6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655" y="4404609"/>
                <a:ext cx="4628962" cy="315407"/>
              </a:xfrm>
              <a:prstGeom prst="rect">
                <a:avLst/>
              </a:prstGeom>
              <a:blipFill>
                <a:blip r:embed="rId8"/>
                <a:stretch>
                  <a:fillRect t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10F026A-D4F4-F959-339F-E2F10EFF1BE4}"/>
                  </a:ext>
                </a:extLst>
              </p:cNvPr>
              <p:cNvSpPr txBox="1"/>
              <p:nvPr/>
            </p:nvSpPr>
            <p:spPr>
              <a:xfrm>
                <a:off x="770758" y="4038322"/>
                <a:ext cx="4628962" cy="3154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>
                              <a:latin typeface="Cambria Math" charset="0"/>
                            </a:rPr>
                            <m:t>𝛻</m:t>
                          </m:r>
                        </m:e>
                      </m:acc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</m:d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>
                                  <a:latin typeface="Cambria Math" charset="0"/>
                                </a:rPr>
                                <m:t>𝛻</m:t>
                              </m:r>
                            </m:e>
                          </m:acc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</m:d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acc>
                        <m:accPr>
                          <m:chr m:val="⃗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>
                              <a:latin typeface="Cambria Math" charset="0"/>
                            </a:rPr>
                            <m:t>𝛻</m:t>
                          </m:r>
                        </m:e>
                      </m:acc>
                      <m:r>
                        <a:rPr lang="en-US" sz="1200" i="1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10F026A-D4F4-F959-339F-E2F10EFF1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758" y="4038322"/>
                <a:ext cx="4628962" cy="315407"/>
              </a:xfrm>
              <a:prstGeom prst="rect">
                <a:avLst/>
              </a:prstGeom>
              <a:blipFill>
                <a:blip r:embed="rId9"/>
                <a:stretch>
                  <a:fillRect t="-3846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51D98BF-301C-9AA1-7670-09AA2901F00F}"/>
                  </a:ext>
                </a:extLst>
              </p:cNvPr>
              <p:cNvSpPr txBox="1"/>
              <p:nvPr/>
            </p:nvSpPr>
            <p:spPr>
              <a:xfrm>
                <a:off x="1250437" y="5157490"/>
                <a:ext cx="4031932" cy="3154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>
                              <a:latin typeface="Cambria Math" charset="0"/>
                            </a:rPr>
                            <m:t>𝛻</m:t>
                          </m:r>
                        </m:e>
                      </m:acc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</m:acc>
                        </m:e>
                      </m:d>
                      <m:acc>
                        <m:accPr>
                          <m:chr m:val="⃗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</m:acc>
                        </m:e>
                      </m:d>
                      <m:acc>
                        <m:accPr>
                          <m:chr m:val="⃗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>
                                  <a:latin typeface="Cambria Math" charset="0"/>
                                </a:rPr>
                                <m:t>𝛻</m:t>
                              </m:r>
                            </m:e>
                          </m:acc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∇</m:t>
                              </m:r>
                            </m:e>
                          </m:acc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51D98BF-301C-9AA1-7670-09AA2901F0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437" y="5157490"/>
                <a:ext cx="4031932" cy="315407"/>
              </a:xfrm>
              <a:prstGeom prst="rect">
                <a:avLst/>
              </a:prstGeom>
              <a:blipFill>
                <a:blip r:embed="rId10"/>
                <a:stretch>
                  <a:fillRect t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E2AED30-7AA8-6B5F-8042-83448F21A026}"/>
                  </a:ext>
                </a:extLst>
              </p:cNvPr>
              <p:cNvSpPr txBox="1"/>
              <p:nvPr/>
            </p:nvSpPr>
            <p:spPr>
              <a:xfrm>
                <a:off x="1855845" y="5662661"/>
                <a:ext cx="2266616" cy="3251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>
                              <a:latin typeface="Cambria Math" charset="0"/>
                            </a:rPr>
                            <m:t>𝛻</m:t>
                          </m:r>
                        </m:e>
                      </m:acc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>
                                  <a:latin typeface="Cambria Math" charset="0"/>
                                </a:rPr>
                                <m:t>𝛻</m:t>
                              </m:r>
                            </m:e>
                          </m:acc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</m:d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E2AED30-7AA8-6B5F-8042-83448F21A0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5845" y="5662661"/>
                <a:ext cx="2266616" cy="325195"/>
              </a:xfrm>
              <a:prstGeom prst="rect">
                <a:avLst/>
              </a:prstGeom>
              <a:blipFill>
                <a:blip r:embed="rId11"/>
                <a:stretch>
                  <a:fillRect t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9E8E4ED-E542-0A84-B95A-4349D1D63793}"/>
                  </a:ext>
                </a:extLst>
              </p:cNvPr>
              <p:cNvSpPr txBox="1"/>
              <p:nvPr/>
            </p:nvSpPr>
            <p:spPr>
              <a:xfrm>
                <a:off x="1658942" y="5935390"/>
                <a:ext cx="2660421" cy="3251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>
                              <a:latin typeface="Cambria Math" charset="0"/>
                            </a:rPr>
                            <m:t>𝛻</m:t>
                          </m:r>
                        </m:e>
                      </m:acc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>
                                  <a:latin typeface="Cambria Math" charset="0"/>
                                </a:rPr>
                                <m:t>𝛻</m:t>
                              </m:r>
                            </m:e>
                          </m:acc>
                          <m:r>
                            <a:rPr lang="en-US" sz="120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acc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9E8E4ED-E542-0A84-B95A-4349D1D637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8942" y="5935390"/>
                <a:ext cx="2660421" cy="325195"/>
              </a:xfrm>
              <a:prstGeom prst="rect">
                <a:avLst/>
              </a:prstGeom>
              <a:blipFill>
                <a:blip r:embed="rId12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1CE123C-0F3D-B666-F083-C421D831116E}"/>
                  </a:ext>
                </a:extLst>
              </p:cNvPr>
              <p:cNvSpPr txBox="1"/>
              <p:nvPr/>
            </p:nvSpPr>
            <p:spPr>
              <a:xfrm>
                <a:off x="1658942" y="6211440"/>
                <a:ext cx="2660421" cy="3154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>
                              <a:latin typeface="Cambria Math" charset="0"/>
                            </a:rPr>
                            <m:t>𝛻</m:t>
                          </m:r>
                        </m:e>
                      </m:acc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 </m:t>
                      </m:r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>
                                  <a:latin typeface="Cambria Math" charset="0"/>
                                </a:rPr>
                                <m:t>𝛻</m:t>
                              </m:r>
                            </m:e>
                          </m:acc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</m:d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>
                              <a:latin typeface="Cambria Math" charset="0"/>
                            </a:rPr>
                            <m:t>𝛻</m:t>
                          </m:r>
                        </m:e>
                      </m:acc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>
                                  <a:latin typeface="Cambria Math" charset="0"/>
                                </a:rPr>
                                <m:t>𝛻</m:t>
                              </m:r>
                            </m:e>
                          </m:acc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</m:d>
                      <m:r>
                        <a:rPr lang="en-US" sz="1200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>
                              <a:latin typeface="Cambria Math" charset="0"/>
                            </a:rPr>
                            <m:t>𝛻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1CE123C-0F3D-B666-F083-C421D83111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8942" y="6211440"/>
                <a:ext cx="2660421" cy="315407"/>
              </a:xfrm>
              <a:prstGeom prst="rect">
                <a:avLst/>
              </a:prstGeom>
              <a:blipFill>
                <a:blip r:embed="rId13"/>
                <a:stretch>
                  <a:fillRect t="-3846"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FD8DED2-CC5A-1593-442B-DC2272FC0063}"/>
                  </a:ext>
                </a:extLst>
              </p:cNvPr>
              <p:cNvSpPr txBox="1"/>
              <p:nvPr/>
            </p:nvSpPr>
            <p:spPr>
              <a:xfrm>
                <a:off x="5387256" y="3018652"/>
                <a:ext cx="243131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200" b="0" i="0" dirty="0" smtClean="0"/>
                        <m:t>Product</m:t>
                      </m:r>
                      <m:r>
                        <m:rPr>
                          <m:nor/>
                        </m:rPr>
                        <a:rPr lang="en-US" sz="1200" b="0" i="0" dirty="0" smtClean="0"/>
                        <m:t> </m:t>
                      </m:r>
                      <m:r>
                        <m:rPr>
                          <m:nor/>
                        </m:rPr>
                        <a:rPr lang="en-US" sz="1200" dirty="0"/>
                        <m:t>Rule</m:t>
                      </m:r>
                      <m:r>
                        <m:rPr>
                          <m:nor/>
                        </m:rPr>
                        <a:rPr lang="en-US" sz="1200" b="0" i="0" dirty="0" smtClean="0"/>
                        <m:t> </m:t>
                      </m:r>
                      <m:r>
                        <m:rPr>
                          <m:nor/>
                        </m:rPr>
                        <a:rPr lang="en-US" sz="1200" b="0" i="0" dirty="0" smtClean="0"/>
                        <m:t>for</m:t>
                      </m:r>
                      <m:r>
                        <m:rPr>
                          <m:nor/>
                        </m:rPr>
                        <a:rPr lang="en-US" sz="1200" b="0" i="0" dirty="0" smtClean="0"/>
                        <m:t> </m:t>
                      </m:r>
                      <m:r>
                        <m:rPr>
                          <m:nor/>
                        </m:rPr>
                        <a:rPr lang="en-US" sz="1200" b="0" i="0" dirty="0" smtClean="0"/>
                        <m:t>Gradients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FD8DED2-CC5A-1593-442B-DC2272FC00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7256" y="3018652"/>
                <a:ext cx="2431315" cy="276999"/>
              </a:xfrm>
              <a:prstGeom prst="rect">
                <a:avLst/>
              </a:prstGeom>
              <a:blipFill>
                <a:blip r:embed="rId14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519DBE8-A0A1-0A07-E575-AA4907CA7F23}"/>
                  </a:ext>
                </a:extLst>
              </p:cNvPr>
              <p:cNvSpPr txBox="1"/>
              <p:nvPr/>
            </p:nvSpPr>
            <p:spPr>
              <a:xfrm>
                <a:off x="6142553" y="5654814"/>
                <a:ext cx="243131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200" b="0" i="1" dirty="0" smtClean="0"/>
                        <m:t>Divergence</m:t>
                      </m:r>
                      <m:r>
                        <m:rPr>
                          <m:nor/>
                        </m:rPr>
                        <a:rPr lang="en-US" sz="1200" b="0" i="1" dirty="0" smtClean="0"/>
                        <m:t> </m:t>
                      </m:r>
                      <m:r>
                        <m:rPr>
                          <m:nor/>
                        </m:rPr>
                        <a:rPr lang="en-US" sz="1200" b="0" i="1" dirty="0" smtClean="0"/>
                        <m:t>of</m:t>
                      </m:r>
                      <m:r>
                        <m:rPr>
                          <m:nor/>
                        </m:rPr>
                        <a:rPr lang="en-US" sz="1200" b="0" i="1" dirty="0" smtClean="0"/>
                        <m:t> </m:t>
                      </m:r>
                      <m:r>
                        <m:rPr>
                          <m:nor/>
                        </m:rPr>
                        <a:rPr lang="en-US" sz="1200" b="0" i="1" dirty="0" smtClean="0"/>
                        <m:t>a</m:t>
                      </m:r>
                      <m:r>
                        <m:rPr>
                          <m:nor/>
                        </m:rPr>
                        <a:rPr lang="en-US" sz="1200" b="0" i="1" dirty="0" smtClean="0"/>
                        <m:t> </m:t>
                      </m:r>
                      <m:r>
                        <m:rPr>
                          <m:nor/>
                        </m:rPr>
                        <a:rPr lang="en-US" sz="1200" b="0" i="1" dirty="0" smtClean="0"/>
                        <m:t>Curl</m:t>
                      </m:r>
                      <m:r>
                        <m:rPr>
                          <m:nor/>
                        </m:rPr>
                        <a:rPr lang="en-US" sz="1200" b="0" i="1" dirty="0" smtClean="0"/>
                        <m:t> </m:t>
                      </m:r>
                      <m:r>
                        <m:rPr>
                          <m:nor/>
                        </m:rPr>
                        <a:rPr lang="en-US" sz="1200" b="0" i="1" dirty="0" smtClean="0"/>
                        <m:t>is</m:t>
                      </m:r>
                      <m:r>
                        <m:rPr>
                          <m:nor/>
                        </m:rPr>
                        <a:rPr lang="en-US" sz="1200" b="0" i="1" dirty="0" smtClean="0"/>
                        <m:t> 0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519DBE8-A0A1-0A07-E575-AA4907CA7F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2553" y="5654814"/>
                <a:ext cx="2431315" cy="276999"/>
              </a:xfrm>
              <a:prstGeom prst="rect">
                <a:avLst/>
              </a:prstGeom>
              <a:blipFill>
                <a:blip r:embed="rId15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DC17C3-46CB-32D1-5EA1-7C6842B53A20}"/>
                  </a:ext>
                </a:extLst>
              </p:cNvPr>
              <p:cNvSpPr txBox="1"/>
              <p:nvPr/>
            </p:nvSpPr>
            <p:spPr>
              <a:xfrm>
                <a:off x="6142552" y="5944528"/>
                <a:ext cx="243131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1200" b="0" i="1" dirty="0" smtClean="0"/>
                        <m:t>Curl</m:t>
                      </m:r>
                      <m:r>
                        <m:rPr>
                          <m:nor/>
                        </m:rPr>
                        <a:rPr lang="en-US" sz="1200" b="0" i="1" dirty="0" smtClean="0"/>
                        <m:t> </m:t>
                      </m:r>
                      <m:r>
                        <m:rPr>
                          <m:nor/>
                        </m:rPr>
                        <a:rPr lang="en-US" sz="1200" b="0" i="1" dirty="0" smtClean="0"/>
                        <m:t>of</m:t>
                      </m:r>
                      <m:r>
                        <m:rPr>
                          <m:nor/>
                        </m:rPr>
                        <a:rPr lang="en-US" sz="1200" b="0" i="1" dirty="0" smtClean="0"/>
                        <m:t> </m:t>
                      </m:r>
                      <m:r>
                        <m:rPr>
                          <m:nor/>
                        </m:rPr>
                        <a:rPr lang="en-US" sz="1200" b="0" i="1" dirty="0" smtClean="0"/>
                        <m:t>a</m:t>
                      </m:r>
                      <m:r>
                        <m:rPr>
                          <m:nor/>
                        </m:rPr>
                        <a:rPr lang="en-US" sz="1200" b="0" i="1" dirty="0" smtClean="0"/>
                        <m:t> </m:t>
                      </m:r>
                      <m:r>
                        <m:rPr>
                          <m:nor/>
                        </m:rPr>
                        <a:rPr lang="en-US" sz="1200" b="0" i="1" dirty="0" smtClean="0"/>
                        <m:t>Gradient</m:t>
                      </m:r>
                      <m:r>
                        <m:rPr>
                          <m:nor/>
                        </m:rPr>
                        <a:rPr lang="en-US" sz="1200" b="0" i="1" dirty="0" smtClean="0"/>
                        <m:t> </m:t>
                      </m:r>
                      <m:r>
                        <m:rPr>
                          <m:nor/>
                        </m:rPr>
                        <a:rPr lang="en-US" sz="1200" b="0" i="1" dirty="0" smtClean="0"/>
                        <m:t>is</m:t>
                      </m:r>
                      <m:r>
                        <m:rPr>
                          <m:nor/>
                        </m:rPr>
                        <a:rPr lang="en-US" sz="1200" b="0" i="1" dirty="0" smtClean="0"/>
                        <m:t> 0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DC17C3-46CB-32D1-5EA1-7C6842B53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2552" y="5944528"/>
                <a:ext cx="2431315" cy="276999"/>
              </a:xfrm>
              <a:prstGeom prst="rect">
                <a:avLst/>
              </a:prstGeom>
              <a:blipFill>
                <a:blip r:embed="rId16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379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4" grpId="0"/>
      <p:bldP spid="5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Icebreaker </a:t>
            </a:r>
            <a:r>
              <a:rPr lang="mr-IN" dirty="0"/>
              <a:t>–</a:t>
            </a:r>
            <a:r>
              <a:rPr lang="en-US" dirty="0"/>
              <a:t> Physics 2 truths and a lie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Make 2 true statements and 1 false statement</a:t>
            </a:r>
          </a:p>
          <a:p>
            <a:pPr lvl="1"/>
            <a:r>
              <a:rPr lang="en-US" dirty="0"/>
              <a:t>1 statement must be about yourself</a:t>
            </a:r>
          </a:p>
          <a:p>
            <a:pPr lvl="1"/>
            <a:r>
              <a:rPr lang="en-US" dirty="0"/>
              <a:t>1 statement must be about your home (state, country, institution,…)</a:t>
            </a:r>
          </a:p>
          <a:p>
            <a:pPr lvl="1"/>
            <a:r>
              <a:rPr lang="en-US" dirty="0"/>
              <a:t>1 statement must be about physics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0851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C2FDD-6FE1-1333-CE49-876B8E935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E7602-014B-D16C-62C4-B84A9621D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Integration By Parts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DA979-F22C-6B97-4CAF-3A6CD76C49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may transfer a derivative from one function to another incurring a negative sign and a boundary term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0C9E50A-76B4-2633-2F50-28248A67882F}"/>
                  </a:ext>
                </a:extLst>
              </p:cNvPr>
              <p:cNvSpPr txBox="1"/>
              <p:nvPr/>
            </p:nvSpPr>
            <p:spPr>
              <a:xfrm>
                <a:off x="3127124" y="3466928"/>
                <a:ext cx="3837556" cy="4709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nary>
                        <m:nary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.</m:t>
                          </m:r>
                        </m:sup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>
                                      <a:latin typeface="Cambria Math" charset="0"/>
                                    </a:rPr>
                                    <m:t>𝛻</m:t>
                                  </m:r>
                                </m:e>
                              </m:acc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</m:d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nary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nary>
                        <m:nary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.</m:t>
                          </m:r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>
                                      <a:latin typeface="Cambria Math" charset="0"/>
                                    </a:rPr>
                                    <m:t>𝛻</m:t>
                                  </m:r>
                                </m:e>
                              </m:acc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nary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∮"/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</m:sup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0C9E50A-76B4-2633-2F50-28248A6788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7124" y="3466928"/>
                <a:ext cx="3837556" cy="470963"/>
              </a:xfrm>
              <a:prstGeom prst="rect">
                <a:avLst/>
              </a:prstGeom>
              <a:blipFill>
                <a:blip r:embed="rId3"/>
                <a:stretch>
                  <a:fillRect l="-1980" t="-157895" b="-22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4D0D5F7-A9E5-E7D2-D189-1C774DDD3759}"/>
                  </a:ext>
                </a:extLst>
              </p:cNvPr>
              <p:cNvSpPr txBox="1"/>
              <p:nvPr/>
            </p:nvSpPr>
            <p:spPr>
              <a:xfrm>
                <a:off x="4773677" y="3096962"/>
                <a:ext cx="4623892" cy="47096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nary>
                        <m:nary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.</m:t>
                          </m:r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>
                                  <a:latin typeface="Cambria Math" charset="0"/>
                                </a:rPr>
                                <m:t>𝛻</m:t>
                              </m:r>
                            </m:e>
                          </m:acc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</m:d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nary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.</m:t>
                          </m:r>
                        </m:sup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>
                                      <a:latin typeface="Cambria Math" charset="0"/>
                                    </a:rPr>
                                    <m:t>𝛻</m:t>
                                  </m:r>
                                </m:e>
                              </m:acc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</m:d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nary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.</m:t>
                          </m:r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>
                                      <a:latin typeface="Cambria Math" charset="0"/>
                                    </a:rPr>
                                    <m:t>𝛻</m:t>
                                  </m:r>
                                </m:e>
                              </m:acc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nary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∮"/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</m:sup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4D0D5F7-A9E5-E7D2-D189-1C774DDD37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3677" y="3096962"/>
                <a:ext cx="4623892" cy="470963"/>
              </a:xfrm>
              <a:prstGeom prst="rect">
                <a:avLst/>
              </a:prstGeom>
              <a:blipFill>
                <a:blip r:embed="rId4"/>
                <a:stretch>
                  <a:fillRect l="-2732" t="-155263" b="-2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FDE70E8-5889-E89C-1345-C5B813034CED}"/>
                  </a:ext>
                </a:extLst>
              </p:cNvPr>
              <p:cNvSpPr txBox="1"/>
              <p:nvPr/>
            </p:nvSpPr>
            <p:spPr>
              <a:xfrm>
                <a:off x="1999075" y="4100724"/>
                <a:ext cx="2355636" cy="3154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>
                              <a:latin typeface="Cambria Math" charset="0"/>
                            </a:rPr>
                            <m:t>𝛻</m:t>
                          </m:r>
                        </m:e>
                      </m:acc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</m:d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>
                                  <a:latin typeface="Cambria Math" charset="0"/>
                                </a:rPr>
                                <m:t>𝛻</m:t>
                              </m:r>
                            </m:e>
                          </m:acc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</m:d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>
                                  <a:latin typeface="Cambria Math" charset="0"/>
                                </a:rPr>
                                <m:t>𝛻</m:t>
                              </m:r>
                            </m:e>
                          </m:acc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FDE70E8-5889-E89C-1345-C5B813034C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9075" y="4100724"/>
                <a:ext cx="2355636" cy="315407"/>
              </a:xfrm>
              <a:prstGeom prst="rect">
                <a:avLst/>
              </a:prstGeom>
              <a:blipFill>
                <a:blip r:embed="rId5"/>
                <a:stretch>
                  <a:fillRect t="-4000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E735985-6766-83C3-0F15-FDB3A9A68E6B}"/>
                  </a:ext>
                </a:extLst>
              </p:cNvPr>
              <p:cNvSpPr txBox="1"/>
              <p:nvPr/>
            </p:nvSpPr>
            <p:spPr>
              <a:xfrm>
                <a:off x="1999075" y="4566794"/>
                <a:ext cx="6503420" cy="4917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nary>
                        <m:nary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.</m:t>
                          </m:r>
                        </m:sup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>
                                      <a:latin typeface="Cambria Math" charset="0"/>
                                    </a:rPr>
                                    <m:t>𝛻</m:t>
                                  </m:r>
                                </m:e>
                              </m:acc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</m:d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.</m:t>
                          </m:r>
                        </m:sup>
                        <m:e>
                          <m:d>
                            <m:d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d>
                                <m:d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>
                                          <a:latin typeface="Cambria Math" charset="0"/>
                                        </a:rPr>
                                        <m:t>𝛻</m:t>
                                      </m:r>
                                    </m:e>
                                  </m:acc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</m:e>
                          </m:d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∮"/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</m:sup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</m:e>
                          </m:acc>
                        </m:e>
                      </m:nary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.</m:t>
                          </m:r>
                        </m:sup>
                        <m:e>
                          <m:d>
                            <m:d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1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>
                                          <a:latin typeface="Cambria Math" charset="0"/>
                                        </a:rPr>
                                        <m:t>𝛻</m:t>
                                      </m:r>
                                    </m:e>
                                  </m:acc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</m:d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∮"/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</m:sup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E735985-6766-83C3-0F15-FDB3A9A68E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9075" y="4566794"/>
                <a:ext cx="6503420" cy="491738"/>
              </a:xfrm>
              <a:prstGeom prst="rect">
                <a:avLst/>
              </a:prstGeom>
              <a:blipFill>
                <a:blip r:embed="rId6"/>
                <a:stretch>
                  <a:fillRect l="-195" t="-147500" b="-2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45A1430-B474-4AC6-F871-69D268E72E18}"/>
                  </a:ext>
                </a:extLst>
              </p:cNvPr>
              <p:cNvSpPr txBox="1"/>
              <p:nvPr/>
            </p:nvSpPr>
            <p:spPr>
              <a:xfrm>
                <a:off x="2206985" y="5244841"/>
                <a:ext cx="2856846" cy="3154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>
                              <a:latin typeface="Cambria Math" charset="0"/>
                            </a:rPr>
                            <m:t>𝛻</m:t>
                          </m:r>
                        </m:e>
                      </m:acc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acc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>
                                  <a:latin typeface="Cambria Math" charset="0"/>
                                </a:rPr>
                                <m:t>𝛻</m:t>
                              </m:r>
                            </m:e>
                          </m:acc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</m:d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>
                                  <a:latin typeface="Cambria Math" charset="0"/>
                                </a:rPr>
                                <m:t>𝛻</m:t>
                              </m:r>
                            </m:e>
                          </m:acc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45A1430-B474-4AC6-F871-69D268E72E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6985" y="5244841"/>
                <a:ext cx="2856846" cy="315407"/>
              </a:xfrm>
              <a:prstGeom prst="rect">
                <a:avLst/>
              </a:prstGeom>
              <a:blipFill>
                <a:blip r:embed="rId7"/>
                <a:stretch>
                  <a:fillRect t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22BCB6C-1D5B-F4D7-15AE-509E1D524513}"/>
                  </a:ext>
                </a:extLst>
              </p:cNvPr>
              <p:cNvSpPr txBox="1"/>
              <p:nvPr/>
            </p:nvSpPr>
            <p:spPr>
              <a:xfrm>
                <a:off x="3635408" y="5739581"/>
                <a:ext cx="3747248" cy="4711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nary>
                        <m:nary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.</m:t>
                          </m:r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>
                                      <a:latin typeface="Cambria Math" charset="0"/>
                                    </a:rPr>
                                    <m:t>𝛻</m:t>
                                  </m:r>
                                </m:e>
                              </m:acc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</m:d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nary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.</m:t>
                          </m:r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>
                                      <a:latin typeface="Cambria Math" charset="0"/>
                                    </a:rPr>
                                    <m:t>𝛻</m:t>
                                  </m:r>
                                </m:e>
                              </m:acc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nary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.</m:t>
                          </m:r>
                        </m:sup>
                        <m:e>
                          <m:d>
                            <m:d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22BCB6C-1D5B-F4D7-15AE-509E1D5245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5408" y="5739581"/>
                <a:ext cx="3747248" cy="471155"/>
              </a:xfrm>
              <a:prstGeom prst="rect">
                <a:avLst/>
              </a:prstGeom>
              <a:blipFill>
                <a:blip r:embed="rId8"/>
                <a:stretch>
                  <a:fillRect l="-8108" t="-157895" b="-22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CEDF31A-A009-2912-C7EA-F00DD3CD1C79}"/>
                  </a:ext>
                </a:extLst>
              </p:cNvPr>
              <p:cNvSpPr txBox="1"/>
              <p:nvPr/>
            </p:nvSpPr>
            <p:spPr>
              <a:xfrm>
                <a:off x="2346502" y="3149647"/>
                <a:ext cx="3292465" cy="3154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>
                              <a:latin typeface="Cambria Math" charset="0"/>
                            </a:rPr>
                            <m:t>𝛻</m:t>
                          </m:r>
                        </m:e>
                      </m:acc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</m:d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>
                                  <a:latin typeface="Cambria Math" charset="0"/>
                                </a:rPr>
                                <m:t>𝛻</m:t>
                              </m:r>
                            </m:e>
                          </m:acc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⋅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</m:d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⃗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</m:acc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>
                                  <a:latin typeface="Cambria Math" charset="0"/>
                                </a:rPr>
                                <m:t>𝛻</m:t>
                              </m:r>
                            </m:e>
                          </m:acc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d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CEDF31A-A009-2912-C7EA-F00DD3CD1C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6502" y="3149647"/>
                <a:ext cx="3292465" cy="315407"/>
              </a:xfrm>
              <a:prstGeom prst="rect">
                <a:avLst/>
              </a:prstGeom>
              <a:blipFill>
                <a:blip r:embed="rId9"/>
                <a:stretch>
                  <a:fillRect t="-4000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8DD254B-8B5B-AF4A-EE86-40258861D50B}"/>
                  </a:ext>
                </a:extLst>
              </p:cNvPr>
              <p:cNvSpPr txBox="1"/>
              <p:nvPr/>
            </p:nvSpPr>
            <p:spPr>
              <a:xfrm>
                <a:off x="3998258" y="4049319"/>
                <a:ext cx="5129828" cy="4917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nary>
                        <m:nary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.</m:t>
                          </m:r>
                        </m:sup>
                        <m:e>
                          <m:d>
                            <m:dPr>
                              <m:ctrlPr>
                                <a:rPr lang="en-US" sz="12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>
                                      <a:latin typeface="Cambria Math" charset="0"/>
                                    </a:rPr>
                                    <m:t>𝛻</m:t>
                                  </m:r>
                                </m:e>
                              </m:acc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d>
                                <m:d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</m:acc>
                                </m:e>
                              </m:d>
                            </m:e>
                          </m:d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.</m:t>
                          </m:r>
                        </m:sup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>
                                      <a:latin typeface="Cambria Math" charset="0"/>
                                    </a:rPr>
                                    <m:t>𝛻</m:t>
                                  </m:r>
                                </m:e>
                              </m:acc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</m:d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.</m:t>
                          </m:r>
                        </m:sup>
                        <m:e>
                          <m:d>
                            <m:dPr>
                              <m:ctrlPr>
                                <a:rPr lang="en-US" sz="12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d>
                                <m:d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200">
                                          <a:latin typeface="Cambria Math" charset="0"/>
                                        </a:rPr>
                                        <m:t>𝛻</m:t>
                                      </m:r>
                                    </m:e>
                                  </m:acc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</m:e>
                          </m:d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∮"/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</m:sup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8DD254B-8B5B-AF4A-EE86-40258861D5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8258" y="4049319"/>
                <a:ext cx="5129828" cy="491738"/>
              </a:xfrm>
              <a:prstGeom prst="rect">
                <a:avLst/>
              </a:prstGeom>
              <a:blipFill>
                <a:blip r:embed="rId10"/>
                <a:stretch>
                  <a:fillRect l="-4444" t="-147500" b="-2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408BAC6-8B61-C3BF-478C-801FE49889AE}"/>
                  </a:ext>
                </a:extLst>
              </p:cNvPr>
              <p:cNvSpPr txBox="1"/>
              <p:nvPr/>
            </p:nvSpPr>
            <p:spPr>
              <a:xfrm>
                <a:off x="4773677" y="5189289"/>
                <a:ext cx="4796172" cy="4711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nary>
                        <m:nary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.</m:t>
                          </m:r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>
                                  <a:latin typeface="Cambria Math" charset="0"/>
                                </a:rPr>
                                <m:t>𝛻</m:t>
                              </m:r>
                            </m:e>
                          </m:acc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nary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.</m:t>
                          </m:r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>
                                      <a:latin typeface="Cambria Math" charset="0"/>
                                    </a:rPr>
                                    <m:t>𝛻</m:t>
                                  </m:r>
                                </m:e>
                              </m:acc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</m:e>
                          </m:d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nary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.</m:t>
                          </m:r>
                        </m:sup>
                        <m:e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>
                                      <a:latin typeface="Cambria Math" charset="0"/>
                                    </a:rPr>
                                    <m:t>𝛻</m:t>
                                  </m:r>
                                </m:e>
                              </m:acc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</m:nary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.</m:t>
                          </m:r>
                        </m:sup>
                        <m:e>
                          <m:d>
                            <m:d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</m:e>
                          </m:d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⃗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408BAC6-8B61-C3BF-478C-801FE49889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3677" y="5189289"/>
                <a:ext cx="4796172" cy="471155"/>
              </a:xfrm>
              <a:prstGeom prst="rect">
                <a:avLst/>
              </a:prstGeom>
              <a:blipFill>
                <a:blip r:embed="rId11"/>
                <a:stretch>
                  <a:fillRect l="-7388" t="-157895" b="-2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507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995D5-221C-A445-B1C8-D2FF786D8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9973F-1333-7349-BD0A-C7772781C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unit in physics represents a specific amount of a physical quantity such as mass, length or time.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011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6C1DC-DAE7-7840-AEEC-84E8B6463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systems – base units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C68ED7-633A-3145-81E8-AE3EC91EE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/>
              <a:t>Physical quantities may be expressed using several choices of units</a:t>
            </a:r>
          </a:p>
          <a:p>
            <a:r>
              <a:rPr lang="en-US" sz="2200" dirty="0"/>
              <a:t>Unit systems express physical quantities in terms of base units or combinations thereof</a:t>
            </a:r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4AF483A-105C-5F44-8AA8-539D30F355A0}"/>
              </a:ext>
            </a:extLst>
          </p:cNvPr>
          <p:cNvGraphicFramePr>
            <a:graphicFrameLocks noGrp="1"/>
          </p:cNvGraphicFramePr>
          <p:nvPr/>
        </p:nvGraphicFramePr>
        <p:xfrm>
          <a:off x="1702217" y="3450716"/>
          <a:ext cx="81280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07297532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58909697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30311393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5130016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Quantity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 (</a:t>
                      </a:r>
                      <a:r>
                        <a:rPr lang="en-US" dirty="0" err="1"/>
                        <a:t>mks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Gaussian </a:t>
                      </a:r>
                      <a:r>
                        <a:rPr lang="en-US" dirty="0" err="1"/>
                        <a:t>cgs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Imperial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4217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Meter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Centimeter (cm)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Foot (</a:t>
                      </a:r>
                      <a:r>
                        <a:rPr lang="en-US" dirty="0" err="1"/>
                        <a:t>ft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3740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Kilogram (kg)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Gram 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Pound (</a:t>
                      </a:r>
                      <a:r>
                        <a:rPr lang="en-US" dirty="0" err="1"/>
                        <a:t>lb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4243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Second 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Second 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Second (s)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4867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Kelvin (K)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Kelvin (K)*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Farenheit</a:t>
                      </a:r>
                      <a:r>
                        <a:rPr lang="en-US" dirty="0"/>
                        <a:t> (ºF)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3635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Luminous intensity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Candela (cd)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Candela (cd)*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53748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Amount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Mole (</a:t>
                      </a:r>
                      <a:r>
                        <a:rPr lang="en-US" dirty="0" err="1"/>
                        <a:t>mol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Mole (</a:t>
                      </a:r>
                      <a:r>
                        <a:rPr lang="en-US" dirty="0" err="1"/>
                        <a:t>mol</a:t>
                      </a:r>
                      <a:r>
                        <a:rPr lang="en-US" dirty="0"/>
                        <a:t>)*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01977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Ampere (A)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877440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224CCF7-8975-5D4D-BBA5-936280018176}"/>
              </a:ext>
            </a:extLst>
          </p:cNvPr>
          <p:cNvSpPr txBox="1"/>
          <p:nvPr/>
        </p:nvSpPr>
        <p:spPr>
          <a:xfrm>
            <a:off x="1702217" y="6430782"/>
            <a:ext cx="4211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Sometimes not considered a base </a:t>
            </a:r>
            <a:r>
              <a:rPr lang="en-US" dirty="0" err="1"/>
              <a:t>cgs</a:t>
            </a:r>
            <a:r>
              <a:rPr lang="en-US" dirty="0"/>
              <a:t> unit </a:t>
            </a:r>
          </a:p>
        </p:txBody>
      </p:sp>
    </p:spTree>
    <p:extLst>
      <p:ext uri="{BB962C8B-B14F-4D97-AF65-F5344CB8AC3E}">
        <p14:creationId xmlns:p14="http://schemas.microsoft.com/office/powerpoint/2010/main" val="802290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169B8-3D39-FA47-922D-46040E2BA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Unit systems – derived units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43629-4B22-4C4F-BEA0-851D2B8349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Units may be derived from others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2886005-C76E-D448-996F-BF88772C39B8}"/>
              </a:ext>
            </a:extLst>
          </p:cNvPr>
          <p:cNvGraphicFramePr>
            <a:graphicFrameLocks noGrp="1"/>
          </p:cNvGraphicFramePr>
          <p:nvPr/>
        </p:nvGraphicFramePr>
        <p:xfrm>
          <a:off x="1702217" y="2926062"/>
          <a:ext cx="6312108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4036">
                  <a:extLst>
                    <a:ext uri="{9D8B030D-6E8A-4147-A177-3AD203B41FA5}">
                      <a16:colId xmlns:a16="http://schemas.microsoft.com/office/drawing/2014/main" val="3072975320"/>
                    </a:ext>
                  </a:extLst>
                </a:gridCol>
                <a:gridCol w="2104036">
                  <a:extLst>
                    <a:ext uri="{9D8B030D-6E8A-4147-A177-3AD203B41FA5}">
                      <a16:colId xmlns:a16="http://schemas.microsoft.com/office/drawing/2014/main" val="3589096970"/>
                    </a:ext>
                  </a:extLst>
                </a:gridCol>
                <a:gridCol w="2104036">
                  <a:extLst>
                    <a:ext uri="{9D8B030D-6E8A-4147-A177-3AD203B41FA5}">
                      <a16:colId xmlns:a16="http://schemas.microsoft.com/office/drawing/2014/main" val="1303113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Quantity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cgs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42171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Momentum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kg m s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 cm s</a:t>
                      </a:r>
                      <a:r>
                        <a:rPr lang="en-US" baseline="30000" dirty="0"/>
                        <a:t>-1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3740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Force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Newton N=kg m s</a:t>
                      </a:r>
                      <a:r>
                        <a:rPr lang="en-US" baseline="30000" dirty="0"/>
                        <a:t>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Dyne g cm s</a:t>
                      </a:r>
                      <a:r>
                        <a:rPr lang="en-US" baseline="30000" dirty="0"/>
                        <a:t>-2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42432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Joule J=kg m</a:t>
                      </a:r>
                      <a:r>
                        <a:rPr lang="en-US" baseline="30000" dirty="0"/>
                        <a:t>2</a:t>
                      </a:r>
                      <a:r>
                        <a:rPr lang="en-US" dirty="0"/>
                        <a:t> s</a:t>
                      </a:r>
                      <a:r>
                        <a:rPr lang="en-US" baseline="30000" dirty="0"/>
                        <a:t>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Erg g cm</a:t>
                      </a:r>
                      <a:r>
                        <a:rPr lang="en-US" baseline="30000" dirty="0"/>
                        <a:t>2</a:t>
                      </a:r>
                      <a:r>
                        <a:rPr lang="en-US" dirty="0"/>
                        <a:t> s</a:t>
                      </a:r>
                      <a:r>
                        <a:rPr lang="en-US" baseline="30000" dirty="0"/>
                        <a:t>-2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4867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Power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Watt J=kg m</a:t>
                      </a:r>
                      <a:r>
                        <a:rPr lang="en-US" baseline="30000" dirty="0"/>
                        <a:t>2</a:t>
                      </a:r>
                      <a:r>
                        <a:rPr lang="en-US" dirty="0"/>
                        <a:t> s</a:t>
                      </a:r>
                      <a:r>
                        <a:rPr lang="en-US" baseline="30000" dirty="0"/>
                        <a:t>-3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 cm</a:t>
                      </a:r>
                      <a:r>
                        <a:rPr lang="en-US" baseline="30000" dirty="0"/>
                        <a:t>2</a:t>
                      </a:r>
                      <a:r>
                        <a:rPr lang="en-US" dirty="0"/>
                        <a:t> s</a:t>
                      </a:r>
                      <a:r>
                        <a:rPr lang="en-US" baseline="30000" dirty="0"/>
                        <a:t>-3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3635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Pressure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Pascal Pa=kg m</a:t>
                      </a:r>
                      <a:r>
                        <a:rPr lang="en-US" baseline="30000" dirty="0"/>
                        <a:t>-1</a:t>
                      </a:r>
                      <a:r>
                        <a:rPr lang="en-US" dirty="0"/>
                        <a:t> s</a:t>
                      </a:r>
                      <a:r>
                        <a:rPr lang="en-US" baseline="30000" dirty="0"/>
                        <a:t>-2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Barye</a:t>
                      </a:r>
                      <a:r>
                        <a:rPr lang="en-US" dirty="0"/>
                        <a:t> g cm</a:t>
                      </a:r>
                      <a:r>
                        <a:rPr lang="en-US" baseline="30000" dirty="0"/>
                        <a:t>-1</a:t>
                      </a:r>
                      <a:r>
                        <a:rPr lang="en-US" dirty="0"/>
                        <a:t> s</a:t>
                      </a:r>
                      <a:r>
                        <a:rPr lang="en-US" baseline="30000" dirty="0"/>
                        <a:t>-2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53748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324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0D160-6E88-8140-AA8F-46AC3608C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Dimensional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92CD9-0E75-EF49-8557-E8FDC4489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Intuitive question: 10 pigs + 5 pigs = </a:t>
            </a:r>
            <a:r>
              <a:rPr lang="en-US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8376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0D160-6E88-8140-AA8F-46AC3608C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Dimensional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92CD9-0E75-EF49-8557-E8FDC4489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Intuitive question: 10 pigs + 5 pigs = </a:t>
            </a:r>
            <a:r>
              <a:rPr lang="en-US" dirty="0">
                <a:solidFill>
                  <a:srgbClr val="00B050"/>
                </a:solidFill>
              </a:rPr>
              <a:t>15 pigs</a:t>
            </a:r>
          </a:p>
          <a:p>
            <a:r>
              <a:rPr lang="en-US" dirty="0"/>
              <a:t>How about: 10 pigs + 5 cats = </a:t>
            </a:r>
            <a:r>
              <a:rPr lang="en-US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113237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106511</TotalTime>
  <Words>4217</Words>
  <Application>Microsoft Macintosh PowerPoint</Application>
  <PresentationFormat>Widescreen</PresentationFormat>
  <Paragraphs>640</Paragraphs>
  <Slides>40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Aptos</vt:lpstr>
      <vt:lpstr>Arial</vt:lpstr>
      <vt:lpstr>Calibri</vt:lpstr>
      <vt:lpstr>Cambria Math</vt:lpstr>
      <vt:lpstr>Tw Cen MT</vt:lpstr>
      <vt:lpstr>Circuit</vt:lpstr>
      <vt:lpstr>ElectroDynamics</vt:lpstr>
      <vt:lpstr>Course Logistics</vt:lpstr>
      <vt:lpstr>Course Roadmap</vt:lpstr>
      <vt:lpstr>Icebreaker – Physics 2 truths and a lie</vt:lpstr>
      <vt:lpstr>units</vt:lpstr>
      <vt:lpstr>Unit systems – base units</vt:lpstr>
      <vt:lpstr>Unit systems – derived units</vt:lpstr>
      <vt:lpstr>Dimensional analysis</vt:lpstr>
      <vt:lpstr>Dimensional analysis</vt:lpstr>
      <vt:lpstr>Dimensional analysis</vt:lpstr>
      <vt:lpstr>Dimensional analysis</vt:lpstr>
      <vt:lpstr>Scientific Notation and Significant Figures</vt:lpstr>
      <vt:lpstr>Fermi problems</vt:lpstr>
      <vt:lpstr>Fermi problems</vt:lpstr>
      <vt:lpstr>Fermi problems</vt:lpstr>
      <vt:lpstr>Fermi problems</vt:lpstr>
      <vt:lpstr>Loomis fargo $17 million heist</vt:lpstr>
      <vt:lpstr>Drake Equation</vt:lpstr>
      <vt:lpstr>Math methods – Single-Variable calculus</vt:lpstr>
      <vt:lpstr>Math methods – Single-Variable calculus</vt:lpstr>
      <vt:lpstr>Math methods – Single-Variable calculus</vt:lpstr>
      <vt:lpstr>Math methods – Single-Variable calculus</vt:lpstr>
      <vt:lpstr>Dirac Delta Function</vt:lpstr>
      <vt:lpstr>Math methods – ordinary differential equations</vt:lpstr>
      <vt:lpstr>Math Methods – Fourier’s Trick</vt:lpstr>
      <vt:lpstr>Math methods – partial differential equations; boundary conditions</vt:lpstr>
      <vt:lpstr>Math methods – partial differential equations; boundary conditions</vt:lpstr>
      <vt:lpstr>Math methods – partial differential equations; boundary conditions</vt:lpstr>
      <vt:lpstr>Gradients and Line Elements</vt:lpstr>
      <vt:lpstr>Math methods – Vector calculus</vt:lpstr>
      <vt:lpstr>Divergence oF Electric field of A Point Charge</vt:lpstr>
      <vt:lpstr>Divergence oF Electric field of A Point Charge</vt:lpstr>
      <vt:lpstr>Alternate Coordinate SYstems</vt:lpstr>
      <vt:lpstr>Vector Derivatives</vt:lpstr>
      <vt:lpstr>Divergence oF Electric field of A Point Charge</vt:lpstr>
      <vt:lpstr>Math methods – multivariate calculus</vt:lpstr>
      <vt:lpstr>Electrodynamics – Maxwell’s equations</vt:lpstr>
      <vt:lpstr>Gauss’ Law</vt:lpstr>
      <vt:lpstr>Vector Identities</vt:lpstr>
      <vt:lpstr>Integration By Parts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Order of magnitude physics</dc:title>
  <dc:creator>Microsoft Office User</dc:creator>
  <cp:lastModifiedBy>Richard Anantua</cp:lastModifiedBy>
  <cp:revision>199</cp:revision>
  <cp:lastPrinted>2018-05-04T03:57:29Z</cp:lastPrinted>
  <dcterms:created xsi:type="dcterms:W3CDTF">2018-04-18T05:46:21Z</dcterms:created>
  <dcterms:modified xsi:type="dcterms:W3CDTF">2024-11-20T03:55:46Z</dcterms:modified>
</cp:coreProperties>
</file>