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433" r:id="rId2"/>
    <p:sldId id="898" r:id="rId3"/>
    <p:sldId id="355" r:id="rId4"/>
    <p:sldId id="904" r:id="rId5"/>
    <p:sldId id="561" r:id="rId6"/>
    <p:sldId id="319" r:id="rId7"/>
    <p:sldId id="930" r:id="rId8"/>
    <p:sldId id="931" r:id="rId9"/>
    <p:sldId id="929" r:id="rId10"/>
    <p:sldId id="943" r:id="rId11"/>
    <p:sldId id="912" r:id="rId12"/>
    <p:sldId id="913" r:id="rId13"/>
    <p:sldId id="936" r:id="rId14"/>
    <p:sldId id="935" r:id="rId15"/>
    <p:sldId id="945" r:id="rId16"/>
    <p:sldId id="946" r:id="rId17"/>
    <p:sldId id="949" r:id="rId18"/>
    <p:sldId id="370" r:id="rId19"/>
    <p:sldId id="372" r:id="rId20"/>
    <p:sldId id="952" r:id="rId21"/>
    <p:sldId id="901" r:id="rId22"/>
    <p:sldId id="764" r:id="rId23"/>
    <p:sldId id="7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/>
    <p:restoredTop sz="89633"/>
  </p:normalViewPr>
  <p:slideViewPr>
    <p:cSldViewPr snapToGrid="0" snapToObjects="1">
      <p:cViewPr>
        <p:scale>
          <a:sx n="108" d="100"/>
          <a:sy n="108" d="100"/>
        </p:scale>
        <p:origin x="-271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A07F-3459-2248-9420-346BB63B38B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11D71-C40C-5041-8116-4FA8BCE69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Crossing time, collision time, </a:t>
            </a:r>
            <a:r>
              <a:rPr lang="en-US" dirty="0" err="1"/>
              <a:t>hubble</a:t>
            </a:r>
            <a:r>
              <a:rPr lang="en-US" dirty="0"/>
              <a:t> time</a:t>
            </a:r>
          </a:p>
          <a:p>
            <a:endParaRPr lang="en-US" dirty="0"/>
          </a:p>
          <a:p>
            <a:r>
              <a:rPr lang="en-US" dirty="0"/>
              <a:t>Star cluster, globular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1D71-C40C-5041-8116-4FA8BCE69B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83E9B-7065-80E8-7D02-F40C28E7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1F025-64AF-F4E1-2F9C-8BCC52454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7187B-6EAC-0640-ADC3-FA7466391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MHD neglects particle identity: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much the same way as oceanography ignores water molecules.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continuum limit fields and plasma interact according to the following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-Continuity equation describing mass conservation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/>
              <a:t>Momentum Equation (Equation of Motion of a Fluid Element)</a:t>
            </a:r>
          </a:p>
          <a:p>
            <a:endParaRPr lang="en-US" dirty="0"/>
          </a:p>
          <a:p>
            <a:r>
              <a:rPr lang="en-US" dirty="0"/>
              <a:t>Ohm’s law relates E and B to current density, an electron inertial term, an electron pressure term and Hall term– but who wants to solve all that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close the system with an energy equation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Maxwell’s equations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div E or a displacement current mu0epsilon0 d E /dt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simplification where E does not source B is at the heart of the special role of M in MHD, rather than the a more complicated system E&amp;MHD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www.sciencedirect.com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/topics/earth-and-planetary-sciences/magnetohydrodynamics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quite different theoretical approaches have been followed to model these waves. On the one hand, the electrodynamics can be described in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continuum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supplementing Maxwell’s equations with either the force-free, FF, condition,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0, or a relativistic MHD, RMHD, prescription, that treats the plasma as a relativistic fluid. This assumes that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microphysics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accommodates the macrophysics in much the same way as oceanography ignores water molecules. 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low frequency, Ampere’s law neglects the displacement current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a few fundamentals: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 magnetic fields can be amplified by a dynamo current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dynamo current reaches disk voltage over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free space— typically at around 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Schwarszchild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radii from an AGN black hole— a jet is launched at nearly the speed of light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jet is governed by: Ohm’s law with a turbulent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hyperresistivity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 (where hyper-resistivity is any source of kinetic or MHD turbulence)  and a momentum equation</a:t>
            </a:r>
          </a:p>
          <a:p>
            <a:endParaRPr lang="en-US" dirty="0"/>
          </a:p>
          <a:p>
            <a:r>
              <a:rPr lang="en-US" dirty="0"/>
              <a:t>-----------------------------------------</a:t>
            </a:r>
          </a:p>
          <a:p>
            <a:r>
              <a:rPr lang="en-US" dirty="0"/>
              <a:t>I(r =~ 20M) = V/Z0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MHD, the force on the bulk fluid depends only on the magnetic in- duction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evolved by a simplified form of Faraday’s Law that depends only on the fluid velocity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magnetic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1B747-587D-E764-9B0E-31882842D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24C0-3A23-C44A-BFBF-7AE27283E8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D9B8-10D1-5B87-1A87-ACB0F900F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3E907-AE7D-C7D4-BFB7-4DCE17020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4EB65-0E72-4AC0-EE33-2199320A1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Solar magnetic field: (Solanki et al. 2006) https://</a:t>
            </a:r>
            <a:r>
              <a:rPr lang="en-US" dirty="0" err="1"/>
              <a:t>arxiv.org</a:t>
            </a:r>
            <a:r>
              <a:rPr lang="en-US" dirty="0"/>
              <a:t>/pdf/1008.0771.pdf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D318C-07A9-F1EB-FC39-4DE2B08DF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24C0-3A23-C44A-BFBF-7AE27283E8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10F40-A656-6353-D2E7-530DA162F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F8EB8-D064-B40E-5494-BA9E34B2E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021B5-BF5D-CAF5-F592-BDCF85E38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MCP Ex. 19.11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DE6F4-8DC8-4378-EFE6-76C088C6B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624C0-3A23-C44A-BFBF-7AE27283E8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could title this slide with some explicit astrophysical term, but Roger Blandford’s name is synonymous with relativistic jets</a:t>
                </a:r>
                <a:endParaRPr lang="en-US" dirty="0"/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one of his theories of the formation of relativistic jets, 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dirty="0"/>
                  <a:t>otating black holes accreting flux due to vertical magnetic field </a:t>
                </a:r>
                <a:r>
                  <a:rPr lang="en-US" b="1" dirty="0"/>
                  <a:t>B</a:t>
                </a:r>
                <a:r>
                  <a:rPr lang="en-US" dirty="0"/>
                  <a:t> source bipolar relativistic outflows via the Blandford-</a:t>
                </a:r>
                <a:r>
                  <a:rPr lang="en-US" dirty="0" err="1"/>
                  <a:t>Znajek</a:t>
                </a:r>
                <a:r>
                  <a:rPr lang="en-US" dirty="0"/>
                  <a:t> (BZ) mechanism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dirty="0"/>
                  <a:t>The BZ jet power depends on the initial field configuration, and liberates electromagnetic power (luminosity) with scaling dependencies on black hole spin a and horizon-threading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accreted flux can be tied to an accretion rate 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BZ luminosity can be given in terms of the black hole spin and accretion rate 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https://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articles.adsabs.harvard.edu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/pdf/1977MNRAS.179..433B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https://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academic.oup.com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mnras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/article/447/2/1498/2593773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could title this slide with some explicit astrophysical term, but Roger Blandford’s name is synonymous with relativistic jets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could title this slide with some explicit astrophysical term, but Roger Blandford’s name is synonymous with relativistic jets</a:t>
                </a:r>
                <a:endParaRPr lang="en-US" dirty="0"/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one of his theories of the formation of relativistic jets, 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dirty="0"/>
                  <a:t>otating black holes accreting flux due to vertical magnetic field </a:t>
                </a:r>
                <a:r>
                  <a:rPr lang="en-US" b="1" dirty="0"/>
                  <a:t>B</a:t>
                </a:r>
                <a:r>
                  <a:rPr lang="en-US" dirty="0"/>
                  <a:t> source bipolar relativistic outflows via the Blandford-</a:t>
                </a:r>
                <a:r>
                  <a:rPr lang="en-US" dirty="0" err="1"/>
                  <a:t>Znajek</a:t>
                </a:r>
                <a:r>
                  <a:rPr lang="en-US" dirty="0"/>
                  <a:t> (BZ) mechanism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dirty="0"/>
                  <a:t>The BZ jet power depends on the initial field configuration, and liberates electromagnetic power (luminosity) with scaling dependencies on black hole spin a and horizon-threading flux </a:t>
                </a:r>
                <a:r>
                  <a:rPr lang="el-GR" i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n-US" i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_H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accreted flux can be tied to an accretion rate 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BZ luminosity can be given in terms of the black hole spin and accretion rate 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https://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articles.adsabs.harvard.edu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/pdf/1977MNRAS.179..433B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https://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academic.oup.com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mnras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/article/447/2/1498/2593773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could title this slide with some explicit astrophysical term, but Roger Blandford’s name is synonymous with relativistic jets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24C0-3A23-C44A-BFBF-7AE27283E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F757E-E62F-7FE6-AFDB-19BA9591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9451F-2720-622E-4B25-75F99544F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8A36C-4C49-8A7E-64DB-CE0FF10C9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youjunhu.github.io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research_notes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/node3.html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MHD neglects particle identity: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much the same way as oceanography ignores water molecules.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continuum limit fields and plasma interact according to the following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-Continuity equation describing mass conservation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/>
              <a:t>Momentum Equation (Equation of Motion of a Fluid Element)</a:t>
            </a:r>
          </a:p>
          <a:p>
            <a:endParaRPr lang="en-US" dirty="0"/>
          </a:p>
          <a:p>
            <a:r>
              <a:rPr lang="en-US" dirty="0"/>
              <a:t>Ohm’s law relates E and B to current density, an electron inertial term, an electron pressure term and Hall term– but who wants to solve all that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close the system with an energy equation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Maxwell’s equations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div E or a displacement current mu0epsilon0 d E /dt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simplification where E does not source B is at the heart of the special role of M in MHD, rather than the a more complicated system E&amp;MHD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www.sciencedirect.com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/topics/earth-and-planetary-sciences/magnetohydrodynamics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quite different theoretical approaches have been followed to model these waves. On the one hand, the electrodynamics can be described in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continuum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supplementing Maxwell’s equations with either the force-free, FF, condition,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0, or a relativistic MHD, RMHD, prescription, that treats the plasma as a relativistic fluid. This assumes that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microphysics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accommodates the macrophysics in much the same way as oceanography ignores water molecules. 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low frequency, Ampere’s law neglects the displacement current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a few fundamentals: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 magnetic fields can be amplified by a dynamo current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dynamo current reaches disk voltage over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free space— typically at around 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Schwarszchild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radii from an AGN black hole— a jet is launched at nearly the speed of light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jet is governed by: Ohm’s law with a turbulent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hyperresistivity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 (where hyper-resistivity is any source of kinetic or MHD turbulence)  and a momentum equation</a:t>
            </a:r>
          </a:p>
          <a:p>
            <a:endParaRPr lang="en-US" dirty="0"/>
          </a:p>
          <a:p>
            <a:r>
              <a:rPr lang="en-US" dirty="0"/>
              <a:t>-----------------------------------------</a:t>
            </a:r>
          </a:p>
          <a:p>
            <a:r>
              <a:rPr lang="en-US" dirty="0"/>
              <a:t>I(r =~ 20M) = V/Z0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MHD, the force on the bulk fluid depends only on the magnetic in- duction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evolved by a simplified form of Faraday’s Law that depends only on the fluid velocity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magnetic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3A0FB-FB30-2DD6-875D-8FBF762F5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24C0-3A23-C44A-BFBF-7AE27283E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images.app.goo.gl</a:t>
            </a:r>
            <a:r>
              <a:rPr lang="en-US" dirty="0"/>
              <a:t>/6dJLHncjg88MxVe39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1D71-C40C-5041-8116-4FA8BCE69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585C3-9267-E9B3-DB28-9C17AA2A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0937F-1A62-CEF5-32B0-EF9A9CE71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E347C-4CC3-4092-160C-44E7A8BC7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images.app.goo.gl</a:t>
            </a:r>
            <a:r>
              <a:rPr lang="en-US" dirty="0"/>
              <a:t>/6dJLHncjg88MxVe39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AE7DB-B952-F80F-0483-2F593E7BC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1D71-C40C-5041-8116-4FA8BCE69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1D71-C40C-5041-8116-4FA8BCE69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235D3-608C-B958-A5F0-400D3DC19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E8F1E-9050-1C74-DB99-EC55FB80E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660EC-CC8B-FB0B-B925-EB2538EA6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Toroidal Coil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5087-2EEE-88FA-91AF-53A2546E1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1D71-C40C-5041-8116-4FA8BCE69B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8111D-A019-60A0-8255-E735C4B4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5F09B-D7EC-2B7C-616E-609995068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44193-B63F-F3F2-6FA9-18A93889B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Gravitational energy density is negative since it binds particles (which require energy to escape) in contrast to EM radiation energy density, which imparts outward radiation pressure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701B4-5AA3-CDBB-FC9F-86103EE45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3A41-D778-DA53-DC2E-B0FABECF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2CC4C-C198-047D-B67D-92BF1D24D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0C2CF-8A4B-C988-2B19-084CB3121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Gravitational energy density is negative since it binds particles (which require energy to escape) in contrast to EM radiation energy density, which imparts outward radiation pressure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5EAB8-CAB1-C6D0-01CE-5150C16EA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E08-FE4F-8747-B49F-01962FC40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25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44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8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6.png"/><Relationship Id="rId5" Type="http://schemas.openxmlformats.org/officeDocument/2006/relationships/image" Target="../media/image68.png"/><Relationship Id="rId10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0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a.edu/registrar/reg_materials/reg_calendar_fall.pdf" TargetMode="External"/><Relationship Id="rId2" Type="http://schemas.openxmlformats.org/officeDocument/2006/relationships/hyperlink" Target="https://utsa.simplesyllabus.com/doc/7z1udnw3k/Fall-2024-PHY-3513-001-Electrodynamics?mode=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1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41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291.png"/><Relationship Id="rId9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8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10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9" Type="http://schemas.openxmlformats.org/officeDocument/2006/relationships/image" Target="../media/image9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DB94-EFEB-6243-3339-7950A8F91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ElectroDynamics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12E87-2855-0145-B134-D0AEA1D2E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UTSA PHY 3513 - Fall 2024</a:t>
            </a:r>
          </a:p>
          <a:p>
            <a:r>
              <a:rPr lang="en-US" dirty="0" err="1"/>
              <a:t>ElectroDynamics</a:t>
            </a:r>
            <a:endParaRPr lang="en-US" dirty="0"/>
          </a:p>
          <a:p>
            <a:r>
              <a:rPr lang="en-US" dirty="0"/>
              <a:t>UNIT 4 – Electrodynamics and Conservation Laws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58813-1E6E-ED6A-C144-8F09E4C54B15}"/>
              </a:ext>
            </a:extLst>
          </p:cNvPr>
          <p:cNvSpPr txBox="1"/>
          <p:nvPr/>
        </p:nvSpPr>
        <p:spPr>
          <a:xfrm>
            <a:off x="3713356" y="5910147"/>
            <a:ext cx="227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Prof. Richard Anantua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74DBC-C349-EE99-6155-DA5141F2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62" y="4259912"/>
            <a:ext cx="2842762" cy="20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2426-14DD-EFE0-FDD3-59CC0B4A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3AAA-4BEA-EFFA-E196-443B7818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through a moving current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DA43CC-DCEC-5D50-3144-E33A40213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368" y="1887882"/>
                <a:ext cx="9905999" cy="5261207"/>
              </a:xfrm>
            </p:spPr>
            <p:txBody>
              <a:bodyPr/>
              <a:lstStyle/>
              <a:p>
                <a:r>
                  <a:rPr lang="en-US" dirty="0"/>
                  <a:t>A closer (infinitesimal)  look at the moving current loop</a:t>
                </a:r>
              </a:p>
              <a:p>
                <a:pPr lvl="1"/>
                <a:r>
                  <a:rPr lang="en-US" dirty="0"/>
                  <a:t>The area element can be written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the triple scalar product identity</a:t>
                </a:r>
              </a:p>
              <a:p>
                <a:r>
                  <a:rPr lang="en-US" dirty="0"/>
                  <a:t>Then </a:t>
                </a:r>
              </a:p>
              <a:p>
                <a:r>
                  <a:rPr lang="en-US" dirty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mag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DA43CC-DCEC-5D50-3144-E33A40213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368" y="1887882"/>
                <a:ext cx="9905999" cy="5261207"/>
              </a:xfrm>
              <a:blipFill>
                <a:blip r:embed="rId3"/>
                <a:stretch>
                  <a:fillRect l="-1280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948284C-4775-FA07-A268-E4B3397E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1CA666-31E2-C847-265D-44540E942EBC}"/>
                  </a:ext>
                </a:extLst>
              </p:cNvPr>
              <p:cNvSpPr txBox="1"/>
              <p:nvPr/>
            </p:nvSpPr>
            <p:spPr>
              <a:xfrm>
                <a:off x="5545885" y="5912674"/>
                <a:ext cx="4209499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dirty="0"/>
                                <m:t>mag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1CA666-31E2-C847-265D-44540E942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85" y="5912674"/>
                <a:ext cx="4209499" cy="818814"/>
              </a:xfrm>
              <a:prstGeom prst="rect">
                <a:avLst/>
              </a:prstGeom>
              <a:blipFill>
                <a:blip r:embed="rId5"/>
                <a:stretch>
                  <a:fillRect t="-132308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F2F929-9E3F-742C-A15D-CE695D14E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737" y="1857250"/>
            <a:ext cx="3646906" cy="1808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D0765D-1297-67D4-65E2-DC199DC2375E}"/>
                  </a:ext>
                </a:extLst>
              </p:cNvPr>
              <p:cNvSpPr txBox="1"/>
              <p:nvPr/>
            </p:nvSpPr>
            <p:spPr>
              <a:xfrm>
                <a:off x="1608796" y="2860323"/>
                <a:ext cx="3159147" cy="432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D0765D-1297-67D4-65E2-DC199DC2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96" y="2860323"/>
                <a:ext cx="3159147" cy="432554"/>
              </a:xfrm>
              <a:prstGeom prst="rect">
                <a:avLst/>
              </a:prstGeom>
              <a:blipFill>
                <a:blip r:embed="rId7"/>
                <a:stretch>
                  <a:fillRect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551261-C713-8282-1162-B501CFE377AB}"/>
                  </a:ext>
                </a:extLst>
              </p:cNvPr>
              <p:cNvSpPr txBox="1"/>
              <p:nvPr/>
            </p:nvSpPr>
            <p:spPr>
              <a:xfrm>
                <a:off x="1608795" y="3292877"/>
                <a:ext cx="3159147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</m:e>
                      </m:nary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551261-C713-8282-1162-B501CFE37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95" y="3292877"/>
                <a:ext cx="3159147" cy="818814"/>
              </a:xfrm>
              <a:prstGeom prst="rect">
                <a:avLst/>
              </a:prstGeom>
              <a:blipFill>
                <a:blip r:embed="rId8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920C07-82BE-69C4-3996-5C63BAD3E26A}"/>
                  </a:ext>
                </a:extLst>
              </p:cNvPr>
              <p:cNvSpPr txBox="1"/>
              <p:nvPr/>
            </p:nvSpPr>
            <p:spPr>
              <a:xfrm>
                <a:off x="8202737" y="2462826"/>
                <a:ext cx="584443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920C07-82BE-69C4-3996-5C63BAD3E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37" y="2462826"/>
                <a:ext cx="584443" cy="410305"/>
              </a:xfrm>
              <a:prstGeom prst="rect">
                <a:avLst/>
              </a:prstGeom>
              <a:blipFill>
                <a:blip r:embed="rId9"/>
                <a:stretch>
                  <a:fillRect t="-11765" r="-1521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3BD48-AB5E-E4B2-A8A9-0AB8810D12ED}"/>
                  </a:ext>
                </a:extLst>
              </p:cNvPr>
              <p:cNvSpPr txBox="1"/>
              <p:nvPr/>
            </p:nvSpPr>
            <p:spPr>
              <a:xfrm>
                <a:off x="1537379" y="3980252"/>
                <a:ext cx="3159147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</m:e>
                      </m:nary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3BD48-AB5E-E4B2-A8A9-0AB8810D1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79" y="3980252"/>
                <a:ext cx="3159147" cy="818814"/>
              </a:xfrm>
              <a:prstGeom prst="rect">
                <a:avLst/>
              </a:prstGeom>
              <a:blipFill>
                <a:blip r:embed="rId10"/>
                <a:stretch>
                  <a:fillRect t="-132308" b="-19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EE74F-E842-DBB6-1B8F-CFBB658D52DF}"/>
                  </a:ext>
                </a:extLst>
              </p:cNvPr>
              <p:cNvSpPr txBox="1"/>
              <p:nvPr/>
            </p:nvSpPr>
            <p:spPr>
              <a:xfrm>
                <a:off x="4710332" y="4103537"/>
                <a:ext cx="3550016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Net velocity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EE74F-E842-DBB6-1B8F-CFBB658D5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332" y="4103537"/>
                <a:ext cx="3550016" cy="410305"/>
              </a:xfrm>
              <a:prstGeom prst="rect">
                <a:avLst/>
              </a:prstGeom>
              <a:blipFill>
                <a:blip r:embed="rId11"/>
                <a:stretch>
                  <a:fillRect l="-1786" t="-15152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451131-FA2C-39D7-62BB-8EB57D90B4B7}"/>
                  </a:ext>
                </a:extLst>
              </p:cNvPr>
              <p:cNvSpPr txBox="1"/>
              <p:nvPr/>
            </p:nvSpPr>
            <p:spPr>
              <a:xfrm>
                <a:off x="6092716" y="4840170"/>
                <a:ext cx="3159146" cy="432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451131-FA2C-39D7-62BB-8EB57D90B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16" y="4840170"/>
                <a:ext cx="3159146" cy="432554"/>
              </a:xfrm>
              <a:prstGeom prst="rect">
                <a:avLst/>
              </a:prstGeom>
              <a:blipFill>
                <a:blip r:embed="rId12"/>
                <a:stretch>
                  <a:fillRect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3C9F14-7286-FB04-E761-38C8092517F7}"/>
                  </a:ext>
                </a:extLst>
              </p:cNvPr>
              <p:cNvSpPr txBox="1"/>
              <p:nvPr/>
            </p:nvSpPr>
            <p:spPr>
              <a:xfrm>
                <a:off x="1511064" y="5292675"/>
                <a:ext cx="3159147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3C9F14-7286-FB04-E761-38C80925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64" y="5292675"/>
                <a:ext cx="3159147" cy="818814"/>
              </a:xfrm>
              <a:prstGeom prst="rect">
                <a:avLst/>
              </a:prstGeom>
              <a:blipFill>
                <a:blip r:embed="rId13"/>
                <a:stretch>
                  <a:fillRect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6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" grpId="0"/>
      <p:bldP spid="7" grpId="0"/>
      <p:bldP spid="11" grpId="0"/>
      <p:bldP spid="12" grpId="0"/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C37A-D728-EA99-29B9-DF34BDD1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Electrodynamics: Induction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19728-AF45-80CE-AAAC-4B03012A4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5959" y="1882169"/>
                <a:ext cx="11266041" cy="5330756"/>
              </a:xfrm>
            </p:spPr>
            <p:txBody>
              <a:bodyPr/>
              <a:lstStyle/>
              <a:p>
                <a:r>
                  <a:rPr lang="en-US" dirty="0"/>
                  <a:t>Induction: Change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, get current, get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Example: </a:t>
                </a:r>
                <a:r>
                  <a:rPr lang="en-US" dirty="0"/>
                  <a:t>Find the induced electric field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changes in the current loop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19728-AF45-80CE-AAAC-4B03012A4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5959" y="1882169"/>
                <a:ext cx="11266041" cy="5330756"/>
              </a:xfrm>
              <a:blipFill>
                <a:blip r:embed="rId2"/>
                <a:stretch>
                  <a:fillRect l="-1125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3D194-D145-00E0-90E8-2A41FEA67D48}"/>
                  </a:ext>
                </a:extLst>
              </p:cNvPr>
              <p:cNvSpPr txBox="1"/>
              <p:nvPr/>
            </p:nvSpPr>
            <p:spPr>
              <a:xfrm>
                <a:off x="3552443" y="3492368"/>
                <a:ext cx="2148577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3D194-D145-00E0-90E8-2A41FEA6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43" y="3492368"/>
                <a:ext cx="2148577" cy="818814"/>
              </a:xfrm>
              <a:prstGeom prst="rect">
                <a:avLst/>
              </a:prstGeom>
              <a:blipFill>
                <a:blip r:embed="rId4"/>
                <a:stretch>
                  <a:fillRect l="-35882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6EE6-C73D-4DCF-8A61-4DF45492AC08}"/>
                  </a:ext>
                </a:extLst>
              </p:cNvPr>
              <p:cNvSpPr txBox="1"/>
              <p:nvPr/>
            </p:nvSpPr>
            <p:spPr>
              <a:xfrm>
                <a:off x="3623100" y="2728244"/>
                <a:ext cx="2007265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𝑒𝑛𝑐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6EE6-C73D-4DCF-8A61-4DF45492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00" y="2728244"/>
                <a:ext cx="2007265" cy="818814"/>
              </a:xfrm>
              <a:prstGeom prst="rect">
                <a:avLst/>
              </a:prstGeom>
              <a:blipFill>
                <a:blip r:embed="rId5"/>
                <a:stretch>
                  <a:fillRect l="-40881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D233-4928-4127-4886-2F7837492AE3}"/>
                  </a:ext>
                </a:extLst>
              </p:cNvPr>
              <p:cNvSpPr txBox="1"/>
              <p:nvPr/>
            </p:nvSpPr>
            <p:spPr>
              <a:xfrm>
                <a:off x="6350363" y="3666927"/>
                <a:ext cx="1102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D233-4928-4127-4886-2F7837492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63" y="3666927"/>
                <a:ext cx="1102161" cy="369332"/>
              </a:xfrm>
              <a:prstGeom prst="rect">
                <a:avLst/>
              </a:prstGeom>
              <a:blipFill>
                <a:blip r:embed="rId6"/>
                <a:stretch>
                  <a:fillRect l="-568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A9C70C-FEFE-4908-22C2-3B213B1228C5}"/>
                  </a:ext>
                </a:extLst>
              </p:cNvPr>
              <p:cNvSpPr txBox="1"/>
              <p:nvPr/>
            </p:nvSpPr>
            <p:spPr>
              <a:xfrm>
                <a:off x="4626731" y="5165426"/>
                <a:ext cx="3960691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A9C70C-FEFE-4908-22C2-3B213B122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31" y="5165426"/>
                <a:ext cx="3960691" cy="818814"/>
              </a:xfrm>
              <a:prstGeom prst="rect">
                <a:avLst/>
              </a:prstGeom>
              <a:blipFill>
                <a:blip r:embed="rId7"/>
                <a:stretch>
                  <a:fillRect l="-20767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EB328E-1F66-A10F-BABB-94FDE4C8A416}"/>
                  </a:ext>
                </a:extLst>
              </p:cNvPr>
              <p:cNvSpPr txBox="1"/>
              <p:nvPr/>
            </p:nvSpPr>
            <p:spPr>
              <a:xfrm>
                <a:off x="8525325" y="5227040"/>
                <a:ext cx="1926483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EB328E-1F66-A10F-BABB-94FDE4C8A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325" y="5227040"/>
                <a:ext cx="1926483" cy="636585"/>
              </a:xfrm>
              <a:prstGeom prst="rect">
                <a:avLst/>
              </a:prstGeom>
              <a:blipFill>
                <a:blip r:embed="rId8"/>
                <a:stretch>
                  <a:fillRect r="-19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67392-44D4-01A6-AB6A-571018C64E0E}"/>
                  </a:ext>
                </a:extLst>
              </p:cNvPr>
              <p:cNvSpPr txBox="1"/>
              <p:nvPr/>
            </p:nvSpPr>
            <p:spPr>
              <a:xfrm>
                <a:off x="5148469" y="5825370"/>
                <a:ext cx="3213652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67392-44D4-01A6-AB6A-571018C6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69" y="5825370"/>
                <a:ext cx="3213652" cy="636585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A445CED-8AF9-6FAF-EAE4-D55B10A71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140" y="5026123"/>
            <a:ext cx="2104713" cy="1783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AC7E51-2993-A957-80AA-C746184D6F8D}"/>
                  </a:ext>
                </a:extLst>
              </p:cNvPr>
              <p:cNvSpPr txBox="1"/>
              <p:nvPr/>
            </p:nvSpPr>
            <p:spPr>
              <a:xfrm>
                <a:off x="7176059" y="5876438"/>
                <a:ext cx="3213652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AC7E51-2993-A957-80AA-C746184D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59" y="5876438"/>
                <a:ext cx="3213652" cy="636585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BDEE-750D-6F9E-C9E5-0D2C09F3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58DDD-054E-5974-216D-66D98CE67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694" y="1916555"/>
                <a:ext cx="10335717" cy="4467620"/>
              </a:xfrm>
            </p:spPr>
            <p:txBody>
              <a:bodyPr/>
              <a:lstStyle/>
              <a:p>
                <a:r>
                  <a:rPr lang="en-US" dirty="0"/>
                  <a:t>Two current loops can induce flux through each other </a:t>
                </a:r>
              </a:p>
              <a:p>
                <a:r>
                  <a:rPr lang="en-US" dirty="0"/>
                  <a:t>Mutual Inductance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 The proportionality factor between Flux2 and Current1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Example: </a:t>
                </a:r>
                <a:r>
                  <a:rPr lang="en-US" dirty="0"/>
                  <a:t>Nested solenoids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58DDD-054E-5974-216D-66D98CE67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694" y="1916555"/>
                <a:ext cx="10335717" cy="4467620"/>
              </a:xfrm>
              <a:blipFill>
                <a:blip r:embed="rId3"/>
                <a:stretch>
                  <a:fillRect l="-1229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B89693-392C-34F5-A716-B1E37121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815" y="484955"/>
            <a:ext cx="1841500" cy="19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04025-DEE6-94A1-3EF9-8DA4C7F24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887" y="2896841"/>
            <a:ext cx="1533044" cy="1628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C95F5-9A1A-3DFC-15C9-C49B1B45D000}"/>
                  </a:ext>
                </a:extLst>
              </p:cNvPr>
              <p:cNvSpPr txBox="1"/>
              <p:nvPr/>
            </p:nvSpPr>
            <p:spPr>
              <a:xfrm>
                <a:off x="1029448" y="2843419"/>
                <a:ext cx="2649512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𝓇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C95F5-9A1A-3DFC-15C9-C49B1B45D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48" y="2843419"/>
                <a:ext cx="2649512" cy="643253"/>
              </a:xfrm>
              <a:prstGeom prst="rect">
                <a:avLst/>
              </a:prstGeom>
              <a:blipFill>
                <a:blip r:embed="rId6"/>
                <a:stretch>
                  <a:fillRect t="-113462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5FD39-325B-5038-B961-3F71488D7113}"/>
                  </a:ext>
                </a:extLst>
              </p:cNvPr>
              <p:cNvSpPr txBox="1"/>
              <p:nvPr/>
            </p:nvSpPr>
            <p:spPr>
              <a:xfrm>
                <a:off x="3566995" y="2853300"/>
                <a:ext cx="2649512" cy="617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5FD39-325B-5038-B961-3F71488D7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995" y="2853300"/>
                <a:ext cx="2649512" cy="617028"/>
              </a:xfrm>
              <a:prstGeom prst="rect">
                <a:avLst/>
              </a:prstGeom>
              <a:blipFill>
                <a:blip r:embed="rId7"/>
                <a:stretch>
                  <a:fillRect t="-122000" b="-17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E42E9-9E36-A706-17D2-8E5DC50B1373}"/>
                  </a:ext>
                </a:extLst>
              </p:cNvPr>
              <p:cNvSpPr txBox="1"/>
              <p:nvPr/>
            </p:nvSpPr>
            <p:spPr>
              <a:xfrm>
                <a:off x="4477452" y="4727477"/>
                <a:ext cx="2494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E42E9-9E36-A706-17D2-8E5DC50B1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52" y="4727477"/>
                <a:ext cx="249471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F8567AD-E79A-0D26-7750-01F6DFB36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6" y="5389427"/>
            <a:ext cx="4953000" cy="133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1DE45-2045-6C56-4A38-C113E8EF7EC9}"/>
                  </a:ext>
                </a:extLst>
              </p:cNvPr>
              <p:cNvSpPr txBox="1"/>
              <p:nvPr/>
            </p:nvSpPr>
            <p:spPr>
              <a:xfrm>
                <a:off x="2971800" y="3807322"/>
                <a:ext cx="3367051" cy="64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∮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acc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  <m:t>𝓇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1DE45-2045-6C56-4A38-C113E8EF7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07322"/>
                <a:ext cx="3367051" cy="643638"/>
              </a:xfrm>
              <a:prstGeom prst="rect">
                <a:avLst/>
              </a:prstGeom>
              <a:blipFill>
                <a:blip r:embed="rId10"/>
                <a:stretch>
                  <a:fillRect t="-117647" b="-16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550EDC-1BAF-564D-6AC7-588B91C9AD63}"/>
                  </a:ext>
                </a:extLst>
              </p:cNvPr>
              <p:cNvSpPr txBox="1"/>
              <p:nvPr/>
            </p:nvSpPr>
            <p:spPr>
              <a:xfrm>
                <a:off x="1003692" y="3828545"/>
                <a:ext cx="2213984" cy="64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550EDC-1BAF-564D-6AC7-588B91C9A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2" y="3828545"/>
                <a:ext cx="2213984" cy="643638"/>
              </a:xfrm>
              <a:prstGeom prst="rect">
                <a:avLst/>
              </a:prstGeom>
              <a:blipFill>
                <a:blip r:embed="rId11"/>
                <a:stretch>
                  <a:fillRect t="-115385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B23A8-707E-5124-AEB7-E1D86E544370}"/>
                  </a:ext>
                </a:extLst>
              </p:cNvPr>
              <p:cNvSpPr txBox="1"/>
              <p:nvPr/>
            </p:nvSpPr>
            <p:spPr>
              <a:xfrm>
                <a:off x="984420" y="3335021"/>
                <a:ext cx="4013736" cy="63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B23A8-707E-5124-AEB7-E1D86E54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0" y="3335021"/>
                <a:ext cx="4013736" cy="634726"/>
              </a:xfrm>
              <a:prstGeom prst="rect">
                <a:avLst/>
              </a:prstGeom>
              <a:blipFill>
                <a:blip r:embed="rId12"/>
                <a:stretch>
                  <a:fillRect t="-117647" b="-16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A61B6-7380-D714-DEB2-0DF6BE2DC15A}"/>
                  </a:ext>
                </a:extLst>
              </p:cNvPr>
              <p:cNvSpPr txBox="1"/>
              <p:nvPr/>
            </p:nvSpPr>
            <p:spPr>
              <a:xfrm>
                <a:off x="6181049" y="3792569"/>
                <a:ext cx="2494712" cy="64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∮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acc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  <m:t>𝓇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9A61B6-7380-D714-DEB2-0DF6BE2DC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49" y="3792569"/>
                <a:ext cx="2494712" cy="643638"/>
              </a:xfrm>
              <a:prstGeom prst="rect">
                <a:avLst/>
              </a:prstGeom>
              <a:blipFill>
                <a:blip r:embed="rId13"/>
                <a:stretch>
                  <a:fillRect t="-113462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A40139-20AB-BA61-B191-3B530050DBC9}"/>
                  </a:ext>
                </a:extLst>
              </p:cNvPr>
              <p:cNvSpPr txBox="1"/>
              <p:nvPr/>
            </p:nvSpPr>
            <p:spPr>
              <a:xfrm>
                <a:off x="2528397" y="4724574"/>
                <a:ext cx="1762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A40139-20AB-BA61-B191-3B530050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97" y="4724574"/>
                <a:ext cx="1762298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8FD496-05EF-EA8E-A07D-ACF1E16CB82F}"/>
                  </a:ext>
                </a:extLst>
              </p:cNvPr>
              <p:cNvSpPr txBox="1"/>
              <p:nvPr/>
            </p:nvSpPr>
            <p:spPr>
              <a:xfrm>
                <a:off x="6766261" y="4766963"/>
                <a:ext cx="17083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8FD496-05EF-EA8E-A07D-ACF1E16CB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61" y="4766963"/>
                <a:ext cx="1708380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25354E-4AF1-4BE0-6938-FD0211DD268F}"/>
                  </a:ext>
                </a:extLst>
              </p:cNvPr>
              <p:cNvSpPr txBox="1"/>
              <p:nvPr/>
            </p:nvSpPr>
            <p:spPr>
              <a:xfrm>
                <a:off x="8367597" y="4786706"/>
                <a:ext cx="1533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25354E-4AF1-4BE0-6938-FD0211DD2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597" y="4786706"/>
                <a:ext cx="1533044" cy="369332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2359F9-DC8C-EC42-6594-D9D483FDEB62}"/>
                  </a:ext>
                </a:extLst>
              </p:cNvPr>
              <p:cNvSpPr txBox="1"/>
              <p:nvPr/>
            </p:nvSpPr>
            <p:spPr>
              <a:xfrm>
                <a:off x="9650927" y="4766963"/>
                <a:ext cx="23734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2359F9-DC8C-EC42-6594-D9D483F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927" y="4766963"/>
                <a:ext cx="2373457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0F3DC88-6009-7C1C-A56E-1778B28A5C20}"/>
              </a:ext>
            </a:extLst>
          </p:cNvPr>
          <p:cNvSpPr txBox="1"/>
          <p:nvPr/>
        </p:nvSpPr>
        <p:spPr>
          <a:xfrm>
            <a:off x="2242239" y="564825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Solenoid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62DF57-C25C-63C8-1AE6-7D2144BC28B7}"/>
              </a:ext>
            </a:extLst>
          </p:cNvPr>
          <p:cNvSpPr txBox="1"/>
          <p:nvPr/>
        </p:nvSpPr>
        <p:spPr>
          <a:xfrm>
            <a:off x="3473167" y="576639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Solenoid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E6EFA0-AA09-D84E-8510-9A3833BFE1D7}"/>
                  </a:ext>
                </a:extLst>
              </p:cNvPr>
              <p:cNvSpPr txBox="1"/>
              <p:nvPr/>
            </p:nvSpPr>
            <p:spPr>
              <a:xfrm>
                <a:off x="8675761" y="3960499"/>
                <a:ext cx="8285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E6EFA0-AA09-D84E-8510-9A3833BF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61" y="3960499"/>
                <a:ext cx="82859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18" grpId="0"/>
      <p:bldP spid="19" grpId="0"/>
      <p:bldP spid="20" grpId="0"/>
      <p:bldP spid="21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06C55-A248-0901-190B-F343019D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CACB-1CB6-2573-A9E5-57BDC6DC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Self-Inductance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ABF3-B970-7A5C-C233-C4C4B389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4" y="1986220"/>
            <a:ext cx="9905999" cy="4134688"/>
          </a:xfrm>
        </p:spPr>
        <p:txBody>
          <a:bodyPr/>
          <a:lstStyle/>
          <a:p>
            <a:r>
              <a:rPr lang="en-US" dirty="0"/>
              <a:t>Can a single current loop drive a flux through itself?</a:t>
            </a:r>
          </a:p>
          <a:p>
            <a:r>
              <a:rPr lang="en-US" dirty="0"/>
              <a:t>Self Inductance -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F33E0C-EDEE-FFDB-E12B-7DE9A62697E0}"/>
                  </a:ext>
                </a:extLst>
              </p:cNvPr>
              <p:cNvSpPr txBox="1"/>
              <p:nvPr/>
            </p:nvSpPr>
            <p:spPr>
              <a:xfrm>
                <a:off x="3668889" y="2681270"/>
                <a:ext cx="13455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F33E0C-EDEE-FFDB-E12B-7DE9A6269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89" y="2681270"/>
                <a:ext cx="13455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561EB5-4BAB-AECC-ED36-5614FFD45EFD}"/>
                  </a:ext>
                </a:extLst>
              </p:cNvPr>
              <p:cNvSpPr txBox="1"/>
              <p:nvPr/>
            </p:nvSpPr>
            <p:spPr>
              <a:xfrm>
                <a:off x="4567062" y="2525895"/>
                <a:ext cx="2373993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561EB5-4BAB-AECC-ED36-5614FFD4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62" y="2525895"/>
                <a:ext cx="2373993" cy="618246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EBB2CA-AABB-F2EF-B6A6-6C91E08A6DDC}"/>
              </a:ext>
            </a:extLst>
          </p:cNvPr>
          <p:cNvSpPr txBox="1"/>
          <p:nvPr/>
        </p:nvSpPr>
        <p:spPr>
          <a:xfrm>
            <a:off x="7856898" y="2064230"/>
            <a:ext cx="176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3B2BD-549E-8147-AFB0-18BC81099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395" y="1844102"/>
            <a:ext cx="2794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1F4B0-A188-9D21-5234-CB5CB7A0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D909-C537-247B-5366-A8956A97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 B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1941D-597D-2B70-CC4F-7AD0EFACA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10156066" cy="4608513"/>
              </a:xfrm>
            </p:spPr>
            <p:txBody>
              <a:bodyPr/>
              <a:lstStyle/>
              <a:p>
                <a:r>
                  <a:rPr lang="en-US" dirty="0"/>
                  <a:t>Consider a segment of current wire</a:t>
                </a:r>
              </a:p>
              <a:p>
                <a:r>
                  <a:rPr lang="en-US" dirty="0"/>
                  <a:t>To move charge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the segment</a:t>
                </a:r>
              </a:p>
              <a:p>
                <a:r>
                  <a:rPr lang="en-US" dirty="0"/>
                  <a:t>For the whole wire,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D1941D-597D-2B70-CC4F-7AD0EFACA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10156066" cy="4608513"/>
              </a:xfrm>
              <a:blipFill>
                <a:blip r:embed="rId2"/>
                <a:stretch>
                  <a:fillRect l="-1248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5C9548-3E56-F6FC-88CC-5EBF8068230C}"/>
                  </a:ext>
                </a:extLst>
              </p:cNvPr>
              <p:cNvSpPr txBox="1"/>
              <p:nvPr/>
            </p:nvSpPr>
            <p:spPr>
              <a:xfrm>
                <a:off x="3835010" y="3506639"/>
                <a:ext cx="3299603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loop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5C9548-3E56-F6FC-88CC-5EBF80682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10" y="3506639"/>
                <a:ext cx="3299603" cy="818814"/>
              </a:xfrm>
              <a:prstGeom prst="rect">
                <a:avLst/>
              </a:prstGeom>
              <a:blipFill>
                <a:blip r:embed="rId4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4AAB72-C3F3-C410-C76F-331297A43EA6}"/>
                  </a:ext>
                </a:extLst>
              </p:cNvPr>
              <p:cNvSpPr txBox="1"/>
              <p:nvPr/>
            </p:nvSpPr>
            <p:spPr>
              <a:xfrm>
                <a:off x="7342315" y="2906151"/>
                <a:ext cx="2822713" cy="443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segment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∙</m:t>
                      </m:r>
                      <m:r>
                        <a:rPr lang="en-US" i="1">
                          <a:latin typeface="Cambria Math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4AAB72-C3F3-C410-C76F-331297A4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15" y="2906151"/>
                <a:ext cx="2822713" cy="443455"/>
              </a:xfrm>
              <a:prstGeom prst="rect">
                <a:avLst/>
              </a:prstGeom>
              <a:blipFill>
                <a:blip r:embed="rId5"/>
                <a:stretch>
                  <a:fillRect t="-8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45D6D4-30E7-AA54-EFAD-0B42CA70CC32}"/>
                  </a:ext>
                </a:extLst>
              </p:cNvPr>
              <p:cNvSpPr txBox="1"/>
              <p:nvPr/>
            </p:nvSpPr>
            <p:spPr>
              <a:xfrm>
                <a:off x="9983058" y="2906151"/>
                <a:ext cx="1532725" cy="410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∙</m:t>
                      </m:r>
                      <m:r>
                        <a:rPr lang="en-US" i="1">
                          <a:latin typeface="Cambria Math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45D6D4-30E7-AA54-EFAD-0B42CA70C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058" y="2906151"/>
                <a:ext cx="1532725" cy="410946"/>
              </a:xfrm>
              <a:prstGeom prst="rect">
                <a:avLst/>
              </a:prstGeom>
              <a:blipFill>
                <a:blip r:embed="rId6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22FA30-7B58-2907-A906-C457F293DA98}"/>
                  </a:ext>
                </a:extLst>
              </p:cNvPr>
              <p:cNvSpPr txBox="1"/>
              <p:nvPr/>
            </p:nvSpPr>
            <p:spPr>
              <a:xfrm>
                <a:off x="6695281" y="3466948"/>
                <a:ext cx="2255464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22FA30-7B58-2907-A906-C457F293D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81" y="3466948"/>
                <a:ext cx="2255464" cy="818814"/>
              </a:xfrm>
              <a:prstGeom prst="rect">
                <a:avLst/>
              </a:prstGeom>
              <a:blipFill>
                <a:blip r:embed="rId7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69558F-4C8C-15CB-CDBD-32A3BAD1CE79}"/>
                  </a:ext>
                </a:extLst>
              </p:cNvPr>
              <p:cNvSpPr txBox="1"/>
              <p:nvPr/>
            </p:nvSpPr>
            <p:spPr>
              <a:xfrm>
                <a:off x="6591604" y="4194610"/>
                <a:ext cx="2731300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69558F-4C8C-15CB-CDBD-32A3BAD1C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604" y="4194610"/>
                <a:ext cx="2731300" cy="618246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4161A1-513A-9CA8-F6B6-DB7FAE8EA12D}"/>
                  </a:ext>
                </a:extLst>
              </p:cNvPr>
              <p:cNvSpPr txBox="1"/>
              <p:nvPr/>
            </p:nvSpPr>
            <p:spPr>
              <a:xfrm>
                <a:off x="6219445" y="5081436"/>
                <a:ext cx="27313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4161A1-513A-9CA8-F6B6-DB7FAE8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45" y="5081436"/>
                <a:ext cx="2731300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C3869ED-0386-527D-25BA-504B0CEDB4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857960"/>
            <a:ext cx="1240972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3FEC1-1D07-F611-EBAD-408F99A82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D3D3-8F96-057C-179C-ECBB274E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Force on Charges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46ED-7856-DCBE-2194-E29BA38B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82" y="2015153"/>
            <a:ext cx="10043659" cy="4608513"/>
          </a:xfrm>
        </p:spPr>
        <p:txBody>
          <a:bodyPr/>
          <a:lstStyle/>
          <a:p>
            <a:r>
              <a:rPr lang="en-US" dirty="0"/>
              <a:t>The force on all the charges in a region is a (coordinate independent) integral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Now, we use Maxwell’s Eq. to substitute sources with fields</a:t>
            </a:r>
          </a:p>
          <a:p>
            <a:endParaRPr lang="en-US" dirty="0"/>
          </a:p>
          <a:p>
            <a:r>
              <a:rPr lang="en-US" dirty="0"/>
              <a:t>Using vector calculus, </a:t>
            </a:r>
          </a:p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32E21D-9BF4-F0EE-A251-5172579B21F3}"/>
                  </a:ext>
                </a:extLst>
              </p:cNvPr>
              <p:cNvSpPr txBox="1"/>
              <p:nvPr/>
            </p:nvSpPr>
            <p:spPr>
              <a:xfrm>
                <a:off x="1325613" y="2410795"/>
                <a:ext cx="4187410" cy="66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32E21D-9BF4-F0EE-A251-5172579B2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13" y="2410795"/>
                <a:ext cx="4187410" cy="660052"/>
              </a:xfrm>
              <a:prstGeom prst="rect">
                <a:avLst/>
              </a:prstGeom>
              <a:blipFill>
                <a:blip r:embed="rId2"/>
                <a:stretch>
                  <a:fillRect l="-3333" t="-169811" b="-2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04926-B023-1A54-93D5-6B9D863B286C}"/>
                  </a:ext>
                </a:extLst>
              </p:cNvPr>
              <p:cNvSpPr txBox="1"/>
              <p:nvPr/>
            </p:nvSpPr>
            <p:spPr>
              <a:xfrm>
                <a:off x="521519" y="2961242"/>
                <a:ext cx="6157460" cy="66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04926-B023-1A54-93D5-6B9D863B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9" y="2961242"/>
                <a:ext cx="6157460" cy="660052"/>
              </a:xfrm>
              <a:prstGeom prst="rect">
                <a:avLst/>
              </a:prstGeom>
              <a:blipFill>
                <a:blip r:embed="rId3"/>
                <a:stretch>
                  <a:fillRect t="-171698" b="-2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98859A-D6BB-9AD7-B91D-353F7089723E}"/>
                  </a:ext>
                </a:extLst>
              </p:cNvPr>
              <p:cNvSpPr txBox="1"/>
              <p:nvPr/>
            </p:nvSpPr>
            <p:spPr>
              <a:xfrm>
                <a:off x="5902188" y="3100419"/>
                <a:ext cx="4794820" cy="410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is the force per unit volume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98859A-D6BB-9AD7-B91D-353F7089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88" y="3100419"/>
                <a:ext cx="4794820" cy="410946"/>
              </a:xfrm>
              <a:prstGeom prst="rect">
                <a:avLst/>
              </a:prstGeom>
              <a:blipFill>
                <a:blip r:embed="rId4"/>
                <a:stretch>
                  <a:fillRect l="-1055" t="-1515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16E3D-EDC9-B3E7-A027-3EC4270DF98B}"/>
                  </a:ext>
                </a:extLst>
              </p:cNvPr>
              <p:cNvSpPr txBox="1"/>
              <p:nvPr/>
            </p:nvSpPr>
            <p:spPr>
              <a:xfrm>
                <a:off x="2728621" y="4181984"/>
                <a:ext cx="2013311" cy="410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16E3D-EDC9-B3E7-A027-3EC4270D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621" y="4181984"/>
                <a:ext cx="2013311" cy="410946"/>
              </a:xfrm>
              <a:prstGeom prst="rect">
                <a:avLst/>
              </a:prstGeom>
              <a:blipFill>
                <a:blip r:embed="rId5"/>
                <a:stretch>
                  <a:fillRect t="-1515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D4A5B-E1FA-1EC0-00B2-04829D2B0C1E}"/>
                  </a:ext>
                </a:extLst>
              </p:cNvPr>
              <p:cNvSpPr txBox="1"/>
              <p:nvPr/>
            </p:nvSpPr>
            <p:spPr>
              <a:xfrm>
                <a:off x="4591255" y="4181984"/>
                <a:ext cx="1583608" cy="42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D4A5B-E1FA-1EC0-00B2-04829D2B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55" y="4181984"/>
                <a:ext cx="1583608" cy="425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ABAB8-3721-BE78-CFEA-26C438FFC50F}"/>
                  </a:ext>
                </a:extLst>
              </p:cNvPr>
              <p:cNvSpPr txBox="1"/>
              <p:nvPr/>
            </p:nvSpPr>
            <p:spPr>
              <a:xfrm>
                <a:off x="6166622" y="4020544"/>
                <a:ext cx="2622651" cy="754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ABAB8-3721-BE78-CFEA-26C438FFC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22" y="4020544"/>
                <a:ext cx="2622651" cy="754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52F6EF-85A1-0140-9F33-2CFD992E1E80}"/>
                  </a:ext>
                </a:extLst>
              </p:cNvPr>
              <p:cNvSpPr txBox="1"/>
              <p:nvPr/>
            </p:nvSpPr>
            <p:spPr>
              <a:xfrm>
                <a:off x="3657267" y="4716629"/>
                <a:ext cx="3844885" cy="708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52F6EF-85A1-0140-9F33-2CFD992E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267" y="4716629"/>
                <a:ext cx="3844885" cy="7082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1D1A3-ED4D-59D5-9C53-820DC0EC0F1E}"/>
                  </a:ext>
                </a:extLst>
              </p:cNvPr>
              <p:cNvSpPr txBox="1"/>
              <p:nvPr/>
            </p:nvSpPr>
            <p:spPr>
              <a:xfrm>
                <a:off x="7118826" y="4820984"/>
                <a:ext cx="4753079" cy="499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(by Faraday’s law)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1D1A3-ED4D-59D5-9C53-820DC0EC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826" y="4820984"/>
                <a:ext cx="4753079" cy="499560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C07EED-F7E2-94CF-4857-C5CCDF013209}"/>
                  </a:ext>
                </a:extLst>
              </p:cNvPr>
              <p:cNvSpPr txBox="1"/>
              <p:nvPr/>
            </p:nvSpPr>
            <p:spPr>
              <a:xfrm>
                <a:off x="1851606" y="5300237"/>
                <a:ext cx="6157461" cy="60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C07EED-F7E2-94CF-4857-C5CCDF013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06" y="5300237"/>
                <a:ext cx="6157461" cy="602344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33968-BE25-92F6-039D-4988BFA52058}"/>
                  </a:ext>
                </a:extLst>
              </p:cNvPr>
              <p:cNvSpPr txBox="1"/>
              <p:nvPr/>
            </p:nvSpPr>
            <p:spPr>
              <a:xfrm>
                <a:off x="722904" y="5762162"/>
                <a:ext cx="10887436" cy="60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</m:acc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</m:acc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33968-BE25-92F6-039D-4988BFA52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04" y="5762162"/>
                <a:ext cx="10887436" cy="602344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E7E27-EF50-3FE4-D368-F2B096D8AEB6}"/>
                  </a:ext>
                </a:extLst>
              </p:cNvPr>
              <p:cNvSpPr txBox="1"/>
              <p:nvPr/>
            </p:nvSpPr>
            <p:spPr>
              <a:xfrm>
                <a:off x="230794" y="6225732"/>
                <a:ext cx="10887436" cy="60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E7E27-EF50-3FE4-D368-F2B096D8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4" y="6225732"/>
                <a:ext cx="10887436" cy="602344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2F24-8AA2-7CB6-6979-F905517F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FF31-907D-C07A-64D2-6F90531C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860087" cy="1478570"/>
          </a:xfrm>
        </p:spPr>
        <p:txBody>
          <a:bodyPr/>
          <a:lstStyle/>
          <a:p>
            <a:r>
              <a:rPr lang="en-US" dirty="0"/>
              <a:t>Maxwell Stress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6E916-5CE2-C284-CCC4-73B67350C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696866"/>
                <a:ext cx="10096161" cy="5022461"/>
              </a:xfrm>
            </p:spPr>
            <p:txBody>
              <a:bodyPr/>
              <a:lstStyle/>
              <a:p>
                <a:r>
                  <a:rPr lang="en-US" dirty="0"/>
                  <a:t>We have seen the force per unit charge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in a volume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 can be written in terms of fields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be simplified introducing the Maxwell stress tensor</a:t>
                </a:r>
              </a:p>
              <a:p>
                <a:endParaRPr lang="en-US" dirty="0"/>
              </a:p>
              <a:p>
                <a:r>
                  <a:rPr lang="en-US" dirty="0"/>
                  <a:t>In matrix form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Example: </a:t>
                </a:r>
                <a:r>
                  <a:rPr lang="en-US" dirty="0"/>
                  <a:t>Write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xx</a:t>
                </a:r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components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6E916-5CE2-C284-CCC4-73B67350C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96866"/>
                <a:ext cx="10096161" cy="5022461"/>
              </a:xfrm>
              <a:blipFill>
                <a:blip r:embed="rId2"/>
                <a:stretch>
                  <a:fillRect l="-125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153BB5-1DE6-369B-1B09-0D12B55043C8}"/>
                  </a:ext>
                </a:extLst>
              </p:cNvPr>
              <p:cNvSpPr txBox="1"/>
              <p:nvPr/>
            </p:nvSpPr>
            <p:spPr>
              <a:xfrm>
                <a:off x="1141412" y="2290922"/>
                <a:ext cx="6173788" cy="66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153BB5-1DE6-369B-1B09-0D12B5504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290922"/>
                <a:ext cx="6173788" cy="660052"/>
              </a:xfrm>
              <a:prstGeom prst="rect">
                <a:avLst/>
              </a:prstGeom>
              <a:blipFill>
                <a:blip r:embed="rId3"/>
                <a:stretch>
                  <a:fillRect t="-171698" b="-2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DAFC30-E830-F170-351F-7903F1D14CCC}"/>
                  </a:ext>
                </a:extLst>
              </p:cNvPr>
              <p:cNvSpPr txBox="1"/>
              <p:nvPr/>
            </p:nvSpPr>
            <p:spPr>
              <a:xfrm>
                <a:off x="1888032" y="3294877"/>
                <a:ext cx="8930273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DAFC30-E830-F170-351F-7903F1D1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32" y="3294877"/>
                <a:ext cx="8930273" cy="596766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7DAFD-281A-F8D8-3104-941932C659FF}"/>
                  </a:ext>
                </a:extLst>
              </p:cNvPr>
              <p:cNvSpPr txBox="1"/>
              <p:nvPr/>
            </p:nvSpPr>
            <p:spPr>
              <a:xfrm>
                <a:off x="2060524" y="4425182"/>
                <a:ext cx="6479213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7DAFD-281A-F8D8-3104-941932C65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24" y="4425182"/>
                <a:ext cx="6479213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9EAFE6-8CDA-53C7-6DCF-ED7FE47195E4}"/>
                  </a:ext>
                </a:extLst>
              </p:cNvPr>
              <p:cNvSpPr txBox="1"/>
              <p:nvPr/>
            </p:nvSpPr>
            <p:spPr>
              <a:xfrm>
                <a:off x="2948107" y="4909596"/>
                <a:ext cx="8407614" cy="793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9EAFE6-8CDA-53C7-6DCF-ED7FE4719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07" y="4909596"/>
                <a:ext cx="8407614" cy="793102"/>
              </a:xfrm>
              <a:prstGeom prst="rect">
                <a:avLst/>
              </a:prstGeom>
              <a:blipFill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B1EA7C-4FEE-BE0A-F59C-4D379481EDA5}"/>
                  </a:ext>
                </a:extLst>
              </p:cNvPr>
              <p:cNvSpPr txBox="1"/>
              <p:nvPr/>
            </p:nvSpPr>
            <p:spPr>
              <a:xfrm>
                <a:off x="-523307" y="6232172"/>
                <a:ext cx="7675221" cy="65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B1EA7C-4FEE-BE0A-F59C-4D379481E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3307" y="6232172"/>
                <a:ext cx="7675221" cy="659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E9EC59-7AE0-4969-E4B1-F412617485F2}"/>
                  </a:ext>
                </a:extLst>
              </p:cNvPr>
              <p:cNvSpPr txBox="1"/>
              <p:nvPr/>
            </p:nvSpPr>
            <p:spPr>
              <a:xfrm>
                <a:off x="5649579" y="6246816"/>
                <a:ext cx="6215498" cy="65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E9EC59-7AE0-4969-E4B1-F41261748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79" y="6246816"/>
                <a:ext cx="6215498" cy="659796"/>
              </a:xfrm>
              <a:prstGeom prst="rect">
                <a:avLst/>
              </a:prstGeom>
              <a:blipFill>
                <a:blip r:embed="rId8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0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3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28D63-C24E-3323-1DE5-7AD7D185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384D-A201-AE44-BDAF-DB03680F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860087" cy="1478570"/>
          </a:xfrm>
        </p:spPr>
        <p:txBody>
          <a:bodyPr/>
          <a:lstStyle/>
          <a:p>
            <a:r>
              <a:rPr lang="en-US" dirty="0"/>
              <a:t>Maxwell Stress Tensor and Poynting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AA6DB-5986-79DD-5427-141A74096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696866"/>
                <a:ext cx="10096161" cy="5022461"/>
              </a:xfrm>
            </p:spPr>
            <p:txBody>
              <a:bodyPr/>
              <a:lstStyle/>
              <a:p>
                <a:r>
                  <a:rPr lang="en-US" dirty="0"/>
                  <a:t>We have seen the force per unit charge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in a volume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 can be written in terms of fields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can relate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to the Maxwell stress tensor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Poynting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AA6DB-5986-79DD-5427-141A74096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96866"/>
                <a:ext cx="10096161" cy="5022461"/>
              </a:xfrm>
              <a:blipFill>
                <a:blip r:embed="rId2"/>
                <a:stretch>
                  <a:fillRect l="-125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CF6B3-0537-83D2-3775-FAFD1118EDCC}"/>
                  </a:ext>
                </a:extLst>
              </p:cNvPr>
              <p:cNvSpPr txBox="1"/>
              <p:nvPr/>
            </p:nvSpPr>
            <p:spPr>
              <a:xfrm>
                <a:off x="1141412" y="2290922"/>
                <a:ext cx="6173788" cy="66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CF6B3-0537-83D2-3775-FAFD1118E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290922"/>
                <a:ext cx="6173788" cy="660052"/>
              </a:xfrm>
              <a:prstGeom prst="rect">
                <a:avLst/>
              </a:prstGeom>
              <a:blipFill>
                <a:blip r:embed="rId3"/>
                <a:stretch>
                  <a:fillRect t="-171698" b="-2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5522A6-2DE8-49A7-3AAD-A443C821390D}"/>
                  </a:ext>
                </a:extLst>
              </p:cNvPr>
              <p:cNvSpPr txBox="1"/>
              <p:nvPr/>
            </p:nvSpPr>
            <p:spPr>
              <a:xfrm>
                <a:off x="1888032" y="3294877"/>
                <a:ext cx="8930273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5522A6-2DE8-49A7-3AAD-A443C8213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32" y="3294877"/>
                <a:ext cx="8930273" cy="596766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42C2D8-79B0-923B-3D8C-FE1EB9A24125}"/>
                  </a:ext>
                </a:extLst>
              </p:cNvPr>
              <p:cNvSpPr txBox="1"/>
              <p:nvPr/>
            </p:nvSpPr>
            <p:spPr>
              <a:xfrm>
                <a:off x="2410691" y="4437617"/>
                <a:ext cx="8407614" cy="793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42C2D8-79B0-923B-3D8C-FE1EB9A2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1" y="4437617"/>
                <a:ext cx="8407614" cy="793102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E45674-1452-6D6B-5459-0BBE7CAA5B18}"/>
                  </a:ext>
                </a:extLst>
              </p:cNvPr>
              <p:cNvSpPr txBox="1"/>
              <p:nvPr/>
            </p:nvSpPr>
            <p:spPr>
              <a:xfrm>
                <a:off x="1387136" y="5906136"/>
                <a:ext cx="7675221" cy="684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⃡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E45674-1452-6D6B-5459-0BBE7CAA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36" y="5906136"/>
                <a:ext cx="7675221" cy="684418"/>
              </a:xfrm>
              <a:prstGeom prst="rect">
                <a:avLst/>
              </a:prstGeom>
              <a:blipFill>
                <a:blip r:embed="rId6"/>
                <a:stretch>
                  <a:fillRect t="-740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11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C232-83CB-482E-7417-5498E776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09B0-75F4-F4C8-F2FC-C47BD867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energy of fields and particles in Classical physics (Group Activity)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DCA76-4E51-687B-D801-1C1A6970E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What is the kinetic energy of Earth orbiting the Galactic Center if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E,GC</a:t>
                </a:r>
                <a:r>
                  <a:rPr lang="en-US" dirty="0"/>
                  <a:t>=2.0x10</a:t>
                </a:r>
                <a:r>
                  <a:rPr lang="en-US" baseline="30000" dirty="0"/>
                  <a:t>5</a:t>
                </a:r>
                <a:r>
                  <a:rPr lang="en-US" dirty="0"/>
                  <a:t>m/s?</a:t>
                </a:r>
              </a:p>
              <a:p>
                <a:endParaRPr lang="en-US" dirty="0"/>
              </a:p>
              <a:p>
                <a:r>
                  <a:rPr lang="en-US" dirty="0"/>
                  <a:t>What is the time-averaged energy density u of an electromagnetic wave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𝑘𝑥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Poynting</a:t>
                </a:r>
                <a:r>
                  <a:rPr lang="en-US" dirty="0"/>
                  <a:t> flux (power per unit area)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? Hint: Relate units of u and S. Average over a period 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By analogy, what is the potential energy density stored in a gravitational field?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sz="2400" dirty="0"/>
                  <a:t> </a:t>
                </a:r>
                <a:r>
                  <a:rPr lang="en-US" sz="2600" dirty="0"/>
                  <a:t> </a:t>
                </a:r>
                <a:endParaRPr lang="en-US" dirty="0"/>
              </a:p>
              <a:p>
                <a:r>
                  <a:rPr lang="en-US" dirty="0"/>
                  <a:t>What is the potential energy stored in the gravitational field of Earth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 =5500kg/m</a:t>
                </a:r>
                <a:r>
                  <a:rPr lang="en-US" baseline="30000" dirty="0"/>
                  <a:t>3</a:t>
                </a:r>
                <a:r>
                  <a:rPr lang="en-US" dirty="0"/>
                  <a:t> )? Hint: Consider volume contributions from concentric shells.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  <a:blipFill>
                <a:blip r:embed="rId3"/>
                <a:stretch>
                  <a:fillRect l="-675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8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F358-E26D-59F4-A615-78C24B0F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67EC-26F5-EA94-FEAA-904D6DA8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energy of fields and particles in Classical physics (Group Activity)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D4E75-78D3-8732-AF9A-27834D1F0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What is the kinetic energy of Earth orbiting the Galactic Center if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E,GC</a:t>
                </a:r>
                <a:r>
                  <a:rPr lang="en-US" dirty="0"/>
                  <a:t>=2.0x10</a:t>
                </a:r>
                <a:r>
                  <a:rPr lang="en-US" baseline="30000" dirty="0"/>
                  <a:t>5</a:t>
                </a:r>
                <a:r>
                  <a:rPr lang="en-US" dirty="0"/>
                  <a:t>m/s?</a:t>
                </a:r>
              </a:p>
              <a:p>
                <a:endParaRPr lang="en-US" dirty="0"/>
              </a:p>
              <a:p>
                <a:r>
                  <a:rPr lang="en-US" dirty="0"/>
                  <a:t>What is the time-averaged energy density u of an electromagnetic wave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𝑘𝑥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Poynting</a:t>
                </a:r>
                <a:r>
                  <a:rPr lang="en-US" dirty="0"/>
                  <a:t> flux (power per unit area)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? Hint: Relate units of u and S. Average over a period 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By analogy, what is the potential energy density stored in a gravitational field?</a:t>
                </a:r>
              </a:p>
              <a:p>
                <a:pPr marL="0" indent="0">
                  <a:buNone/>
                </a:pPr>
                <a:r>
                  <a:rPr lang="en-US" dirty="0"/>
                  <a:t>      Interchanging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4</m:t>
                        </m:r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↔</m:t>
                    </m:r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potential energy stored in the gravitational field of Earth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 =5500kg/m</a:t>
                </a:r>
                <a:r>
                  <a:rPr lang="en-US" baseline="30000" dirty="0"/>
                  <a:t>3</a:t>
                </a:r>
                <a:r>
                  <a:rPr lang="en-US" dirty="0"/>
                  <a:t> )? Hint: Consider volume contributions from concentric shells.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1" y="1761067"/>
                <a:ext cx="11277599" cy="4839126"/>
              </a:xfrm>
              <a:blipFill>
                <a:blip r:embed="rId3"/>
                <a:stretch>
                  <a:fillRect l="-675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0BEA73-1018-250A-0630-D8FF9EBB0D4A}"/>
                  </a:ext>
                </a:extLst>
              </p:cNvPr>
              <p:cNvSpPr/>
              <p:nvPr/>
            </p:nvSpPr>
            <p:spPr>
              <a:xfrm>
                <a:off x="45213" y="3811705"/>
                <a:ext cx="12098398" cy="82872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𝑑𝑡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(2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en-US" b="0" i="1" baseline="3000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𝜔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(2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0BEA73-1018-250A-0630-D8FF9EBB0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" y="3811705"/>
                <a:ext cx="12098398" cy="828728"/>
              </a:xfrm>
              <a:prstGeom prst="rect">
                <a:avLst/>
              </a:prstGeom>
              <a:blipFill>
                <a:blip r:embed="rId4"/>
                <a:stretch>
                  <a:fillRect t="-117910" b="-19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65B7E-088F-1700-385B-31EF9FF1DFEF}"/>
                  </a:ext>
                </a:extLst>
              </p:cNvPr>
              <p:cNvSpPr/>
              <p:nvPr/>
            </p:nvSpPr>
            <p:spPr>
              <a:xfrm>
                <a:off x="5293140" y="5073982"/>
                <a:ext cx="4914900" cy="55779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        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grav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8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65B7E-088F-1700-385B-31EF9FF1D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140" y="5073982"/>
                <a:ext cx="4914900" cy="557795"/>
              </a:xfrm>
              <a:prstGeom prst="rect">
                <a:avLst/>
              </a:prstGeom>
              <a:blipFill>
                <a:blip r:embed="rId5"/>
                <a:stretch>
                  <a:fillRect l="-51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3A45C0-AE33-F507-9DF3-99AF561B915B}"/>
                  </a:ext>
                </a:extLst>
              </p:cNvPr>
              <p:cNvSpPr/>
              <p:nvPr/>
            </p:nvSpPr>
            <p:spPr>
              <a:xfrm>
                <a:off x="5035826" y="6122504"/>
                <a:ext cx="6968711" cy="4079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grav</m:t>
                          </m:r>
                        </m:sub>
                      </m:sSub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90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grav</m:t>
                              </m:r>
                            </m:sub>
                          </m:sSub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𝑑𝑉</m:t>
                          </m:r>
                        </m:e>
                      </m:nary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𝐺</m:t>
                                      </m:r>
                                      <m:f>
                                        <m:f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𝑑𝑟</m:t>
                          </m:r>
                        </m:e>
                      </m:nary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𝐺</m:t>
                                      </m:r>
                                      <m:f>
                                        <m:f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9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9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9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9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𝑑𝑟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45</m:t>
                              </m:r>
                            </m:den>
                          </m:f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</m:e>
                      </m:nary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15</m:t>
                          </m:r>
                        </m:den>
                      </m:f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𝐺</m:t>
                      </m:r>
                      <m:sSup>
                        <m:sSup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e>
                        <m: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3A45C0-AE33-F507-9DF3-99AF561B9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26" y="6122504"/>
                <a:ext cx="6968711" cy="407930"/>
              </a:xfrm>
              <a:prstGeom prst="rect">
                <a:avLst/>
              </a:prstGeom>
              <a:blipFill>
                <a:blip r:embed="rId6"/>
                <a:stretch>
                  <a:fillRect t="-108824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7A6092-499C-8573-AB25-FCADD0651F15}"/>
                  </a:ext>
                </a:extLst>
              </p:cNvPr>
              <p:cNvSpPr/>
              <p:nvPr/>
            </p:nvSpPr>
            <p:spPr>
              <a:xfrm>
                <a:off x="631412" y="6399135"/>
                <a:ext cx="3987801" cy="39374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15</m:t>
                        </m:r>
                      </m:den>
                    </m:f>
                    <m:r>
                      <a:rPr lang="en-US" sz="1000" i="1">
                        <a:solidFill>
                          <a:schemeClr val="bg1"/>
                        </a:solidFill>
                        <a:latin typeface="Cambria Math" charset="0"/>
                      </a:rPr>
                      <m:t>6.67×1</m:t>
                    </m:r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N</m:t>
                        </m:r>
                        <m:r>
                          <a:rPr lang="en-US" sz="1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kg</m:t>
                            </m:r>
                          </m:e>
                          <m:sup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5500</m:t>
                            </m:r>
                            <m:f>
                              <m:fPr>
                                <m:ctrlP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kg</m:t>
                                </m:r>
                                <m:r>
                                  <a:rPr lang="en-US" sz="100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6.38×1</m:t>
                            </m:r>
                            <m:sSup>
                              <m:sSupPr>
                                <m:ctrlP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0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100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1000" i="1">
                        <a:solidFill>
                          <a:schemeClr val="bg1"/>
                        </a:solidFill>
                        <a:latin typeface="Cambria Math" charset="0"/>
                      </a:rPr>
                      <m:t>=−2.2×1</m:t>
                    </m:r>
                    <m:sSup>
                      <m:sSupPr>
                        <m:ctrlPr>
                          <a:rPr lang="en-US" sz="1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32</m:t>
                        </m:r>
                      </m:sup>
                    </m:sSup>
                    <m:r>
                      <m:rPr>
                        <m:sty m:val="p"/>
                      </m:rPr>
                      <a:rPr lang="en-US" sz="1000">
                        <a:solidFill>
                          <a:schemeClr val="bg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sz="10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7A6092-499C-8573-AB25-FCADD0651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2" y="6399135"/>
                <a:ext cx="3987801" cy="393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92104E-A437-D4E4-CE6F-7C47262EAC60}"/>
                  </a:ext>
                </a:extLst>
              </p:cNvPr>
              <p:cNvSpPr/>
              <p:nvPr/>
            </p:nvSpPr>
            <p:spPr>
              <a:xfrm>
                <a:off x="3236025" y="2179400"/>
                <a:ext cx="4605398" cy="5012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𝐾𝐸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GC</m:t>
                          </m:r>
                        </m:sub>
                      </m:sSub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𝐺𝐶</m:t>
                              </m:r>
                            </m:sub>
                          </m:sSub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∙5.98×1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kg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2.0×1</m:t>
                          </m:r>
                          <m:sSup>
                            <m:sSupPr>
                              <m:ctrlP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m</m:t>
                          </m:r>
                          <m: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s</m:t>
                          </m:r>
                          <m:r>
                            <a:rPr lang="en-US" sz="1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1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r>
                        <a:rPr lang="en-US" sz="10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92104E-A437-D4E4-CE6F-7C47262EA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25" y="2179400"/>
                <a:ext cx="4605398" cy="501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87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C1FB-BF46-A1A8-D32D-2543B900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3718"/>
            <a:ext cx="9905998" cy="1478570"/>
          </a:xfrm>
        </p:spPr>
        <p:txBody>
          <a:bodyPr/>
          <a:lstStyle/>
          <a:p>
            <a:r>
              <a:rPr lang="en-US" dirty="0"/>
              <a:t>Course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5A84-2D0E-E71C-305A-6E21EF6D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42" y="1452664"/>
            <a:ext cx="11660188" cy="3541714"/>
          </a:xfrm>
        </p:spPr>
        <p:txBody>
          <a:bodyPr/>
          <a:lstStyle/>
          <a:p>
            <a:r>
              <a:rPr lang="en-US" dirty="0"/>
              <a:t>Course Syllabus: </a:t>
            </a:r>
            <a:r>
              <a:rPr lang="en-US" sz="1400" dirty="0">
                <a:effectLst/>
                <a:hlinkClick r:id="rId2"/>
              </a:rPr>
              <a:t>https://utsa.simplesyllabus.com/doc/7z1udnw3k/Fall-2024-PHY-3513-001-Electrodynamics?mode=view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Academic Calendar: </a:t>
            </a:r>
            <a:r>
              <a:rPr lang="en-US" sz="1600" dirty="0">
                <a:hlinkClick r:id="rId3"/>
              </a:rPr>
              <a:t>https://www.utsa.edu/registrar/reg_materials/reg_calendar_fall.pdf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Unit 1 Math Methods (Ch. 1); Unit 2 Electrostatics and Potential Theory (</a:t>
            </a:r>
            <a:r>
              <a:rPr lang="en-US" sz="1600" dirty="0" err="1"/>
              <a:t>Chs</a:t>
            </a:r>
            <a:r>
              <a:rPr lang="en-US" sz="1600" dirty="0"/>
              <a:t>. 2-3); Unit 3 Electric and Magnetic Fields in Matter (</a:t>
            </a:r>
            <a:r>
              <a:rPr lang="en-US" sz="1600" dirty="0" err="1"/>
              <a:t>Chs</a:t>
            </a:r>
            <a:r>
              <a:rPr lang="en-US" sz="1600" dirty="0"/>
              <a:t>. 4-6); </a:t>
            </a:r>
            <a:r>
              <a:rPr lang="en-US" sz="1600" dirty="0">
                <a:solidFill>
                  <a:srgbClr val="FFC000"/>
                </a:solidFill>
              </a:rPr>
              <a:t>Unit 4 Electrodynamics and Conservation Laws (</a:t>
            </a:r>
            <a:r>
              <a:rPr lang="en-US" sz="1600" dirty="0" err="1">
                <a:solidFill>
                  <a:srgbClr val="FFC000"/>
                </a:solidFill>
              </a:rPr>
              <a:t>Chs</a:t>
            </a:r>
            <a:r>
              <a:rPr lang="en-US" sz="1600" dirty="0">
                <a:solidFill>
                  <a:srgbClr val="FFC000"/>
                </a:solidFill>
              </a:rPr>
              <a:t>. 7,8); </a:t>
            </a:r>
            <a:r>
              <a:rPr lang="en-US" sz="1600" dirty="0"/>
              <a:t>Unit 5 Electromagnetic Waves and Waveguides (Ch. 9); Unit 6 Potentials, Fields and Radiation – Relativistic Formalism (</a:t>
            </a:r>
            <a:r>
              <a:rPr lang="en-US" sz="1600" dirty="0" err="1"/>
              <a:t>Chs</a:t>
            </a:r>
            <a:r>
              <a:rPr lang="en-US" sz="1600" dirty="0"/>
              <a:t>. 10,11,12)</a:t>
            </a:r>
            <a:endParaRPr lang="en-US" sz="1000" dirty="0"/>
          </a:p>
          <a:p>
            <a:r>
              <a:rPr lang="en-US" dirty="0"/>
              <a:t>Griffith’s E&amp;M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C861F-9A72-7063-5359-455997AF2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69" y="3203817"/>
            <a:ext cx="2877361" cy="3604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5EC9D-EAC4-0E64-B81B-2216DF893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756" y="3192099"/>
            <a:ext cx="2877362" cy="36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0054-B954-0204-7676-F048E96B5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5658-86EA-1300-CFFE-2BB883C6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self Assembly &amp; Energy in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2F5D-08B0-CF17-11E2-0AF2B9780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7902" y="1870171"/>
                <a:ext cx="9905999" cy="530215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the energy of self-assembly for a continuous distribution is:</a:t>
                </a:r>
              </a:p>
              <a:p>
                <a:endParaRPr lang="en-US" dirty="0"/>
              </a:p>
              <a:p>
                <a:r>
                  <a:rPr lang="en-US" dirty="0"/>
                  <a:t>Now,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∮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en-US" i="1">
                                <a:latin typeface="Cambria Math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to all space,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dirty="0"/>
                          <m:t>All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space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2F5D-08B0-CF17-11E2-0AF2B9780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902" y="1870171"/>
                <a:ext cx="9905999" cy="5302153"/>
              </a:xfrm>
              <a:blipFill>
                <a:blip r:embed="rId2"/>
                <a:stretch>
                  <a:fillRect l="-128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13B82-EB3C-F4A4-97B8-5F8E9D59A928}"/>
                  </a:ext>
                </a:extLst>
              </p:cNvPr>
              <p:cNvSpPr txBox="1"/>
              <p:nvPr/>
            </p:nvSpPr>
            <p:spPr>
              <a:xfrm>
                <a:off x="3523509" y="2364613"/>
                <a:ext cx="3476554" cy="61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13B82-EB3C-F4A4-97B8-5F8E9D59A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509" y="2364613"/>
                <a:ext cx="3476554" cy="611386"/>
              </a:xfrm>
              <a:prstGeom prst="rect">
                <a:avLst/>
              </a:prstGeom>
              <a:blipFill>
                <a:blip r:embed="rId3"/>
                <a:stretch>
                  <a:fillRect t="-161224" b="-2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73835F-67E0-CD38-946C-7551C8C03169}"/>
                  </a:ext>
                </a:extLst>
              </p:cNvPr>
              <p:cNvSpPr txBox="1"/>
              <p:nvPr/>
            </p:nvSpPr>
            <p:spPr>
              <a:xfrm>
                <a:off x="2047064" y="3097396"/>
                <a:ext cx="9414509" cy="702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73835F-67E0-CD38-946C-7551C8C03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64" y="3097396"/>
                <a:ext cx="9414509" cy="702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0587F-75CF-1BD3-D6D2-004FDB8C813A}"/>
                  </a:ext>
                </a:extLst>
              </p:cNvPr>
              <p:cNvSpPr txBox="1"/>
              <p:nvPr/>
            </p:nvSpPr>
            <p:spPr>
              <a:xfrm>
                <a:off x="5016041" y="2389488"/>
                <a:ext cx="3476554" cy="61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latin typeface="Cambria Math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80587F-75CF-1BD3-D6D2-004FDB8C8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41" y="2389488"/>
                <a:ext cx="3476554" cy="611386"/>
              </a:xfrm>
              <a:prstGeom prst="rect">
                <a:avLst/>
              </a:prstGeom>
              <a:blipFill>
                <a:blip r:embed="rId5"/>
                <a:stretch>
                  <a:fillRect t="-163265" b="-2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D5452-8A20-D727-616C-B436F9FACA81}"/>
                  </a:ext>
                </a:extLst>
              </p:cNvPr>
              <p:cNvSpPr txBox="1"/>
              <p:nvPr/>
            </p:nvSpPr>
            <p:spPr>
              <a:xfrm>
                <a:off x="1258099" y="3504898"/>
                <a:ext cx="9414509" cy="66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latin typeface="Cambria Math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latin typeface="Cambria Math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D5452-8A20-D727-616C-B436F9FAC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99" y="3504898"/>
                <a:ext cx="9414509" cy="660502"/>
              </a:xfrm>
              <a:prstGeom prst="rect">
                <a:avLst/>
              </a:prstGeom>
              <a:blipFill>
                <a:blip r:embed="rId6"/>
                <a:stretch>
                  <a:fillRect t="-175000" b="-25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396B3-3F17-6616-D72B-8FBDE93AD32A}"/>
                  </a:ext>
                </a:extLst>
              </p:cNvPr>
              <p:cNvSpPr txBox="1"/>
              <p:nvPr/>
            </p:nvSpPr>
            <p:spPr>
              <a:xfrm>
                <a:off x="150784" y="4123096"/>
                <a:ext cx="9414509" cy="676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396B3-3F17-6616-D72B-8FBDE93A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4123096"/>
                <a:ext cx="9414509" cy="676788"/>
              </a:xfrm>
              <a:prstGeom prst="rect">
                <a:avLst/>
              </a:prstGeom>
              <a:blipFill>
                <a:blip r:embed="rId7"/>
                <a:stretch>
                  <a:fillRect t="-164815" b="-2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9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D9BF-B727-3AC5-165A-EBCE86C8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95B8-04D1-FAA3-C59C-1E02231F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Continuity Equation</a:t>
            </a:r>
          </a:p>
          <a:p>
            <a:r>
              <a:rPr lang="en-US" dirty="0"/>
              <a:t>Momentum Equation (Equation of Motion of a Fluid Element)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dirty="0"/>
              <a:t>Energy Conservation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CC311-D28C-F184-B338-744B6F3E659F}"/>
              </a:ext>
            </a:extLst>
          </p:cNvPr>
          <p:cNvSpPr txBox="1"/>
          <p:nvPr/>
        </p:nvSpPr>
        <p:spPr>
          <a:xfrm>
            <a:off x="11468745" y="62613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6D5C07-1021-94F9-1F71-7321D96523A0}"/>
                  </a:ext>
                </a:extLst>
              </p:cNvPr>
              <p:cNvSpPr/>
              <p:nvPr/>
            </p:nvSpPr>
            <p:spPr>
              <a:xfrm>
                <a:off x="2799137" y="3504480"/>
                <a:ext cx="4804441" cy="63073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6D5C07-1021-94F9-1F71-7321D965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137" y="3504480"/>
                <a:ext cx="4804441" cy="630739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306EC9-E8A3-F81B-B86F-C0B3FFBB5F32}"/>
                  </a:ext>
                </a:extLst>
              </p:cNvPr>
              <p:cNvSpPr/>
              <p:nvPr/>
            </p:nvSpPr>
            <p:spPr>
              <a:xfrm>
                <a:off x="3964386" y="2249487"/>
                <a:ext cx="2854944" cy="63073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306EC9-E8A3-F81B-B86F-C0B3FFBB5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86" y="2249487"/>
                <a:ext cx="2854944" cy="630739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96BE4D18-8387-EA49-D727-984A05E6C2D3}"/>
              </a:ext>
            </a:extLst>
          </p:cNvPr>
          <p:cNvSpPr txBox="1">
            <a:spLocks/>
          </p:cNvSpPr>
          <p:nvPr/>
        </p:nvSpPr>
        <p:spPr>
          <a:xfrm>
            <a:off x="199219" y="400871"/>
            <a:ext cx="1186953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Conservation Laws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C0085-35E6-7A30-48A8-AAE1DB68B6B5}"/>
              </a:ext>
            </a:extLst>
          </p:cNvPr>
          <p:cNvSpPr txBox="1"/>
          <p:nvPr/>
        </p:nvSpPr>
        <p:spPr>
          <a:xfrm>
            <a:off x="6958894" y="2415894"/>
            <a:ext cx="534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Charge Conservation (Analogous to Mass Conservation)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78D0F-CC00-9363-5210-EBA96A6C8C6E}"/>
              </a:ext>
            </a:extLst>
          </p:cNvPr>
          <p:cNvSpPr txBox="1"/>
          <p:nvPr/>
        </p:nvSpPr>
        <p:spPr>
          <a:xfrm>
            <a:off x="7808485" y="3692275"/>
            <a:ext cx="396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Momentum Conservation (See HW 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2D5D1E-4B98-C2E8-9A87-362C36965446}"/>
                  </a:ext>
                </a:extLst>
              </p:cNvPr>
              <p:cNvSpPr/>
              <p:nvPr/>
            </p:nvSpPr>
            <p:spPr>
              <a:xfrm>
                <a:off x="4103950" y="5066220"/>
                <a:ext cx="2854944" cy="63073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2D5D1E-4B98-C2E8-9A87-362C36965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50" y="5066220"/>
                <a:ext cx="2854944" cy="630739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0DAB-FF68-3268-1E15-44B9AA9D4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1525-F77A-5AD5-BC5A-CBFA1C64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Conservation – Stellar Flux Freezing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F9C83-29C4-F042-7F73-30E2CDA0A2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6596" y="2121408"/>
                <a:ext cx="10058400" cy="40507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magnetic flux through a </a:t>
                </a:r>
                <a:r>
                  <a:rPr lang="en-US" dirty="0">
                    <a:solidFill>
                      <a:schemeClr val="tx1"/>
                    </a:solidFill>
                  </a:rPr>
                  <a:t>surface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Exercise: </a:t>
                </a:r>
                <a:r>
                  <a:rPr lang="en-US" dirty="0"/>
                  <a:t>If the Sun were to suddenly become a neutron star when it had an initial surface threading dipole field of strength </a:t>
                </a:r>
                <a:r>
                  <a:rPr lang="en-US" sz="2000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dirty="0"/>
                  <a:t>, what would be the new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if the radius goes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during the collapse?</a:t>
                </a:r>
              </a:p>
              <a:p>
                <a:pPr lvl="1"/>
                <a:r>
                  <a:rPr lang="en-US" dirty="0"/>
                  <a:t>Equating initial and final fluxes through the Equatorial Plane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Flux freezing is a consequence of Faraday’s law of induction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F9C83-29C4-F042-7F73-30E2CDA0A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596" y="2121408"/>
                <a:ext cx="10058400" cy="4050792"/>
              </a:xfrm>
              <a:blipFill>
                <a:blip r:embed="rId3"/>
                <a:stretch>
                  <a:fillRect l="-1135" t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6B34DA-8C1C-1500-E58D-F1A0E473EC75}"/>
                  </a:ext>
                </a:extLst>
              </p:cNvPr>
              <p:cNvSpPr/>
              <p:nvPr/>
            </p:nvSpPr>
            <p:spPr>
              <a:xfrm>
                <a:off x="5329230" y="2526588"/>
                <a:ext cx="1513131" cy="5104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br>
                  <a:rPr lang="en-US" sz="1200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6B34DA-8C1C-1500-E58D-F1A0E473E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30" y="2526588"/>
                <a:ext cx="1513131" cy="510410"/>
              </a:xfrm>
              <a:prstGeom prst="rect">
                <a:avLst/>
              </a:prstGeom>
              <a:blipFill>
                <a:blip r:embed="rId4"/>
                <a:stretch>
                  <a:fillRect t="-135714" b="-20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0B3318-B0DB-9979-F7F5-06E2F411E4CA}"/>
                  </a:ext>
                </a:extLst>
              </p:cNvPr>
              <p:cNvSpPr/>
              <p:nvPr/>
            </p:nvSpPr>
            <p:spPr>
              <a:xfrm>
                <a:off x="7701451" y="4213467"/>
                <a:ext cx="2927139" cy="30380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1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0B3318-B0DB-9979-F7F5-06E2F411E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451" y="4213467"/>
                <a:ext cx="2927139" cy="3038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B74AE0-EB2C-D0D9-74FF-39932BAAF4EF}"/>
              </a:ext>
            </a:extLst>
          </p:cNvPr>
          <p:cNvSpPr txBox="1"/>
          <p:nvPr/>
        </p:nvSpPr>
        <p:spPr>
          <a:xfrm>
            <a:off x="11468745" y="62613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AD1A0-7B64-F9AE-8449-9ED89525839E}"/>
                  </a:ext>
                </a:extLst>
              </p:cNvPr>
              <p:cNvSpPr/>
              <p:nvPr/>
            </p:nvSpPr>
            <p:spPr>
              <a:xfrm>
                <a:off x="4053310" y="4681336"/>
                <a:ext cx="4252490" cy="48025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AD1A0-7B64-F9AE-8449-9ED895258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10" y="4681336"/>
                <a:ext cx="4252490" cy="480256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0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E392-7A16-63AF-88D5-1E85A128B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FF06-21E5-CEAA-E1C3-7953393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Ferraro’s Law of </a:t>
            </a:r>
            <a:r>
              <a:rPr lang="en-US" dirty="0" err="1"/>
              <a:t>Isorotation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A0BE1-B149-811C-EB65-1CEB523330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393" y="1783636"/>
                <a:ext cx="10058400" cy="473659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What anchors B fields to rotating conductors (magnetospheres)?</a:t>
                </a:r>
              </a:p>
              <a:p>
                <a:r>
                  <a:rPr lang="en-US" dirty="0"/>
                  <a:t>Take a rotating star like the sun and assume </a:t>
                </a:r>
                <a:r>
                  <a:rPr lang="en-US" dirty="0" err="1"/>
                  <a:t>axisymmetry</a:t>
                </a:r>
                <a:endParaRPr lang="en-US" dirty="0"/>
              </a:p>
              <a:p>
                <a:pPr lvl="1"/>
                <a:r>
                  <a:rPr lang="en-US" dirty="0"/>
                  <a:t>In equilibrium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),  Faraday’s Law reads</a:t>
                </a:r>
              </a:p>
              <a:p>
                <a:pPr lvl="1"/>
                <a:r>
                  <a:rPr lang="en-US" dirty="0"/>
                  <a:t>Then                                                        so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a force-free magnetosphere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So</a:t>
                </a:r>
                <a:r>
                  <a:rPr lang="en-US" sz="1800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eqAr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sty m:val="p"/>
                              </m:rPr>
                              <a:rPr lang="el-G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 </a:t>
                </a:r>
                <a:r>
                  <a:rPr lang="en-US" dirty="0"/>
                  <a:t>Faraday’s law w</a:t>
                </a:r>
                <a:r>
                  <a:rPr lang="en-US" dirty="0">
                    <a:solidFill>
                      <a:schemeClr val="tx1"/>
                    </a:solidFill>
                  </a:rPr>
                  <a:t>./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gives </a:t>
                </a:r>
              </a:p>
              <a:p>
                <a:pPr lvl="1"/>
                <a:r>
                  <a:rPr lang="en-US" dirty="0"/>
                  <a:t>Using                                                we have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star’s ang. vel. and apply </a:t>
                </a:r>
                <a:r>
                  <a:rPr lang="en-US" dirty="0" err="1"/>
                  <a:t>b.c.</a:t>
                </a:r>
                <a:r>
                  <a:rPr lang="en-US" dirty="0"/>
                  <a:t>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tang</a:t>
                </a:r>
                <a:r>
                  <a:rPr lang="en-US" dirty="0"/>
                  <a:t> continuous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plane: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A0BE1-B149-811C-EB65-1CEB523330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393" y="1783636"/>
                <a:ext cx="10058400" cy="4736592"/>
              </a:xfrm>
              <a:blipFill>
                <a:blip r:embed="rId3"/>
                <a:stretch>
                  <a:fillRect l="-1009" t="-1872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F5CEA9C-D931-B8AC-C4CA-17701B8D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718" y="1674884"/>
            <a:ext cx="2620433" cy="2044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8C195-FC20-A9B2-9943-CF274E411DD6}"/>
              </a:ext>
            </a:extLst>
          </p:cNvPr>
          <p:cNvSpPr txBox="1"/>
          <p:nvPr/>
        </p:nvSpPr>
        <p:spPr>
          <a:xfrm>
            <a:off x="7984658" y="3928657"/>
            <a:ext cx="3654551" cy="64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Credits: NASA's Goddard Space Flight Center/Bridgman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BDCC4A-4590-6095-4F62-75EEA52AE365}"/>
                  </a:ext>
                </a:extLst>
              </p:cNvPr>
              <p:cNvSpPr/>
              <p:nvPr/>
            </p:nvSpPr>
            <p:spPr>
              <a:xfrm>
                <a:off x="5541570" y="2671036"/>
                <a:ext cx="1911687" cy="3789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BDCC4A-4590-6095-4F62-75EEA52AE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70" y="2671036"/>
                <a:ext cx="1911687" cy="378999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7AFD1B-8CA6-62ED-38A8-164C645D9F01}"/>
              </a:ext>
            </a:extLst>
          </p:cNvPr>
          <p:cNvCxnSpPr>
            <a:cxnSpLocks/>
          </p:cNvCxnSpPr>
          <p:nvPr/>
        </p:nvCxnSpPr>
        <p:spPr>
          <a:xfrm>
            <a:off x="9788081" y="1473195"/>
            <a:ext cx="0" cy="23452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6BE2-D233-7E0A-90EF-7BA59124D6D6}"/>
              </a:ext>
            </a:extLst>
          </p:cNvPr>
          <p:cNvCxnSpPr>
            <a:cxnSpLocks/>
          </p:cNvCxnSpPr>
          <p:nvPr/>
        </p:nvCxnSpPr>
        <p:spPr>
          <a:xfrm>
            <a:off x="9770533" y="2819395"/>
            <a:ext cx="18686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85BFCA-E0F3-1A73-4F42-D29B7136DA91}"/>
              </a:ext>
            </a:extLst>
          </p:cNvPr>
          <p:cNvSpPr txBox="1"/>
          <p:nvPr/>
        </p:nvSpPr>
        <p:spPr>
          <a:xfrm>
            <a:off x="11639209" y="26161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rved Right Arrow 17">
                <a:extLst>
                  <a:ext uri="{FF2B5EF4-FFF2-40B4-BE49-F238E27FC236}">
                    <a16:creationId xmlns:a16="http://schemas.microsoft.com/office/drawing/2014/main" id="{08E25217-6C36-FBBE-F0E1-05016CE409E3}"/>
                  </a:ext>
                </a:extLst>
              </p:cNvPr>
              <p:cNvSpPr/>
              <p:nvPr/>
            </p:nvSpPr>
            <p:spPr>
              <a:xfrm>
                <a:off x="9211730" y="874780"/>
                <a:ext cx="731520" cy="121615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rved Right Arrow 17">
                <a:extLst>
                  <a:ext uri="{FF2B5EF4-FFF2-40B4-BE49-F238E27FC236}">
                    <a16:creationId xmlns:a16="http://schemas.microsoft.com/office/drawing/2014/main" id="{FDA8A1F9-C60E-6C4A-471C-5673B4D63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30" y="874780"/>
                <a:ext cx="731520" cy="1216152"/>
              </a:xfrm>
              <a:prstGeom prst="curved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E34440-0B7D-D6F3-E6DD-1E2F46F89D3A}"/>
              </a:ext>
            </a:extLst>
          </p:cNvPr>
          <p:cNvSpPr txBox="1"/>
          <p:nvPr/>
        </p:nvSpPr>
        <p:spPr>
          <a:xfrm>
            <a:off x="9625301" y="10569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5836C9-B680-9604-95D4-152F508E04A4}"/>
                  </a:ext>
                </a:extLst>
              </p:cNvPr>
              <p:cNvSpPr/>
              <p:nvPr/>
            </p:nvSpPr>
            <p:spPr>
              <a:xfrm>
                <a:off x="2032772" y="2956828"/>
                <a:ext cx="3062068" cy="50403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5836C9-B680-9604-95D4-152F508E0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772" y="2956828"/>
                <a:ext cx="3062068" cy="504030"/>
              </a:xfrm>
              <a:prstGeom prst="rect">
                <a:avLst/>
              </a:prstGeom>
              <a:blipFill>
                <a:blip r:embed="rId7"/>
                <a:stretch>
                  <a:fillRect t="-130952" b="-2047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CD5B80-F26C-1660-B93A-8AC1BE78E9D1}"/>
                  </a:ext>
                </a:extLst>
              </p:cNvPr>
              <p:cNvSpPr/>
              <p:nvPr/>
            </p:nvSpPr>
            <p:spPr>
              <a:xfrm>
                <a:off x="5576782" y="3088596"/>
                <a:ext cx="2739700" cy="3790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acc>
                        <m:accPr>
                          <m:chr m:val="̂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l-G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Span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CD5B80-F26C-1660-B93A-8AC1BE78E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82" y="3088596"/>
                <a:ext cx="2739700" cy="379000"/>
              </a:xfrm>
              <a:prstGeom prst="rect">
                <a:avLst/>
              </a:prstGeom>
              <a:blipFill>
                <a:blip r:embed="rId8"/>
                <a:stretch>
                  <a:fillRect t="-9375" b="-218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FDC595-7A4E-B44A-D948-811460DFDF5D}"/>
                  </a:ext>
                </a:extLst>
              </p:cNvPr>
              <p:cNvSpPr/>
              <p:nvPr/>
            </p:nvSpPr>
            <p:spPr>
              <a:xfrm>
                <a:off x="2189884" y="4264304"/>
                <a:ext cx="3062067" cy="3790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l-G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FDC595-7A4E-B44A-D948-811460DFD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84" y="4264304"/>
                <a:ext cx="3062067" cy="379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ADF2F1-DB62-A4A6-A145-C7C287B59903}"/>
                  </a:ext>
                </a:extLst>
              </p:cNvPr>
              <p:cNvSpPr/>
              <p:nvPr/>
            </p:nvSpPr>
            <p:spPr>
              <a:xfrm>
                <a:off x="9048416" y="4932859"/>
                <a:ext cx="2162085" cy="64346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  <m: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br>
                  <a:rPr lang="en-US" sz="1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ADF2F1-DB62-A4A6-A145-C7C287B59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416" y="4932859"/>
                <a:ext cx="2162085" cy="6434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27AEF4-32CA-4203-C49E-BD67CF60F7AC}"/>
                  </a:ext>
                </a:extLst>
              </p:cNvPr>
              <p:cNvSpPr/>
              <p:nvPr/>
            </p:nvSpPr>
            <p:spPr>
              <a:xfrm>
                <a:off x="2189884" y="5608234"/>
                <a:ext cx="2520385" cy="45415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br>
                  <a:rPr lang="en-US" sz="1200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27AEF4-32CA-4203-C49E-BD67CF60F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84" y="5608234"/>
                <a:ext cx="2520385" cy="454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BDD814-3106-BEFC-EF13-A953B68AB99A}"/>
                  </a:ext>
                </a:extLst>
              </p:cNvPr>
              <p:cNvSpPr/>
              <p:nvPr/>
            </p:nvSpPr>
            <p:spPr>
              <a:xfrm>
                <a:off x="5687706" y="5631759"/>
                <a:ext cx="1258926" cy="45415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br>
                  <a:rPr lang="en-US" sz="1200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CBDD814-3106-BEFC-EF13-A953B68AB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706" y="5631759"/>
                <a:ext cx="1258926" cy="454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F4BCDD-CA5D-B862-EE54-FC7FEEF7620F}"/>
                  </a:ext>
                </a:extLst>
              </p:cNvPr>
              <p:cNvSpPr/>
              <p:nvPr/>
            </p:nvSpPr>
            <p:spPr>
              <a:xfrm>
                <a:off x="8791246" y="5786246"/>
                <a:ext cx="1906331" cy="45415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aseline="-25000" dirty="0" smtClean="0">
                              <a:solidFill>
                                <a:schemeClr val="tx1"/>
                              </a:solidFill>
                            </a:rPr>
                            <m:t>tang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</a:rPr>
                            <m:t>ext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</a:rPr>
                            <m:t>orm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F4BCDD-CA5D-B862-EE54-FC7FEEF76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246" y="5786246"/>
                <a:ext cx="1906331" cy="4541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2801E-DD02-C115-4154-13338E2B5935}"/>
                  </a:ext>
                </a:extLst>
              </p:cNvPr>
              <p:cNvSpPr/>
              <p:nvPr/>
            </p:nvSpPr>
            <p:spPr>
              <a:xfrm>
                <a:off x="8791246" y="6269273"/>
                <a:ext cx="1469391" cy="45415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aseline="-25000" dirty="0" smtClean="0">
                              <a:solidFill>
                                <a:schemeClr val="tx1"/>
                              </a:solidFill>
                            </a:rPr>
                            <m:t>tang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</a:rPr>
                            <m:t>int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</a:rPr>
                            <m:t>norm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 b="0" i="0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1200" baseline="-25000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2801E-DD02-C115-4154-13338E2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246" y="6269273"/>
                <a:ext cx="1469391" cy="4541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5FD846-DF50-2C62-22F2-B9CDC023FC72}"/>
                  </a:ext>
                </a:extLst>
              </p:cNvPr>
              <p:cNvSpPr/>
              <p:nvPr/>
            </p:nvSpPr>
            <p:spPr>
              <a:xfrm>
                <a:off x="4870470" y="6588251"/>
                <a:ext cx="1083264" cy="25139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br>
                  <a:rPr lang="en-US" sz="1200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5FD846-DF50-2C62-22F2-B9CDC023F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70" y="6588251"/>
                <a:ext cx="1083264" cy="2513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3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 dirty="0" err="1"/>
              <a:t>electroDynamics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Maxwell’s equations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572" y="1783913"/>
            <a:ext cx="10131425" cy="364913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Rewrite Maxwell’s equations in integral form  </a:t>
            </a:r>
          </a:p>
          <a:p>
            <a:pPr marL="0" indent="0">
              <a:buNone/>
            </a:pPr>
            <a:r>
              <a:rPr lang="en-US" dirty="0"/>
              <a:t>                              Differential Form                                Integral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2779044"/>
                <a:ext cx="4043262" cy="8495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3773912"/>
                <a:ext cx="4043262" cy="849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𝛻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4751470"/>
                <a:ext cx="4043262" cy="849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8" y="5729028"/>
                <a:ext cx="4043262" cy="849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39138" y="2779044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𝑒𝑛𝑐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2779044"/>
                <a:ext cx="4043262" cy="849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39138" y="3773912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charset="0"/>
                      </a:rPr>
                      <m:t>                          </m:t>
                    </m:r>
                    <m:nary>
                      <m:naryPr>
                        <m:chr m:val="∯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</m:nary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3773912"/>
                <a:ext cx="4043262" cy="849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39138" y="4751470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4751470"/>
                <a:ext cx="4043262" cy="849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39138" y="5729028"/>
                <a:ext cx="4043262" cy="8495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𝑒𝑛𝑐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38" y="5729028"/>
                <a:ext cx="4043262" cy="8495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3738" y="3095214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838" y="3895314"/>
            <a:ext cx="156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Gauss’s Law </a:t>
            </a:r>
          </a:p>
          <a:p>
            <a:r>
              <a:rPr lang="en-US" dirty="0"/>
              <a:t>for Magnetism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538" y="5063714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Faraday’s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904" y="5871245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Ampère</a:t>
            </a:r>
            <a:r>
              <a:rPr lang="en-US" dirty="0"/>
              <a:t> </a:t>
            </a:r>
            <a:r>
              <a:rPr lang="en-US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6782-AA1F-ED4F-4881-25D07902E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65EB-0E7D-9874-8345-E2E6F9F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- Maxwell’s equations in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F9EA-88BE-DF64-4594-D59F21DD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8254"/>
            <a:ext cx="9905998" cy="4711572"/>
          </a:xfrm>
        </p:spPr>
        <p:txBody>
          <a:bodyPr>
            <a:normAutofit/>
          </a:bodyPr>
          <a:lstStyle/>
          <a:p>
            <a:r>
              <a:rPr lang="en-US" dirty="0"/>
              <a:t>For electrodynamics in matter, Maxwell’s </a:t>
            </a:r>
            <a:r>
              <a:rPr lang="en-US" dirty="0" err="1"/>
              <a:t>Eqs</a:t>
            </a:r>
            <a:r>
              <a:rPr lang="en-US" dirty="0"/>
              <a:t>. become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Application: </a:t>
            </a:r>
            <a:r>
              <a:rPr lang="en-US" dirty="0" err="1"/>
              <a:t>Magnetoplasmonics</a:t>
            </a:r>
            <a:endParaRPr lang="en-US" dirty="0"/>
          </a:p>
          <a:p>
            <a:pPr lvl="1"/>
            <a:r>
              <a:rPr lang="en-US" dirty="0"/>
              <a:t>All-optical control over a mechanical device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EF349-D027-3E7D-7C52-B4F04BEA9CC9}"/>
                  </a:ext>
                </a:extLst>
              </p:cNvPr>
              <p:cNvSpPr txBox="1"/>
              <p:nvPr/>
            </p:nvSpPr>
            <p:spPr>
              <a:xfrm>
                <a:off x="10714039" y="7069162"/>
                <a:ext cx="378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EF349-D027-3E7D-7C52-B4F04BEA9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039" y="7069162"/>
                <a:ext cx="3780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FDA8DC-3096-78E6-9266-973116811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655" y="2241234"/>
            <a:ext cx="4524621" cy="431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21A1D-255E-56E3-DAD3-8D6553FE2993}"/>
                  </a:ext>
                </a:extLst>
              </p:cNvPr>
              <p:cNvSpPr txBox="1"/>
              <p:nvPr/>
            </p:nvSpPr>
            <p:spPr>
              <a:xfrm>
                <a:off x="2452221" y="2446102"/>
                <a:ext cx="3571627" cy="393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21A1D-255E-56E3-DAD3-8D6553FE2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21" y="2446102"/>
                <a:ext cx="3571627" cy="39389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40F0B7-5108-4681-5B4E-6B172A87CF76}"/>
                  </a:ext>
                </a:extLst>
              </p:cNvPr>
              <p:cNvSpPr txBox="1"/>
              <p:nvPr/>
            </p:nvSpPr>
            <p:spPr>
              <a:xfrm>
                <a:off x="2452220" y="2937551"/>
                <a:ext cx="3571627" cy="36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40F0B7-5108-4681-5B4E-6B172A87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20" y="2937551"/>
                <a:ext cx="3571627" cy="368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8B3D32-CB2D-E1E4-5149-002D4D360798}"/>
                  </a:ext>
                </a:extLst>
              </p:cNvPr>
              <p:cNvSpPr txBox="1"/>
              <p:nvPr/>
            </p:nvSpPr>
            <p:spPr>
              <a:xfrm>
                <a:off x="2522785" y="3306050"/>
                <a:ext cx="3571627" cy="6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8B3D32-CB2D-E1E4-5149-002D4D360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85" y="3306050"/>
                <a:ext cx="3571627" cy="617092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64861E-38F3-7C68-4C75-557094EE3D5F}"/>
                  </a:ext>
                </a:extLst>
              </p:cNvPr>
              <p:cNvSpPr txBox="1"/>
              <p:nvPr/>
            </p:nvSpPr>
            <p:spPr>
              <a:xfrm>
                <a:off x="2522785" y="3859984"/>
                <a:ext cx="3571627" cy="863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64861E-38F3-7C68-4C75-557094EE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85" y="3859984"/>
                <a:ext cx="3571627" cy="863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5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1204-F2D0-8242-9032-42ADD4D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71" y="412017"/>
            <a:ext cx="8144255" cy="1478570"/>
          </a:xfrm>
        </p:spPr>
        <p:txBody>
          <a:bodyPr/>
          <a:lstStyle/>
          <a:p>
            <a:r>
              <a:rPr lang="en-US" dirty="0"/>
              <a:t>Electrodynamics in Action - Blandford-</a:t>
            </a:r>
            <a:r>
              <a:rPr lang="en-US" dirty="0" err="1"/>
              <a:t>Znajek</a:t>
            </a:r>
            <a:r>
              <a:rPr lang="en-US" dirty="0"/>
              <a:t>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AA1EC-0ED5-254C-86AD-A8D1AE911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741" y="1703294"/>
                <a:ext cx="8835381" cy="474268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Rotating black holes accreting flux due to vertical magnetic field </a:t>
                </a:r>
                <a:r>
                  <a:rPr lang="en-US" b="1" dirty="0"/>
                  <a:t>B</a:t>
                </a:r>
                <a:r>
                  <a:rPr lang="en-US" dirty="0"/>
                  <a:t> source bipolar relativistic outflows via the Blandford-</a:t>
                </a:r>
                <a:r>
                  <a:rPr lang="en-US" dirty="0" err="1"/>
                  <a:t>Znajek</a:t>
                </a:r>
                <a:r>
                  <a:rPr lang="en-US" dirty="0"/>
                  <a:t> (BZ) mechanism (Blandford &amp; </a:t>
                </a:r>
                <a:r>
                  <a:rPr lang="en-US" dirty="0" err="1"/>
                  <a:t>Znajek</a:t>
                </a:r>
                <a:r>
                  <a:rPr lang="en-US" dirty="0"/>
                  <a:t> 1977)</a:t>
                </a:r>
              </a:p>
              <a:p>
                <a:r>
                  <a:rPr lang="en-US" dirty="0"/>
                  <a:t>The BZ jet power depends on the initial field configuration, and liberates electromagnetic power (luminosity) with scaling dependencies on black hole spin a and horizon-threading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For an accretion disk-fed black hole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Paraboloidal initial field solution </a:t>
                </a:r>
              </a:p>
              <a:p>
                <a:r>
                  <a:rPr lang="en-US" dirty="0"/>
                  <a:t>BZ jets in active galactic nuclei (AGN) typically have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~100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25−28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Wb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dirty="0"/>
                  <a:t>10PA-1EA  (Blandford &amp; </a:t>
                </a:r>
                <a:r>
                  <a:rPr lang="en-US" dirty="0" err="1"/>
                  <a:t>Anantua</a:t>
                </a:r>
                <a:r>
                  <a:rPr lang="en-US" dirty="0"/>
                  <a:t> 2017)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AA1EC-0ED5-254C-86AD-A8D1AE911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741" y="1703294"/>
                <a:ext cx="8835381" cy="4742689"/>
              </a:xfrm>
              <a:blipFill>
                <a:blip r:embed="rId3"/>
                <a:stretch>
                  <a:fillRect l="-1004" t="-1867" r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EF6AD4-CBE8-8743-A60A-9D847859C833}"/>
                  </a:ext>
                </a:extLst>
              </p:cNvPr>
              <p:cNvSpPr/>
              <p:nvPr/>
            </p:nvSpPr>
            <p:spPr>
              <a:xfrm>
                <a:off x="3997801" y="3429000"/>
                <a:ext cx="3566390" cy="63522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BZ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EF6AD4-CBE8-8743-A60A-9D847859C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01" y="3429000"/>
                <a:ext cx="3566390" cy="635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4D3B1F6-B341-BD4B-9C3E-88FF59524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122" y="969899"/>
            <a:ext cx="3155872" cy="3412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5A1138-C922-654F-8AE5-47DEF4FECF08}"/>
                  </a:ext>
                </a:extLst>
              </p:cNvPr>
              <p:cNvSpPr/>
              <p:nvPr/>
            </p:nvSpPr>
            <p:spPr>
              <a:xfrm>
                <a:off x="4723378" y="4271003"/>
                <a:ext cx="1800343" cy="63522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5A1138-C922-654F-8AE5-47DEF4FEC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78" y="4271003"/>
                <a:ext cx="1800343" cy="635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41FD16-01BF-5B4D-AD79-8A77D3BC6BFA}"/>
                  </a:ext>
                </a:extLst>
              </p:cNvPr>
              <p:cNvSpPr txBox="1"/>
              <p:nvPr/>
            </p:nvSpPr>
            <p:spPr>
              <a:xfrm>
                <a:off x="4185634" y="5224645"/>
                <a:ext cx="4675032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41FD16-01BF-5B4D-AD79-8A77D3BC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34" y="5224645"/>
                <a:ext cx="4675032" cy="377989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04A9376-9727-218B-E703-7CC871C3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090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99C4F-4181-7AED-9A7D-33DF70CD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89F8-3AEC-3B91-9AB9-BAF2679E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Ohm’s Law</a:t>
            </a:r>
          </a:p>
          <a:p>
            <a:endParaRPr lang="en-US" dirty="0"/>
          </a:p>
          <a:p>
            <a:r>
              <a:rPr lang="en-US" dirty="0"/>
              <a:t>Generalized Ohm’s Law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5627E-6297-3404-686D-48F72103E9E3}"/>
              </a:ext>
            </a:extLst>
          </p:cNvPr>
          <p:cNvSpPr txBox="1"/>
          <p:nvPr/>
        </p:nvSpPr>
        <p:spPr>
          <a:xfrm>
            <a:off x="11468745" y="62613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E690E5-1C0E-125F-49E6-564025BDB4E9}"/>
                  </a:ext>
                </a:extLst>
              </p:cNvPr>
              <p:cNvSpPr/>
              <p:nvPr/>
            </p:nvSpPr>
            <p:spPr>
              <a:xfrm>
                <a:off x="2909408" y="4193707"/>
                <a:ext cx="7886212" cy="6249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acc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⃡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E690E5-1C0E-125F-49E6-564025BDB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8" y="4193707"/>
                <a:ext cx="7886212" cy="624908"/>
              </a:xfrm>
              <a:prstGeom prst="rect">
                <a:avLst/>
              </a:prstGeom>
              <a:blipFill>
                <a:blip r:embed="rId3"/>
                <a:stretch>
                  <a:fillRect t="-180392" b="-2568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99D85C-B41E-7137-6139-370295CE5719}"/>
                  </a:ext>
                </a:extLst>
              </p:cNvPr>
              <p:cNvSpPr/>
              <p:nvPr/>
            </p:nvSpPr>
            <p:spPr>
              <a:xfrm>
                <a:off x="4054785" y="2596213"/>
                <a:ext cx="3530585" cy="6249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99D85C-B41E-7137-6139-370295CE5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85" y="2596213"/>
                <a:ext cx="3530585" cy="624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8DCBD3-F4EE-56D1-F476-63D843F04ABC}"/>
              </a:ext>
            </a:extLst>
          </p:cNvPr>
          <p:cNvSpPr txBox="1"/>
          <p:nvPr/>
        </p:nvSpPr>
        <p:spPr>
          <a:xfrm>
            <a:off x="8039310" y="5056763"/>
            <a:ext cx="178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pressure </a:t>
            </a:r>
          </a:p>
          <a:p>
            <a:r>
              <a:rPr lang="en-US" dirty="0"/>
              <a:t>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86CB7-6E37-9844-26D2-9A88DAD18518}"/>
              </a:ext>
            </a:extLst>
          </p:cNvPr>
          <p:cNvSpPr txBox="1"/>
          <p:nvPr/>
        </p:nvSpPr>
        <p:spPr>
          <a:xfrm>
            <a:off x="9825568" y="5067050"/>
            <a:ext cx="598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Hall</a:t>
            </a:r>
          </a:p>
          <a:p>
            <a:r>
              <a:rPr lang="en-US" dirty="0"/>
              <a:t>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1AC7F-8E33-7A33-3B99-CEE859CEE6B1}"/>
              </a:ext>
            </a:extLst>
          </p:cNvPr>
          <p:cNvSpPr txBox="1"/>
          <p:nvPr/>
        </p:nvSpPr>
        <p:spPr>
          <a:xfrm>
            <a:off x="5986951" y="5089728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inertia </a:t>
            </a:r>
          </a:p>
          <a:p>
            <a:r>
              <a:rPr lang="en-US" dirty="0"/>
              <a:t>term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922775-5B67-0AF5-8EB6-BA280C4D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Ohm’s Law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4AB5B1-25C3-44C9-7051-0E82DA75B940}"/>
              </a:ext>
            </a:extLst>
          </p:cNvPr>
          <p:cNvCxnSpPr>
            <a:cxnSpLocks/>
          </p:cNvCxnSpPr>
          <p:nvPr/>
        </p:nvCxnSpPr>
        <p:spPr>
          <a:xfrm>
            <a:off x="6853719" y="4923455"/>
            <a:ext cx="0" cy="164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DEC5AD-4302-1D81-0966-0CA49F598CD7}"/>
              </a:ext>
            </a:extLst>
          </p:cNvPr>
          <p:cNvCxnSpPr>
            <a:cxnSpLocks/>
          </p:cNvCxnSpPr>
          <p:nvPr/>
        </p:nvCxnSpPr>
        <p:spPr>
          <a:xfrm>
            <a:off x="8834919" y="4900757"/>
            <a:ext cx="0" cy="164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C0D35-EEA3-244F-ED0D-C42B1A0B409A}"/>
              </a:ext>
            </a:extLst>
          </p:cNvPr>
          <p:cNvCxnSpPr>
            <a:cxnSpLocks/>
          </p:cNvCxnSpPr>
          <p:nvPr/>
        </p:nvCxnSpPr>
        <p:spPr>
          <a:xfrm>
            <a:off x="10115728" y="4897515"/>
            <a:ext cx="0" cy="164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A289-DCEF-3FCC-077A-EFD49B335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E493-7CB3-AD8B-9E82-9641A65C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Electrodynamics – Current Wires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0EDF-44D1-6332-4075-C5FF7D4A6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51" y="1552755"/>
                <a:ext cx="11753293" cy="5159772"/>
              </a:xfrm>
            </p:spPr>
            <p:txBody>
              <a:bodyPr/>
              <a:lstStyle/>
              <a:p>
                <a:r>
                  <a:rPr lang="en-US" dirty="0"/>
                  <a:t>Questions</a:t>
                </a:r>
              </a:p>
              <a:p>
                <a:pPr lvl="1"/>
                <a:r>
                  <a:rPr lang="en-US" dirty="0"/>
                  <a:t>What moves a charge?</a:t>
                </a:r>
              </a:p>
              <a:p>
                <a:pPr lvl="1"/>
                <a:r>
                  <a:rPr lang="en-US" dirty="0"/>
                  <a:t>What sets up currents?</a:t>
                </a:r>
              </a:p>
              <a:p>
                <a:r>
                  <a:rPr lang="en-US" dirty="0"/>
                  <a:t>Ohm’s law can be written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the conductivity</a:t>
                </a:r>
              </a:p>
              <a:p>
                <a:r>
                  <a:rPr lang="en-US" dirty="0"/>
                  <a:t>Then Lorentz force per unit charge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moves charge</a:t>
                </a:r>
              </a:p>
              <a:p>
                <a:r>
                  <a:rPr lang="en-US" dirty="0"/>
                  <a:t>Circuit wires: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Dimensional Analysis:</a:t>
                </a:r>
                <a:r>
                  <a:rPr lang="en-US" dirty="0"/>
                  <a:t> If electric potential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work per unit charge, what is electric power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0EDF-44D1-6332-4075-C5FF7D4A6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51" y="1552755"/>
                <a:ext cx="11753293" cy="5159772"/>
              </a:xfrm>
              <a:blipFill>
                <a:blip r:embed="rId2"/>
                <a:stretch>
                  <a:fillRect l="-1080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87E1E7-7C21-6B43-F297-35F09C4D0D2A}"/>
                  </a:ext>
                </a:extLst>
              </p:cNvPr>
              <p:cNvSpPr txBox="1"/>
              <p:nvPr/>
            </p:nvSpPr>
            <p:spPr>
              <a:xfrm>
                <a:off x="4405746" y="2542540"/>
                <a:ext cx="1065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87E1E7-7C21-6B43-F297-35F09C4D0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2542540"/>
                <a:ext cx="106522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ADDDA2-FC47-2180-052B-0214189CA289}"/>
                  </a:ext>
                </a:extLst>
              </p:cNvPr>
              <p:cNvSpPr txBox="1"/>
              <p:nvPr/>
            </p:nvSpPr>
            <p:spPr>
              <a:xfrm>
                <a:off x="6117164" y="2528570"/>
                <a:ext cx="2232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const. is Ohm’s law)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ADDDA2-FC47-2180-052B-0214189C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64" y="2528570"/>
                <a:ext cx="2232214" cy="369332"/>
              </a:xfrm>
              <a:prstGeom prst="rect">
                <a:avLst/>
              </a:prstGeom>
              <a:blipFill>
                <a:blip r:embed="rId6"/>
                <a:stretch>
                  <a:fillRect l="-2260" t="-10000" r="-113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8DA07B-08A5-DF6D-DAAE-7DCAFB0BD17E}"/>
                  </a:ext>
                </a:extLst>
              </p:cNvPr>
              <p:cNvSpPr txBox="1"/>
              <p:nvPr/>
            </p:nvSpPr>
            <p:spPr>
              <a:xfrm>
                <a:off x="5742577" y="4625207"/>
                <a:ext cx="4666034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Then for Ohmic conductors, resistance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8DA07B-08A5-DF6D-DAAE-7DCAFB0B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577" y="4625207"/>
                <a:ext cx="4666034" cy="485646"/>
              </a:xfrm>
              <a:prstGeom prst="rect">
                <a:avLst/>
              </a:prstGeom>
              <a:blipFill>
                <a:blip r:embed="rId7"/>
                <a:stretch>
                  <a:fillRect l="-108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4663-4698-0B6F-69C2-B45C402FCA06}"/>
                  </a:ext>
                </a:extLst>
              </p:cNvPr>
              <p:cNvSpPr txBox="1"/>
              <p:nvPr/>
            </p:nvSpPr>
            <p:spPr>
              <a:xfrm>
                <a:off x="7137465" y="6085245"/>
                <a:ext cx="46660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Ohmic resistors,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(Joule heating law)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4663-4698-0B6F-69C2-B45C402FC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65" y="6085245"/>
                <a:ext cx="4666034" cy="369332"/>
              </a:xfrm>
              <a:prstGeom prst="rect">
                <a:avLst/>
              </a:prstGeom>
              <a:blipFill>
                <a:blip r:embed="rId8"/>
                <a:stretch>
                  <a:fillRect l="-135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9ADC05D-89CD-65B8-7BDE-7B88A3BA7E9C}"/>
              </a:ext>
            </a:extLst>
          </p:cNvPr>
          <p:cNvSpPr txBox="1"/>
          <p:nvPr/>
        </p:nvSpPr>
        <p:spPr>
          <a:xfrm>
            <a:off x="8439952" y="2528570"/>
            <a:ext cx="23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(Grade school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2D5AB-55DB-F0D7-ABE2-8A416C66568D}"/>
                  </a:ext>
                </a:extLst>
              </p:cNvPr>
              <p:cNvSpPr txBox="1"/>
              <p:nvPr/>
            </p:nvSpPr>
            <p:spPr>
              <a:xfrm>
                <a:off x="784188" y="6041167"/>
                <a:ext cx="1049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 ]=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2D5AB-55DB-F0D7-ABE2-8A416C665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8" y="6041167"/>
                <a:ext cx="104996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B540B7-6EC0-CBA6-C618-7AEBCE981EDC}"/>
                  </a:ext>
                </a:extLst>
              </p:cNvPr>
              <p:cNvSpPr txBox="1"/>
              <p:nvPr/>
            </p:nvSpPr>
            <p:spPr>
              <a:xfrm>
                <a:off x="1685226" y="5863554"/>
                <a:ext cx="1980029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Work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Charge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Charge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Time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B540B7-6EC0-CBA6-C618-7AEBCE981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26" y="5863554"/>
                <a:ext cx="1980029" cy="680251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A7896-634D-4777-7CC8-9C01C081A309}"/>
                  </a:ext>
                </a:extLst>
              </p:cNvPr>
              <p:cNvSpPr txBox="1"/>
              <p:nvPr/>
            </p:nvSpPr>
            <p:spPr>
              <a:xfrm>
                <a:off x="4686970" y="6085245"/>
                <a:ext cx="219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leads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A7896-634D-4777-7CC8-9C01C081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70" y="6085245"/>
                <a:ext cx="2190151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010023-82B3-FBF4-01CC-9F4D19F1387D}"/>
                  </a:ext>
                </a:extLst>
              </p:cNvPr>
              <p:cNvSpPr txBox="1"/>
              <p:nvPr/>
            </p:nvSpPr>
            <p:spPr>
              <a:xfrm>
                <a:off x="3456353" y="5885708"/>
                <a:ext cx="1798569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Energy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Time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010023-82B3-FBF4-01CC-9F4D19F1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53" y="5885708"/>
                <a:ext cx="1798569" cy="680251"/>
              </a:xfrm>
              <a:prstGeom prst="rect">
                <a:avLst/>
              </a:prstGeom>
              <a:blipFill>
                <a:blip r:embed="rId1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5F9911-34B3-B040-FDFA-8CF4CFBC2E22}"/>
                  </a:ext>
                </a:extLst>
              </p:cNvPr>
              <p:cNvSpPr txBox="1"/>
              <p:nvPr/>
            </p:nvSpPr>
            <p:spPr>
              <a:xfrm>
                <a:off x="1165457" y="6039580"/>
                <a:ext cx="34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5F9911-34B3-B040-FDFA-8CF4CFBC2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57" y="6039580"/>
                <a:ext cx="3442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8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9" grpId="0"/>
      <p:bldP spid="11" grpId="0"/>
      <p:bldP spid="12" grpId="0"/>
      <p:bldP spid="13" grpId="0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F1EA2-A105-0AFB-5465-FD7C14824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F95C-AD1D-23F6-B965-24BF235F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Currents in Circuits: EMF in electrostatics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3CD88-0C4B-49EE-46CD-D980E4961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11050588" cy="4314599"/>
              </a:xfrm>
            </p:spPr>
            <p:txBody>
              <a:bodyPr/>
              <a:lstStyle/>
              <a:p>
                <a:r>
                  <a:rPr lang="en-US" dirty="0"/>
                  <a:t>Define electromotive force (EMF) </a:t>
                </a:r>
              </a:p>
              <a:p>
                <a:endParaRPr lang="en-US" dirty="0"/>
              </a:p>
              <a:p>
                <a:r>
                  <a:rPr lang="en-US" dirty="0"/>
                  <a:t>Note, the force per unit charge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pertains to localized circuit elements moving charges such as batteries or generators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conservative in electrostatics, i.e.,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𝑙</m:t>
                            </m:r>
                          </m:e>
                        </m:ac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3CD88-0C4B-49EE-46CD-D980E4961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11050588" cy="4314599"/>
              </a:xfrm>
              <a:blipFill>
                <a:blip r:embed="rId2"/>
                <a:stretch>
                  <a:fillRect l="-114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32C6AF9-9A46-40CC-BCE7-84B97C4B2FBC}"/>
              </a:ext>
            </a:extLst>
          </p:cNvPr>
          <p:cNvSpPr/>
          <p:nvPr/>
        </p:nvSpPr>
        <p:spPr>
          <a:xfrm>
            <a:off x="1642188" y="6168644"/>
            <a:ext cx="2266872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9CD73-1662-4F19-A337-805AEF915612}"/>
              </a:ext>
            </a:extLst>
          </p:cNvPr>
          <p:cNvSpPr/>
          <p:nvPr/>
        </p:nvSpPr>
        <p:spPr>
          <a:xfrm>
            <a:off x="2478444" y="5932167"/>
            <a:ext cx="664806" cy="567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CB31E-60B5-44A8-9C7A-0FFBAA988C8F}"/>
              </a:ext>
            </a:extLst>
          </p:cNvPr>
          <p:cNvSpPr txBox="1"/>
          <p:nvPr/>
        </p:nvSpPr>
        <p:spPr>
          <a:xfrm>
            <a:off x="2251710" y="64086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DEB9A-ED9F-B1AE-AD62-9B1F674FC4C7}"/>
              </a:ext>
            </a:extLst>
          </p:cNvPr>
          <p:cNvSpPr txBox="1"/>
          <p:nvPr/>
        </p:nvSpPr>
        <p:spPr>
          <a:xfrm>
            <a:off x="3089910" y="64239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AEF6FF-DC60-32BB-294B-FB88E46ED797}"/>
                  </a:ext>
                </a:extLst>
              </p:cNvPr>
              <p:cNvSpPr txBox="1"/>
              <p:nvPr/>
            </p:nvSpPr>
            <p:spPr>
              <a:xfrm>
                <a:off x="4642443" y="5782031"/>
                <a:ext cx="2903936" cy="773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AEF6FF-DC60-32BB-294B-FB88E46E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43" y="5782031"/>
                <a:ext cx="2903936" cy="773225"/>
              </a:xfrm>
              <a:prstGeom prst="rect">
                <a:avLst/>
              </a:prstGeom>
              <a:blipFill>
                <a:blip r:embed="rId3"/>
                <a:stretch>
                  <a:fillRect l="-6957" t="-134426" r="-435" b="-2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09933E5-881A-3607-A8BD-3CED5BD8A1CA}"/>
              </a:ext>
            </a:extLst>
          </p:cNvPr>
          <p:cNvSpPr txBox="1"/>
          <p:nvPr/>
        </p:nvSpPr>
        <p:spPr>
          <a:xfrm>
            <a:off x="9537604" y="5290986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(Electrostatics)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E6E0F-3CBC-C9D7-66D6-221153BF2855}"/>
                  </a:ext>
                </a:extLst>
              </p:cNvPr>
              <p:cNvSpPr txBox="1"/>
              <p:nvPr/>
            </p:nvSpPr>
            <p:spPr>
              <a:xfrm>
                <a:off x="5622324" y="2624944"/>
                <a:ext cx="1411027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E6E0F-3CBC-C9D7-66D6-221153BF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24" y="2624944"/>
                <a:ext cx="1411027" cy="818814"/>
              </a:xfrm>
              <a:prstGeom prst="rect">
                <a:avLst/>
              </a:prstGeom>
              <a:blipFill>
                <a:blip r:embed="rId4"/>
                <a:stretch>
                  <a:fillRect l="-31250" t="-130303" r="-8929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D95F1-73BF-473F-B68A-4B9A46BA9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DB05-AF6E-920A-FE72-6C9791BB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Motional EMF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2C12-80FB-803C-601D-19AC1CA0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68" y="1887882"/>
            <a:ext cx="9905999" cy="5261207"/>
          </a:xfrm>
        </p:spPr>
        <p:txBody>
          <a:bodyPr/>
          <a:lstStyle/>
          <a:p>
            <a:r>
              <a:rPr lang="en-US" dirty="0"/>
              <a:t>In 1831, Michael Faraday discovered an EMF would appear across circuits when</a:t>
            </a:r>
          </a:p>
          <a:p>
            <a:pPr lvl="1"/>
            <a:r>
              <a:rPr lang="en-US" dirty="0"/>
              <a:t>There is relative motion between a current loop and a region containing a B field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There is a B-field whose strength changes with time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These results can be expressed as                              where</a:t>
            </a:r>
          </a:p>
          <a:p>
            <a:r>
              <a:rPr lang="en-US" dirty="0"/>
              <a:t>Then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AD9AE-33EE-ED35-E107-277CA6C82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C01FE-6BD4-47AC-6089-3D2A54AA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175" y="3222023"/>
            <a:ext cx="1615391" cy="1113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8300EC-16F4-B38B-8D32-58E2A90DE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175" y="4449737"/>
            <a:ext cx="1615391" cy="1003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0BA0FF-50FA-4BB8-1A38-6BAD3733B7DB}"/>
                  </a:ext>
                </a:extLst>
              </p:cNvPr>
              <p:cNvSpPr txBox="1"/>
              <p:nvPr/>
            </p:nvSpPr>
            <p:spPr>
              <a:xfrm>
                <a:off x="7559175" y="4497463"/>
                <a:ext cx="934955" cy="682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0BA0FF-50FA-4BB8-1A38-6BAD3733B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75" y="4497463"/>
                <a:ext cx="934955" cy="682559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5F55A69-BCA3-89FC-0A57-C6C61F6B6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777" y="101032"/>
            <a:ext cx="1600200" cy="17758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6BCA4F-FC2A-4237-3C97-56C56564FE40}"/>
              </a:ext>
            </a:extLst>
          </p:cNvPr>
          <p:cNvSpPr txBox="1"/>
          <p:nvPr/>
        </p:nvSpPr>
        <p:spPr>
          <a:xfrm>
            <a:off x="10379777" y="1822204"/>
            <a:ext cx="176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Faraday</a:t>
            </a:r>
          </a:p>
          <a:p>
            <a:r>
              <a:rPr lang="en-US" dirty="0"/>
              <a:t>1791-1867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C85E98A-B3A5-8DFF-5A49-9FD43170A531}"/>
                  </a:ext>
                </a:extLst>
              </p:cNvPr>
              <p:cNvSpPr txBox="1"/>
              <p:nvPr/>
            </p:nvSpPr>
            <p:spPr>
              <a:xfrm>
                <a:off x="8494130" y="5530752"/>
                <a:ext cx="1768603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C85E98A-B3A5-8DFF-5A49-9FD43170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130" y="5530752"/>
                <a:ext cx="1768603" cy="818814"/>
              </a:xfrm>
              <a:prstGeom prst="rect">
                <a:avLst/>
              </a:prstGeom>
              <a:blipFill>
                <a:blip r:embed="rId8"/>
                <a:stretch>
                  <a:fillRect l="-12057" t="-130303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CC3DAD-0400-C65F-465F-819F0C3B0528}"/>
                  </a:ext>
                </a:extLst>
              </p:cNvPr>
              <p:cNvSpPr txBox="1"/>
              <p:nvPr/>
            </p:nvSpPr>
            <p:spPr>
              <a:xfrm>
                <a:off x="5251665" y="5486383"/>
                <a:ext cx="2369418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CC3DAD-0400-C65F-465F-819F0C3B0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665" y="5486383"/>
                <a:ext cx="2369418" cy="818814"/>
              </a:xfrm>
              <a:prstGeom prst="rect">
                <a:avLst/>
              </a:prstGeom>
              <a:blipFill>
                <a:blip r:embed="rId9"/>
                <a:stretch>
                  <a:fillRect l="-19251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9B1080-2919-34B1-0305-0EED01F29B1F}"/>
                  </a:ext>
                </a:extLst>
              </p:cNvPr>
              <p:cNvSpPr txBox="1"/>
              <p:nvPr/>
            </p:nvSpPr>
            <p:spPr>
              <a:xfrm>
                <a:off x="1792806" y="6054935"/>
                <a:ext cx="3458859" cy="848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9B1080-2919-34B1-0305-0EED01F29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06" y="6054935"/>
                <a:ext cx="3458859" cy="848502"/>
              </a:xfrm>
              <a:prstGeom prst="rect">
                <a:avLst/>
              </a:prstGeom>
              <a:blipFill>
                <a:blip r:embed="rId10"/>
                <a:stretch>
                  <a:fillRect l="-11722" t="-122059" b="-18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CDC868-6A5E-A74C-CCAA-4E22F1C809E5}"/>
                  </a:ext>
                </a:extLst>
              </p:cNvPr>
              <p:cNvSpPr txBox="1"/>
              <p:nvPr/>
            </p:nvSpPr>
            <p:spPr>
              <a:xfrm>
                <a:off x="5041619" y="6054935"/>
                <a:ext cx="1834196" cy="682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CDC868-6A5E-A74C-CCAA-4E22F1C8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19" y="6054935"/>
                <a:ext cx="1834196" cy="682559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4DB87F31-49ED-F91E-F282-6A68D1DE19BD}"/>
              </a:ext>
            </a:extLst>
          </p:cNvPr>
          <p:cNvSpPr txBox="1"/>
          <p:nvPr/>
        </p:nvSpPr>
        <p:spPr>
          <a:xfrm>
            <a:off x="7045661" y="6239482"/>
            <a:ext cx="3458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Faraday’s Law</a:t>
            </a:r>
          </a:p>
        </p:txBody>
      </p:sp>
    </p:spTree>
    <p:extLst>
      <p:ext uri="{BB962C8B-B14F-4D97-AF65-F5344CB8AC3E}">
        <p14:creationId xmlns:p14="http://schemas.microsoft.com/office/powerpoint/2010/main" val="15170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  <p:bldP spid="87" grpId="0"/>
      <p:bldP spid="88" grpId="0"/>
      <p:bldP spid="89" grpId="0"/>
      <p:bldP spid="9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88509</TotalTime>
  <Words>3269</Words>
  <Application>Microsoft Macintosh PowerPoint</Application>
  <PresentationFormat>Widescreen</PresentationFormat>
  <Paragraphs>439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Tw Cen MT</vt:lpstr>
      <vt:lpstr>Circuit</vt:lpstr>
      <vt:lpstr>ElectroDynamics</vt:lpstr>
      <vt:lpstr>Course Roadmap</vt:lpstr>
      <vt:lpstr>Review of electroDynamics – Maxwell’s equations</vt:lpstr>
      <vt:lpstr>Application - Maxwell’s equations in matter</vt:lpstr>
      <vt:lpstr>Electrodynamics in Action - Blandford-Znajek Mechanism</vt:lpstr>
      <vt:lpstr>Ohm’s Law</vt:lpstr>
      <vt:lpstr>Electrodynamics – Current Wires</vt:lpstr>
      <vt:lpstr>Currents in Circuits: EMF in electrostatics</vt:lpstr>
      <vt:lpstr>Motional EMF</vt:lpstr>
      <vt:lpstr>Flux through a moving current Loop</vt:lpstr>
      <vt:lpstr>Electrodynamics: Induction </vt:lpstr>
      <vt:lpstr>Inductance</vt:lpstr>
      <vt:lpstr>Self-Inductance</vt:lpstr>
      <vt:lpstr>Energy In B Field</vt:lpstr>
      <vt:lpstr>Electromagnetic Force on Charges </vt:lpstr>
      <vt:lpstr>Maxwell Stress Tensor</vt:lpstr>
      <vt:lpstr>Maxwell Stress Tensor and Poynting Vector</vt:lpstr>
      <vt:lpstr>energy of fields and particles in Classical physics (Group Activity) </vt:lpstr>
      <vt:lpstr>energy of fields and particles in Classical physics (Group Activity) </vt:lpstr>
      <vt:lpstr>Energy of self Assembly &amp; Energy in Fields</vt:lpstr>
      <vt:lpstr>PowerPoint Presentation</vt:lpstr>
      <vt:lpstr>Flux Conservation – Stellar Flux Freezing</vt:lpstr>
      <vt:lpstr>Ferraro’s Law of Isorotation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magnitude physics</dc:title>
  <dc:creator>Microsoft Office User</dc:creator>
  <cp:lastModifiedBy>Richard Anantua</cp:lastModifiedBy>
  <cp:revision>200</cp:revision>
  <cp:lastPrinted>2018-05-04T03:57:29Z</cp:lastPrinted>
  <dcterms:created xsi:type="dcterms:W3CDTF">2018-04-18T05:46:21Z</dcterms:created>
  <dcterms:modified xsi:type="dcterms:W3CDTF">2024-10-25T21:10:14Z</dcterms:modified>
</cp:coreProperties>
</file>